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6"/>
  </p:notesMasterIdLst>
  <p:sldIdLst>
    <p:sldId id="502" r:id="rId2"/>
    <p:sldId id="503" r:id="rId3"/>
    <p:sldId id="518" r:id="rId4"/>
    <p:sldId id="504" r:id="rId5"/>
    <p:sldId id="505" r:id="rId6"/>
    <p:sldId id="506" r:id="rId7"/>
    <p:sldId id="519" r:id="rId8"/>
    <p:sldId id="520" r:id="rId9"/>
    <p:sldId id="521" r:id="rId10"/>
    <p:sldId id="522" r:id="rId11"/>
    <p:sldId id="523" r:id="rId12"/>
    <p:sldId id="524" r:id="rId13"/>
    <p:sldId id="525" r:id="rId14"/>
    <p:sldId id="526" r:id="rId15"/>
    <p:sldId id="527" r:id="rId16"/>
    <p:sldId id="528" r:id="rId17"/>
    <p:sldId id="529" r:id="rId18"/>
    <p:sldId id="530" r:id="rId19"/>
    <p:sldId id="508" r:id="rId20"/>
    <p:sldId id="509" r:id="rId21"/>
    <p:sldId id="510" r:id="rId22"/>
    <p:sldId id="511" r:id="rId23"/>
    <p:sldId id="533" r:id="rId24"/>
    <p:sldId id="534" r:id="rId2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ga Maslenikova" initials="OM" lastIdx="1" clrIdx="0">
    <p:extLst/>
  </p:cmAuthor>
  <p:cmAuthor id="2" name="АкимоваНаталья" initials="АН" lastIdx="3" clrIdx="1"/>
  <p:cmAuthor id="3" name="КривохижинаТатьяна" initials="КТ" lastIdx="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4E4E4"/>
    <a:srgbClr val="52DA99"/>
    <a:srgbClr val="57DB9C"/>
    <a:srgbClr val="62C0F4"/>
    <a:srgbClr val="21B8FB"/>
    <a:srgbClr val="A2D668"/>
    <a:srgbClr val="8AC9DA"/>
    <a:srgbClr val="79C1D5"/>
    <a:srgbClr val="70E2AC"/>
    <a:srgbClr val="96DAC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56" autoAdjust="0"/>
    <p:restoredTop sz="81996" autoAdjust="0"/>
  </p:normalViewPr>
  <p:slideViewPr>
    <p:cSldViewPr>
      <p:cViewPr>
        <p:scale>
          <a:sx n="178" d="100"/>
          <a:sy n="178" d="100"/>
        </p:scale>
        <p:origin x="306" y="7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DEB7A-106D-4CDF-BEA1-BB2AB08C6D4D}" type="datetimeFigureOut">
              <a:rPr lang="ru-RU" smtClean="0"/>
              <a:pPr/>
              <a:t>13.09.2019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DE1AA-2E76-4564-8B90-34994DEB0D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49559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DE1AA-2E76-4564-8B90-34994DEB0D57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03057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DE1AA-2E76-4564-8B90-34994DEB0D57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0305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DE1AA-2E76-4564-8B90-34994DEB0D57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0305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DE1AA-2E76-4564-8B90-34994DEB0D57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03057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DE1AA-2E76-4564-8B90-34994DEB0D57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03057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DE1AA-2E76-4564-8B90-34994DEB0D57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03057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DE1AA-2E76-4564-8B90-34994DEB0D57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03057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DE1AA-2E76-4564-8B90-34994DEB0D57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03057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DE1AA-2E76-4564-8B90-34994DEB0D57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03057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DE1AA-2E76-4564-8B90-34994DEB0D57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03057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DE1AA-2E76-4564-8B90-34994DEB0D57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0305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DE1AA-2E76-4564-8B90-34994DEB0D57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03057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DE1AA-2E76-4564-8B90-34994DEB0D57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03057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DE1AA-2E76-4564-8B90-34994DEB0D57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03057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C87AC4-C16D-A842-81F9-003E557205D1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06601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DE1AA-2E76-4564-8B90-34994DEB0D57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0305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DE1AA-2E76-4564-8B90-34994DEB0D57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0305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DE1AA-2E76-4564-8B90-34994DEB0D57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0305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DE1AA-2E76-4564-8B90-34994DEB0D57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0305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DE1AA-2E76-4564-8B90-34994DEB0D57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0305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DE1AA-2E76-4564-8B90-34994DEB0D57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0305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DE1AA-2E76-4564-8B90-34994DEB0D57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0305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DE1AA-2E76-4564-8B90-34994DEB0D57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0305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AD633-46A0-40A5-94D5-7A5761A43A32}" type="datetimeFigureOut">
              <a:rPr lang="ru-RU" smtClean="0"/>
              <a:pPr/>
              <a:t>13.09.2019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8A90-A48C-4000-9CF5-ABACE7B01C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AD633-46A0-40A5-94D5-7A5761A43A32}" type="datetimeFigureOut">
              <a:rPr lang="ru-RU" smtClean="0"/>
              <a:pPr/>
              <a:t>13.09.2019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8A90-A48C-4000-9CF5-ABACE7B01C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AD633-46A0-40A5-94D5-7A5761A43A32}" type="datetimeFigureOut">
              <a:rPr lang="ru-RU" smtClean="0"/>
              <a:pPr/>
              <a:t>13.09.2019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8A90-A48C-4000-9CF5-ABACE7B01C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4">
            <a:extLst>
              <a:ext uri="{FF2B5EF4-FFF2-40B4-BE49-F238E27FC236}">
                <a16:creationId xmlns:a16="http://schemas.microsoft.com/office/drawing/2014/main" xmlns="" id="{7CE7BC3F-E9F8-174C-8E44-60BBB957B9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8239" y="108949"/>
            <a:ext cx="204675" cy="204660"/>
          </a:xfrm>
          <a:prstGeom prst="rect">
            <a:avLst/>
          </a:prstGeom>
          <a:solidFill>
            <a:srgbClr val="1E52E1"/>
          </a:solidFill>
        </p:spPr>
        <p:txBody>
          <a:bodyPr vert="horz" lIns="41587" tIns="20793" rIns="41587" bIns="20793" rtlCol="0" anchor="ctr"/>
          <a:lstStyle>
            <a:lvl1pPr algn="ctr">
              <a:defRPr sz="700">
                <a:solidFill>
                  <a:schemeClr val="bg1"/>
                </a:solidFill>
                <a:latin typeface="Source Sans Pro" panose="020B0503030403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fld id="{00369AFB-6F6D-F84C-AEAB-F9907491A1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AD633-46A0-40A5-94D5-7A5761A43A32}" type="datetimeFigureOut">
              <a:rPr lang="ru-RU" smtClean="0"/>
              <a:pPr/>
              <a:t>13.09.2019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8A90-A48C-4000-9CF5-ABACE7B01C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AD633-46A0-40A5-94D5-7A5761A43A32}" type="datetimeFigureOut">
              <a:rPr lang="ru-RU" smtClean="0"/>
              <a:pPr/>
              <a:t>13.09.2019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8A90-A48C-4000-9CF5-ABACE7B01C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AD633-46A0-40A5-94D5-7A5761A43A32}" type="datetimeFigureOut">
              <a:rPr lang="ru-RU" smtClean="0"/>
              <a:pPr/>
              <a:t>13.09.2019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8A90-A48C-4000-9CF5-ABACE7B01C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AD633-46A0-40A5-94D5-7A5761A43A32}" type="datetimeFigureOut">
              <a:rPr lang="ru-RU" smtClean="0"/>
              <a:pPr/>
              <a:t>13.09.2019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8A90-A48C-4000-9CF5-ABACE7B01C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AD633-46A0-40A5-94D5-7A5761A43A32}" type="datetimeFigureOut">
              <a:rPr lang="ru-RU" smtClean="0"/>
              <a:pPr/>
              <a:t>13.09.2019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8A90-A48C-4000-9CF5-ABACE7B01C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AD633-46A0-40A5-94D5-7A5761A43A32}" type="datetimeFigureOut">
              <a:rPr lang="ru-RU" smtClean="0"/>
              <a:pPr/>
              <a:t>13.09.2019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8A90-A48C-4000-9CF5-ABACE7B01C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AD633-46A0-40A5-94D5-7A5761A43A32}" type="datetimeFigureOut">
              <a:rPr lang="ru-RU" smtClean="0"/>
              <a:pPr/>
              <a:t>13.09.2019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8A90-A48C-4000-9CF5-ABACE7B01C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AD633-46A0-40A5-94D5-7A5761A43A32}" type="datetimeFigureOut">
              <a:rPr lang="ru-RU" smtClean="0"/>
              <a:pPr/>
              <a:t>13.09.2019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8A90-A48C-4000-9CF5-ABACE7B01C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AD633-46A0-40A5-94D5-7A5761A43A32}" type="datetimeFigureOut">
              <a:rPr lang="ru-RU" smtClean="0"/>
              <a:pPr/>
              <a:t>13.09.2019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B8A90-A48C-4000-9CF5-ABACE7B01C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preschool.roboborik.com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11" Type="http://schemas.openxmlformats.org/officeDocument/2006/relationships/image" Target="../media/image5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4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school.nd.ru/" TargetMode="External"/><Relationship Id="rId5" Type="http://schemas.openxmlformats.org/officeDocument/2006/relationships/hyperlink" Target="https://preschool.roboborik.com/" TargetMode="External"/><Relationship Id="rId4" Type="http://schemas.openxmlformats.org/officeDocument/2006/relationships/hyperlink" Target="mailto:school@nd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653" y="1176535"/>
            <a:ext cx="7963787" cy="377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5148064" y="-236562"/>
            <a:ext cx="5256584" cy="1728192"/>
          </a:xfrm>
        </p:spPr>
        <p:txBody>
          <a:bodyPr>
            <a:normAutofit/>
          </a:bodyPr>
          <a:lstStyle/>
          <a:p>
            <a:pPr algn="l">
              <a:spcBef>
                <a:spcPct val="20000"/>
              </a:spcBef>
            </a:pPr>
            <a:r>
              <a:rPr lang="ru-RU" sz="1700" dirty="0">
                <a:solidFill>
                  <a:srgbClr val="FF8708"/>
                </a:solidFill>
                <a:latin typeface="Arial" pitchFamily="34" charset="0"/>
                <a:ea typeface="+mn-ea"/>
                <a:cs typeface="Arial" pitchFamily="34" charset="0"/>
              </a:rPr>
              <a:t>Интерактивный онлайн-курс </a:t>
            </a:r>
            <a:r>
              <a:rPr lang="en-US" sz="1700" dirty="0">
                <a:solidFill>
                  <a:srgbClr val="FF8708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en-US" sz="1700" dirty="0">
                <a:solidFill>
                  <a:srgbClr val="FF8708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1700" dirty="0">
                <a:solidFill>
                  <a:srgbClr val="FF8708"/>
                </a:solidFill>
                <a:latin typeface="Arial" pitchFamily="34" charset="0"/>
                <a:ea typeface="+mn-ea"/>
                <a:cs typeface="Arial" pitchFamily="34" charset="0"/>
              </a:rPr>
              <a:t>для предшкольной подготовки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5004048" y="411510"/>
            <a:ext cx="0" cy="789932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148064" y="919507"/>
            <a:ext cx="1568058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dirty="0" smtClean="0">
                <a:solidFill>
                  <a:srgbClr val="FF8708"/>
                </a:solidFill>
                <a:latin typeface="Arial" pitchFamily="34" charset="0"/>
                <a:cs typeface="Arial" pitchFamily="34" charset="0"/>
                <a:hlinkClick r:id="rId4"/>
              </a:rPr>
              <a:t>r</a:t>
            </a:r>
            <a:r>
              <a:rPr lang="ru-RU" sz="1700" dirty="0" smtClean="0">
                <a:solidFill>
                  <a:srgbClr val="FF8708"/>
                </a:solidFill>
                <a:latin typeface="Arial" pitchFamily="34" charset="0"/>
                <a:cs typeface="Arial" pitchFamily="34" charset="0"/>
                <a:hlinkClick r:id="rId4"/>
              </a:rPr>
              <a:t>oboborik.com</a:t>
            </a:r>
            <a:endParaRPr lang="ru-RU" sz="1700" dirty="0" smtClean="0">
              <a:solidFill>
                <a:srgbClr val="FF870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0" descr="C:\Users\dshershavin\Desktop\Untitled-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24" y="267494"/>
            <a:ext cx="3473420" cy="13681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5652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8" descr="C:\Users\dshershavin\Desktop\3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" y="3003250"/>
            <a:ext cx="9143998" cy="1461119"/>
          </a:xfrm>
          <a:prstGeom prst="rect">
            <a:avLst/>
          </a:prstGeom>
          <a:noFill/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4932040" y="1700809"/>
            <a:ext cx="335871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9427">
            <a:off x="431810" y="2931790"/>
            <a:ext cx="2376264" cy="1620000"/>
          </a:xfrm>
          <a:prstGeom prst="roundRect">
            <a:avLst>
              <a:gd name="adj" fmla="val 6017"/>
            </a:avLst>
          </a:prstGeom>
          <a:noFill/>
          <a:ln w="38100">
            <a:solidFill>
              <a:schemeClr val="accent6"/>
            </a:solidFill>
            <a:miter lim="800000"/>
            <a:headEnd/>
            <a:tailEnd/>
          </a:ln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3872">
            <a:off x="6207786" y="2936314"/>
            <a:ext cx="2340263" cy="1620000"/>
          </a:xfrm>
          <a:prstGeom prst="roundRect">
            <a:avLst>
              <a:gd name="adj" fmla="val 5485"/>
            </a:avLst>
          </a:prstGeom>
          <a:noFill/>
          <a:ln w="38100">
            <a:solidFill>
              <a:schemeClr val="accent6"/>
            </a:solidFill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300142">
            <a:off x="3281817" y="2939557"/>
            <a:ext cx="2376265" cy="1620000"/>
          </a:xfrm>
          <a:prstGeom prst="roundRect">
            <a:avLst>
              <a:gd name="adj" fmla="val 6017"/>
            </a:avLst>
          </a:prstGeom>
          <a:noFill/>
          <a:ln w="38100">
            <a:solidFill>
              <a:schemeClr val="accent6"/>
            </a:solidFill>
            <a:miter lim="800000"/>
            <a:headEnd/>
            <a:tailEnd/>
          </a:ln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2339752" y="207128"/>
            <a:ext cx="9467912" cy="7200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200"/>
              </a:spcBef>
            </a:pPr>
            <a:r>
              <a:rPr lang="ru-RU" sz="1800" dirty="0" smtClean="0">
                <a:solidFill>
                  <a:srgbClr val="FF8708"/>
                </a:solidFill>
                <a:latin typeface="Arial" pitchFamily="34" charset="0"/>
                <a:ea typeface="+mn-ea"/>
                <a:cs typeface="Arial" pitchFamily="34" charset="0"/>
              </a:rPr>
              <a:t>Интерактивный </a:t>
            </a:r>
            <a:r>
              <a:rPr lang="ru-RU" sz="1800" dirty="0" err="1" smtClean="0">
                <a:solidFill>
                  <a:srgbClr val="FF8708"/>
                </a:solidFill>
                <a:latin typeface="Arial" pitchFamily="34" charset="0"/>
                <a:ea typeface="+mn-ea"/>
                <a:cs typeface="Arial" pitchFamily="34" charset="0"/>
              </a:rPr>
              <a:t>онлайн-курс</a:t>
            </a:r>
            <a:r>
              <a:rPr lang="ru-RU" sz="1800" dirty="0" smtClean="0">
                <a:solidFill>
                  <a:srgbClr val="FF8708"/>
                </a:solidFill>
                <a:latin typeface="Arial" pitchFamily="34" charset="0"/>
                <a:ea typeface="+mn-ea"/>
                <a:cs typeface="Arial" pitchFamily="34" charset="0"/>
              </a:rPr>
              <a:t> для предшкольной подготовки</a:t>
            </a:r>
          </a:p>
          <a:p>
            <a:pPr algn="l">
              <a:spcBef>
                <a:spcPts val="1200"/>
              </a:spcBef>
            </a:pPr>
            <a:endParaRPr lang="ru-RU" sz="1900" dirty="0">
              <a:solidFill>
                <a:srgbClr val="FF8708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111836"/>
            <a:ext cx="1835696" cy="515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2267744" y="135120"/>
            <a:ext cx="0" cy="432048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C:\Users\dshershavin\Desktop\7_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020022"/>
            <a:ext cx="9144000" cy="123478"/>
          </a:xfrm>
          <a:prstGeom prst="rect">
            <a:avLst/>
          </a:prstGeom>
          <a:noFill/>
        </p:spPr>
      </p:pic>
      <p:sp>
        <p:nvSpPr>
          <p:cNvPr id="23" name="Содержимое 2"/>
          <p:cNvSpPr txBox="1">
            <a:spLocks/>
          </p:cNvSpPr>
          <p:nvPr/>
        </p:nvSpPr>
        <p:spPr>
          <a:xfrm>
            <a:off x="755576" y="771550"/>
            <a:ext cx="6912768" cy="2160239"/>
          </a:xfrm>
          <a:prstGeom prst="roundRect">
            <a:avLst>
              <a:gd name="adj" fmla="val 0"/>
            </a:avLst>
          </a:prstGeom>
          <a:ln w="285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altLang="ru-RU" sz="1350" b="1" dirty="0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занятий по познавательному</a:t>
            </a:r>
            <a:r>
              <a:rPr lang="en-US" altLang="ru-RU" sz="1350" b="1" dirty="0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350" b="1" dirty="0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развитию</a:t>
            </a:r>
            <a:r>
              <a:rPr lang="en-US" altLang="ru-RU" sz="1350" b="1" dirty="0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ru-RU" sz="1350" b="1" dirty="0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350" b="1" dirty="0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(формирование элементарных математических представлений) </a:t>
            </a:r>
          </a:p>
          <a:p>
            <a:pPr marL="3429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</a:pPr>
            <a:endParaRPr lang="ru-RU" altLang="ru-RU" sz="1350" b="1" dirty="0" smtClean="0">
              <a:solidFill>
                <a:srgbClr val="68C6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812490"/>
            <a:ext cx="803217" cy="46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Содержимое 2"/>
          <p:cNvSpPr txBox="1">
            <a:spLocks/>
          </p:cNvSpPr>
          <p:nvPr/>
        </p:nvSpPr>
        <p:spPr>
          <a:xfrm>
            <a:off x="1115616" y="1419622"/>
            <a:ext cx="3024336" cy="1944216"/>
          </a:xfrm>
          <a:prstGeom prst="roundRect">
            <a:avLst>
              <a:gd name="adj" fmla="val 0"/>
            </a:avLst>
          </a:prstGeom>
          <a:ln w="285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150000"/>
              </a:lnSpc>
              <a:buClr>
                <a:schemeClr val="accent6"/>
              </a:buClr>
              <a:buSzPct val="120000"/>
              <a:buFont typeface="Arial" pitchFamily="34" charset="0"/>
              <a:buChar char="•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Сравнение групп предметов</a:t>
            </a:r>
          </a:p>
          <a:p>
            <a:pPr lvl="0">
              <a:spcBef>
                <a:spcPts val="500"/>
              </a:spcBef>
              <a:buClr>
                <a:schemeClr val="accent6"/>
              </a:buClr>
              <a:buSzPct val="120000"/>
              <a:buFont typeface="Arial" pitchFamily="34" charset="0"/>
              <a:buChar char="•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Порядковый и количественный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en-US" sz="1300" dirty="0" smtClean="0">
                <a:latin typeface="Arial" pitchFamily="34" charset="0"/>
                <a:cs typeface="Arial" pitchFamily="34" charset="0"/>
              </a:rPr>
            </a:br>
            <a:r>
              <a:rPr lang="en-US" sz="13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счет в пределах 10</a:t>
            </a:r>
          </a:p>
          <a:p>
            <a:pPr marL="342900" lvl="0" indent="-342900">
              <a:spcBef>
                <a:spcPct val="20000"/>
              </a:spcBef>
              <a:buSzPct val="100000"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100000"/>
            </a:pP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Содержимое 2"/>
          <p:cNvSpPr txBox="1">
            <a:spLocks/>
          </p:cNvSpPr>
          <p:nvPr/>
        </p:nvSpPr>
        <p:spPr>
          <a:xfrm>
            <a:off x="5220072" y="1491630"/>
            <a:ext cx="3528392" cy="1944216"/>
          </a:xfrm>
          <a:prstGeom prst="roundRect">
            <a:avLst>
              <a:gd name="adj" fmla="val 0"/>
            </a:avLst>
          </a:prstGeom>
          <a:ln w="285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chemeClr val="accent6"/>
              </a:buClr>
              <a:buSzPct val="120000"/>
              <a:buFont typeface="Arial" pitchFamily="34" charset="0"/>
              <a:buChar char="•"/>
            </a:pPr>
            <a:r>
              <a:rPr lang="en-US" sz="13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Числа второго десятка</a:t>
            </a:r>
          </a:p>
          <a:p>
            <a:pPr lvl="0">
              <a:spcBef>
                <a:spcPts val="500"/>
              </a:spcBef>
              <a:buClr>
                <a:schemeClr val="accent6"/>
              </a:buClr>
              <a:buSzPct val="120000"/>
              <a:buFont typeface="Arial" pitchFamily="34" charset="0"/>
              <a:buChar char="•"/>
            </a:pP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 Сложение и вычитание в пределах 10. 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300" dirty="0" smtClean="0">
                <a:latin typeface="Arial" pitchFamily="34" charset="0"/>
                <a:cs typeface="Arial" pitchFamily="34" charset="0"/>
              </a:rPr>
            </a:br>
            <a:r>
              <a:rPr lang="en-US" sz="13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Числовой ряд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300" dirty="0" smtClean="0">
                <a:latin typeface="Arial" pitchFamily="34" charset="0"/>
                <a:cs typeface="Arial" pitchFamily="34" charset="0"/>
              </a:rPr>
            </a:b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300" b="1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100000"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100000"/>
            </a:pP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982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8" descr="C:\Users\dshershavin\Desktop\3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" y="3003250"/>
            <a:ext cx="9143998" cy="1461119"/>
          </a:xfrm>
          <a:prstGeom prst="rect">
            <a:avLst/>
          </a:prstGeom>
          <a:noFill/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4932040" y="1700809"/>
            <a:ext cx="335871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06085">
            <a:off x="475232" y="2958259"/>
            <a:ext cx="2375755" cy="1620000"/>
          </a:xfrm>
          <a:prstGeom prst="roundRect">
            <a:avLst>
              <a:gd name="adj" fmla="val 6550"/>
            </a:avLst>
          </a:prstGeom>
          <a:noFill/>
          <a:ln w="38100">
            <a:solidFill>
              <a:schemeClr val="accent6"/>
            </a:solidFill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53861">
            <a:off x="3332379" y="2931790"/>
            <a:ext cx="2376261" cy="1620000"/>
          </a:xfrm>
          <a:prstGeom prst="roundRect">
            <a:avLst>
              <a:gd name="adj" fmla="val 4952"/>
            </a:avLst>
          </a:prstGeom>
          <a:noFill/>
          <a:ln w="38100">
            <a:solidFill>
              <a:schemeClr val="accent6"/>
            </a:solidFill>
            <a:miter lim="800000"/>
            <a:headEnd/>
            <a:tailEnd/>
          </a:ln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423653">
            <a:off x="6186246" y="2941857"/>
            <a:ext cx="2378794" cy="1597520"/>
          </a:xfrm>
          <a:prstGeom prst="roundRect">
            <a:avLst>
              <a:gd name="adj" fmla="val 6550"/>
            </a:avLst>
          </a:prstGeom>
          <a:noFill/>
          <a:ln w="38100">
            <a:solidFill>
              <a:schemeClr val="accent6"/>
            </a:solidFill>
            <a:miter lim="800000"/>
            <a:headEnd/>
            <a:tailEnd/>
          </a:ln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2339752" y="207128"/>
            <a:ext cx="9467912" cy="7200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200"/>
              </a:spcBef>
            </a:pPr>
            <a:r>
              <a:rPr lang="ru-RU" sz="1800" dirty="0" smtClean="0">
                <a:solidFill>
                  <a:srgbClr val="FF8708"/>
                </a:solidFill>
                <a:latin typeface="Arial" pitchFamily="34" charset="0"/>
                <a:ea typeface="+mn-ea"/>
                <a:cs typeface="Arial" pitchFamily="34" charset="0"/>
              </a:rPr>
              <a:t>Интерактивный </a:t>
            </a:r>
            <a:r>
              <a:rPr lang="ru-RU" sz="1800" dirty="0" err="1" smtClean="0">
                <a:solidFill>
                  <a:srgbClr val="FF8708"/>
                </a:solidFill>
                <a:latin typeface="Arial" pitchFamily="34" charset="0"/>
                <a:ea typeface="+mn-ea"/>
                <a:cs typeface="Arial" pitchFamily="34" charset="0"/>
              </a:rPr>
              <a:t>онлайн-курс</a:t>
            </a:r>
            <a:r>
              <a:rPr lang="ru-RU" sz="1800" dirty="0" smtClean="0">
                <a:solidFill>
                  <a:srgbClr val="FF8708"/>
                </a:solidFill>
                <a:latin typeface="Arial" pitchFamily="34" charset="0"/>
                <a:ea typeface="+mn-ea"/>
                <a:cs typeface="Arial" pitchFamily="34" charset="0"/>
              </a:rPr>
              <a:t> для предшкольной подготовки</a:t>
            </a:r>
          </a:p>
          <a:p>
            <a:pPr algn="l">
              <a:spcBef>
                <a:spcPts val="1200"/>
              </a:spcBef>
            </a:pPr>
            <a:endParaRPr lang="ru-RU" sz="1900" dirty="0">
              <a:solidFill>
                <a:srgbClr val="FF8708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111836"/>
            <a:ext cx="1835696" cy="515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2267744" y="135120"/>
            <a:ext cx="0" cy="432048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 descr="C:\Users\dshershavin\Desktop\7_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020022"/>
            <a:ext cx="9144000" cy="123478"/>
          </a:xfrm>
          <a:prstGeom prst="rect">
            <a:avLst/>
          </a:prstGeom>
          <a:noFill/>
        </p:spPr>
      </p:pic>
      <p:sp>
        <p:nvSpPr>
          <p:cNvPr id="26" name="Содержимое 2"/>
          <p:cNvSpPr txBox="1">
            <a:spLocks/>
          </p:cNvSpPr>
          <p:nvPr/>
        </p:nvSpPr>
        <p:spPr>
          <a:xfrm>
            <a:off x="755576" y="771550"/>
            <a:ext cx="6912768" cy="2160239"/>
          </a:xfrm>
          <a:prstGeom prst="roundRect">
            <a:avLst>
              <a:gd name="adj" fmla="val 0"/>
            </a:avLst>
          </a:prstGeom>
          <a:ln w="285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altLang="ru-RU" sz="1350" b="1" dirty="0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занятий по познавательному</a:t>
            </a:r>
            <a:r>
              <a:rPr lang="en-US" altLang="ru-RU" sz="1350" b="1" dirty="0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350" b="1" dirty="0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развитию</a:t>
            </a:r>
            <a:r>
              <a:rPr lang="en-US" altLang="ru-RU" sz="1350" b="1" dirty="0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ru-RU" sz="1350" b="1" dirty="0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350" b="1" dirty="0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(формирование элементарных математических представлений) </a:t>
            </a:r>
          </a:p>
          <a:p>
            <a:pPr marL="3429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</a:pPr>
            <a:endParaRPr lang="ru-RU" altLang="ru-RU" sz="1350" b="1" dirty="0" smtClean="0">
              <a:solidFill>
                <a:srgbClr val="68C6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812490"/>
            <a:ext cx="803217" cy="46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Содержимое 2"/>
          <p:cNvSpPr txBox="1">
            <a:spLocks/>
          </p:cNvSpPr>
          <p:nvPr/>
        </p:nvSpPr>
        <p:spPr>
          <a:xfrm>
            <a:off x="1115616" y="1419622"/>
            <a:ext cx="4392488" cy="1944216"/>
          </a:xfrm>
          <a:prstGeom prst="roundRect">
            <a:avLst>
              <a:gd name="adj" fmla="val 0"/>
            </a:avLst>
          </a:prstGeom>
          <a:ln w="285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150000"/>
              </a:lnSpc>
              <a:buClr>
                <a:schemeClr val="accent6"/>
              </a:buClr>
              <a:buSzPct val="120000"/>
              <a:buFont typeface="Arial" pitchFamily="34" charset="0"/>
              <a:buChar char="•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Арифметические задачи</a:t>
            </a:r>
          </a:p>
          <a:p>
            <a:pPr lvl="0">
              <a:lnSpc>
                <a:spcPct val="150000"/>
              </a:lnSpc>
              <a:buClr>
                <a:schemeClr val="accent6"/>
              </a:buClr>
              <a:buSzPct val="120000"/>
              <a:buFont typeface="Arial" pitchFamily="34" charset="0"/>
              <a:buChar char="•"/>
            </a:pP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 Часть и целое. Деление на части </a:t>
            </a:r>
          </a:p>
          <a:p>
            <a:pPr lvl="0">
              <a:lnSpc>
                <a:spcPct val="150000"/>
              </a:lnSpc>
              <a:buClr>
                <a:schemeClr val="accent6"/>
              </a:buClr>
              <a:buSzPct val="120000"/>
              <a:buFont typeface="Arial" pitchFamily="34" charset="0"/>
              <a:buChar char="•"/>
            </a:pP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 Свойства предметов</a:t>
            </a:r>
          </a:p>
          <a:p>
            <a:pPr marL="342900" lvl="0" indent="-342900">
              <a:spcBef>
                <a:spcPct val="20000"/>
              </a:spcBef>
              <a:buSzPct val="100000"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100000"/>
            </a:pP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Содержимое 2"/>
          <p:cNvSpPr txBox="1">
            <a:spLocks/>
          </p:cNvSpPr>
          <p:nvPr/>
        </p:nvSpPr>
        <p:spPr>
          <a:xfrm>
            <a:off x="5220072" y="1491630"/>
            <a:ext cx="3240360" cy="1944216"/>
          </a:xfrm>
          <a:prstGeom prst="roundRect">
            <a:avLst>
              <a:gd name="adj" fmla="val 0"/>
            </a:avLst>
          </a:prstGeom>
          <a:ln w="285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chemeClr val="accent6"/>
              </a:buClr>
              <a:buSzPct val="120000"/>
              <a:buFont typeface="Arial" pitchFamily="34" charset="0"/>
              <a:buChar char="•"/>
            </a:pPr>
            <a:r>
              <a:rPr lang="en-US" sz="13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Сравнение предметов по длине, 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en-US" sz="1300" dirty="0" smtClean="0">
                <a:latin typeface="Arial" pitchFamily="34" charset="0"/>
                <a:cs typeface="Arial" pitchFamily="34" charset="0"/>
              </a:rPr>
            </a:br>
            <a:r>
              <a:rPr lang="en-US" sz="13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высоте, ширине</a:t>
            </a:r>
          </a:p>
          <a:p>
            <a:pPr lvl="0">
              <a:spcBef>
                <a:spcPts val="500"/>
              </a:spcBef>
              <a:buClr>
                <a:schemeClr val="accent6"/>
              </a:buClr>
              <a:buSzPct val="120000"/>
              <a:buFont typeface="Arial" pitchFamily="34" charset="0"/>
              <a:buChar char="•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Геометрические фигуры и тела  </a:t>
            </a:r>
          </a:p>
          <a:p>
            <a:pPr lvl="0">
              <a:buSzPct val="100000"/>
            </a:pPr>
            <a:endParaRPr lang="ru-RU" sz="1300" b="1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100000"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100000"/>
            </a:pP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982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8" descr="C:\Users\dshershavin\Desktop\3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" y="3003250"/>
            <a:ext cx="9143998" cy="1461119"/>
          </a:xfrm>
          <a:prstGeom prst="rect">
            <a:avLst/>
          </a:prstGeom>
          <a:noFill/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4932040" y="1700809"/>
            <a:ext cx="335871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4433">
            <a:off x="6123722" y="2957922"/>
            <a:ext cx="2376264" cy="1620000"/>
          </a:xfrm>
          <a:prstGeom prst="roundRect">
            <a:avLst>
              <a:gd name="adj" fmla="val 4952"/>
            </a:avLst>
          </a:prstGeom>
          <a:noFill/>
          <a:ln w="38100">
            <a:solidFill>
              <a:schemeClr val="accent6"/>
            </a:solidFill>
            <a:miter lim="800000"/>
            <a:headEnd/>
            <a:tailEnd/>
          </a:ln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57443">
            <a:off x="3293716" y="2941529"/>
            <a:ext cx="2376264" cy="1620000"/>
          </a:xfrm>
          <a:prstGeom prst="roundRect">
            <a:avLst>
              <a:gd name="adj" fmla="val 4952"/>
            </a:avLst>
          </a:prstGeom>
          <a:noFill/>
          <a:ln w="38100">
            <a:solidFill>
              <a:schemeClr val="accent6"/>
            </a:solidFill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5166">
            <a:off x="439583" y="2901877"/>
            <a:ext cx="2375758" cy="1620000"/>
          </a:xfrm>
          <a:prstGeom prst="roundRect">
            <a:avLst>
              <a:gd name="adj" fmla="val 6017"/>
            </a:avLst>
          </a:prstGeom>
          <a:noFill/>
          <a:ln w="38100">
            <a:solidFill>
              <a:schemeClr val="accent6"/>
            </a:solidFill>
            <a:miter lim="800000"/>
            <a:headEnd/>
            <a:tailEnd/>
          </a:ln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2339752" y="207128"/>
            <a:ext cx="9467912" cy="7200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200"/>
              </a:spcBef>
            </a:pPr>
            <a:r>
              <a:rPr lang="ru-RU" sz="1800" dirty="0" smtClean="0">
                <a:solidFill>
                  <a:srgbClr val="FF8708"/>
                </a:solidFill>
                <a:latin typeface="Arial" pitchFamily="34" charset="0"/>
                <a:ea typeface="+mn-ea"/>
                <a:cs typeface="Arial" pitchFamily="34" charset="0"/>
              </a:rPr>
              <a:t>Интерактивный </a:t>
            </a:r>
            <a:r>
              <a:rPr lang="ru-RU" sz="1800" dirty="0" err="1" smtClean="0">
                <a:solidFill>
                  <a:srgbClr val="FF8708"/>
                </a:solidFill>
                <a:latin typeface="Arial" pitchFamily="34" charset="0"/>
                <a:ea typeface="+mn-ea"/>
                <a:cs typeface="Arial" pitchFamily="34" charset="0"/>
              </a:rPr>
              <a:t>онлайн-курс</a:t>
            </a:r>
            <a:r>
              <a:rPr lang="ru-RU" sz="1800" dirty="0" smtClean="0">
                <a:solidFill>
                  <a:srgbClr val="FF8708"/>
                </a:solidFill>
                <a:latin typeface="Arial" pitchFamily="34" charset="0"/>
                <a:ea typeface="+mn-ea"/>
                <a:cs typeface="Arial" pitchFamily="34" charset="0"/>
              </a:rPr>
              <a:t> для предшкольной подготовки</a:t>
            </a:r>
          </a:p>
          <a:p>
            <a:pPr algn="l">
              <a:spcBef>
                <a:spcPts val="1200"/>
              </a:spcBef>
            </a:pPr>
            <a:endParaRPr lang="ru-RU" sz="1900" dirty="0">
              <a:solidFill>
                <a:srgbClr val="FF8708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111836"/>
            <a:ext cx="1835696" cy="515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2267744" y="135120"/>
            <a:ext cx="0" cy="432048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C:\Users\dshershavin\Desktop\7_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020022"/>
            <a:ext cx="9144000" cy="123478"/>
          </a:xfrm>
          <a:prstGeom prst="rect">
            <a:avLst/>
          </a:prstGeom>
          <a:noFill/>
        </p:spPr>
      </p:pic>
      <p:sp>
        <p:nvSpPr>
          <p:cNvPr id="23" name="Содержимое 2"/>
          <p:cNvSpPr txBox="1">
            <a:spLocks/>
          </p:cNvSpPr>
          <p:nvPr/>
        </p:nvSpPr>
        <p:spPr>
          <a:xfrm>
            <a:off x="1115616" y="1419622"/>
            <a:ext cx="4392488" cy="1944216"/>
          </a:xfrm>
          <a:prstGeom prst="roundRect">
            <a:avLst>
              <a:gd name="adj" fmla="val 0"/>
            </a:avLst>
          </a:prstGeom>
          <a:ln w="285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150000"/>
              </a:lnSpc>
              <a:buClr>
                <a:schemeClr val="accent6"/>
              </a:buClr>
              <a:buSzPct val="120000"/>
              <a:buFont typeface="Arial" pitchFamily="34" charset="0"/>
              <a:buChar char="•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Пространственные отношения</a:t>
            </a:r>
          </a:p>
          <a:p>
            <a:pPr>
              <a:lnSpc>
                <a:spcPct val="150000"/>
              </a:lnSpc>
              <a:buClr>
                <a:schemeClr val="accent6"/>
              </a:buClr>
              <a:buSzPct val="120000"/>
              <a:buFont typeface="Arial" pitchFamily="34" charset="0"/>
              <a:buChar char="•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Ориентировка на листе бумаги в клетку</a:t>
            </a:r>
          </a:p>
          <a:p>
            <a:pPr lvl="0">
              <a:lnSpc>
                <a:spcPct val="150000"/>
              </a:lnSpc>
              <a:buClr>
                <a:schemeClr val="accent6"/>
              </a:buClr>
              <a:buSzPct val="120000"/>
              <a:buFont typeface="Arial" pitchFamily="34" charset="0"/>
              <a:buChar char="•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Последовательность событий</a:t>
            </a:r>
          </a:p>
          <a:p>
            <a:pPr marL="342900" lvl="0" indent="-342900">
              <a:spcBef>
                <a:spcPct val="20000"/>
              </a:spcBef>
              <a:buSzPct val="100000"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100000"/>
            </a:pP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одержимое 2"/>
          <p:cNvSpPr txBox="1">
            <a:spLocks/>
          </p:cNvSpPr>
          <p:nvPr/>
        </p:nvSpPr>
        <p:spPr>
          <a:xfrm>
            <a:off x="5220072" y="1419622"/>
            <a:ext cx="4392488" cy="1944216"/>
          </a:xfrm>
          <a:prstGeom prst="roundRect">
            <a:avLst>
              <a:gd name="adj" fmla="val 0"/>
            </a:avLst>
          </a:prstGeom>
          <a:ln w="285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150000"/>
              </a:lnSpc>
              <a:buClr>
                <a:schemeClr val="accent6"/>
              </a:buClr>
              <a:buSzPct val="120000"/>
              <a:buFont typeface="Arial" pitchFamily="34" charset="0"/>
              <a:buChar char="•"/>
            </a:pP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 Времена года. Месяцы. Дни недели</a:t>
            </a:r>
          </a:p>
          <a:p>
            <a:pPr lvl="0">
              <a:lnSpc>
                <a:spcPct val="150000"/>
              </a:lnSpc>
              <a:buClr>
                <a:schemeClr val="accent6"/>
              </a:buClr>
              <a:buSzPct val="120000"/>
              <a:buFont typeface="Arial" pitchFamily="34" charset="0"/>
              <a:buChar char="•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Определение времени по часам</a:t>
            </a:r>
          </a:p>
          <a:p>
            <a:pPr lvl="0">
              <a:buSzPct val="100000"/>
            </a:pPr>
            <a:endParaRPr lang="ru-RU" sz="1300" b="1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100000"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100000"/>
            </a:pP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Содержимое 2"/>
          <p:cNvSpPr txBox="1">
            <a:spLocks/>
          </p:cNvSpPr>
          <p:nvPr/>
        </p:nvSpPr>
        <p:spPr>
          <a:xfrm>
            <a:off x="755576" y="771550"/>
            <a:ext cx="6912768" cy="2160239"/>
          </a:xfrm>
          <a:prstGeom prst="roundRect">
            <a:avLst>
              <a:gd name="adj" fmla="val 0"/>
            </a:avLst>
          </a:prstGeom>
          <a:ln w="285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altLang="ru-RU" sz="1350" b="1" dirty="0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занятий по познавательному</a:t>
            </a:r>
            <a:r>
              <a:rPr lang="en-US" altLang="ru-RU" sz="1350" b="1" dirty="0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350" b="1" dirty="0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развитию</a:t>
            </a:r>
            <a:r>
              <a:rPr lang="en-US" altLang="ru-RU" sz="1350" b="1" dirty="0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ru-RU" sz="1350" b="1" dirty="0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350" b="1" dirty="0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(формирование элементарных математических представлений) </a:t>
            </a:r>
          </a:p>
          <a:p>
            <a:pPr marL="3429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</a:pPr>
            <a:endParaRPr lang="ru-RU" altLang="ru-RU" sz="1350" b="1" dirty="0" smtClean="0">
              <a:solidFill>
                <a:srgbClr val="68C6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812490"/>
            <a:ext cx="803217" cy="46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5982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8" descr="C:\Users\dshershavin\Desktop\3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" y="3003250"/>
            <a:ext cx="9143998" cy="1461119"/>
          </a:xfrm>
          <a:prstGeom prst="rect">
            <a:avLst/>
          </a:prstGeom>
          <a:noFill/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4932040" y="1700809"/>
            <a:ext cx="335871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79464">
            <a:off x="465791" y="2928549"/>
            <a:ext cx="2376265" cy="1620000"/>
          </a:xfrm>
          <a:prstGeom prst="roundRect">
            <a:avLst>
              <a:gd name="adj" fmla="val 4420"/>
            </a:avLst>
          </a:prstGeom>
          <a:noFill/>
          <a:ln w="38100">
            <a:solidFill>
              <a:srgbClr val="73A6E9"/>
            </a:solidFill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32595">
            <a:off x="3331866" y="2931790"/>
            <a:ext cx="2412267" cy="1620000"/>
          </a:xfrm>
          <a:prstGeom prst="roundRect">
            <a:avLst>
              <a:gd name="adj" fmla="val 6017"/>
            </a:avLst>
          </a:prstGeom>
          <a:noFill/>
          <a:ln w="38100">
            <a:solidFill>
              <a:srgbClr val="73A6E9"/>
            </a:solidFill>
            <a:miter lim="800000"/>
            <a:headEnd/>
            <a:tailEnd/>
          </a:ln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2339752" y="207128"/>
            <a:ext cx="9467912" cy="7200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200"/>
              </a:spcBef>
            </a:pPr>
            <a:r>
              <a:rPr lang="ru-RU" sz="1800" dirty="0" smtClean="0">
                <a:solidFill>
                  <a:srgbClr val="FF8708"/>
                </a:solidFill>
                <a:latin typeface="Arial" pitchFamily="34" charset="0"/>
                <a:ea typeface="+mn-ea"/>
                <a:cs typeface="Arial" pitchFamily="34" charset="0"/>
              </a:rPr>
              <a:t>Интерактивный </a:t>
            </a:r>
            <a:r>
              <a:rPr lang="ru-RU" sz="1800" dirty="0" err="1" smtClean="0">
                <a:solidFill>
                  <a:srgbClr val="FF8708"/>
                </a:solidFill>
                <a:latin typeface="Arial" pitchFamily="34" charset="0"/>
                <a:ea typeface="+mn-ea"/>
                <a:cs typeface="Arial" pitchFamily="34" charset="0"/>
              </a:rPr>
              <a:t>онлайн-курс</a:t>
            </a:r>
            <a:r>
              <a:rPr lang="ru-RU" sz="1800" dirty="0" smtClean="0">
                <a:solidFill>
                  <a:srgbClr val="FF8708"/>
                </a:solidFill>
                <a:latin typeface="Arial" pitchFamily="34" charset="0"/>
                <a:ea typeface="+mn-ea"/>
                <a:cs typeface="Arial" pitchFamily="34" charset="0"/>
              </a:rPr>
              <a:t> для предшкольной подготовки</a:t>
            </a:r>
          </a:p>
          <a:p>
            <a:pPr algn="l">
              <a:spcBef>
                <a:spcPts val="1200"/>
              </a:spcBef>
            </a:pPr>
            <a:endParaRPr lang="ru-RU" sz="1900" dirty="0">
              <a:solidFill>
                <a:srgbClr val="FF8708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11836"/>
            <a:ext cx="1835696" cy="515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2267744" y="135120"/>
            <a:ext cx="0" cy="432048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C:\Users\dshershavin\Desktop\7_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020022"/>
            <a:ext cx="9144000" cy="123478"/>
          </a:xfrm>
          <a:prstGeom prst="rect">
            <a:avLst/>
          </a:prstGeom>
          <a:noFill/>
        </p:spPr>
      </p:pic>
      <p:sp>
        <p:nvSpPr>
          <p:cNvPr id="22" name="Содержимое 2"/>
          <p:cNvSpPr txBox="1">
            <a:spLocks/>
          </p:cNvSpPr>
          <p:nvPr/>
        </p:nvSpPr>
        <p:spPr>
          <a:xfrm>
            <a:off x="1115616" y="1419622"/>
            <a:ext cx="4392488" cy="1944216"/>
          </a:xfrm>
          <a:prstGeom prst="roundRect">
            <a:avLst>
              <a:gd name="adj" fmla="val 0"/>
            </a:avLst>
          </a:prstGeom>
          <a:ln w="285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150000"/>
              </a:lnSpc>
              <a:buClr>
                <a:srgbClr val="0070C0"/>
              </a:buClr>
              <a:buSzPct val="120000"/>
              <a:buFont typeface="Arial" pitchFamily="34" charset="0"/>
              <a:buChar char="•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Звук, слог, слово. Звук и буква. Ударение</a:t>
            </a:r>
          </a:p>
          <a:p>
            <a:pPr lvl="0">
              <a:lnSpc>
                <a:spcPct val="150000"/>
              </a:lnSpc>
              <a:buClr>
                <a:srgbClr val="0070C0"/>
              </a:buClr>
              <a:buSzPct val="120000"/>
              <a:buFont typeface="Arial" pitchFamily="34" charset="0"/>
              <a:buChar char="•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Согласные и гласные звуки. Схема слова</a:t>
            </a:r>
          </a:p>
          <a:p>
            <a:pPr marL="342900" lvl="0" indent="-342900">
              <a:spcBef>
                <a:spcPct val="20000"/>
              </a:spcBef>
              <a:buSzPct val="100000"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100000"/>
            </a:pP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одержимое 2"/>
          <p:cNvSpPr txBox="1">
            <a:spLocks/>
          </p:cNvSpPr>
          <p:nvPr/>
        </p:nvSpPr>
        <p:spPr>
          <a:xfrm>
            <a:off x="5220072" y="1419622"/>
            <a:ext cx="4392488" cy="1944216"/>
          </a:xfrm>
          <a:prstGeom prst="roundRect">
            <a:avLst>
              <a:gd name="adj" fmla="val 0"/>
            </a:avLst>
          </a:prstGeom>
          <a:ln w="285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150000"/>
              </a:lnSpc>
              <a:buClr>
                <a:srgbClr val="0070C0"/>
              </a:buClr>
              <a:buSzPct val="120000"/>
              <a:buFont typeface="Arial" pitchFamily="34" charset="0"/>
              <a:buChar char="•"/>
            </a:pPr>
            <a:r>
              <a:rPr lang="en-US" sz="13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Гласные буквы </a:t>
            </a:r>
          </a:p>
          <a:p>
            <a:pPr lvl="0">
              <a:lnSpc>
                <a:spcPct val="150000"/>
              </a:lnSpc>
              <a:buClr>
                <a:srgbClr val="0070C0"/>
              </a:buClr>
              <a:buSzPct val="120000"/>
              <a:buFont typeface="Arial" pitchFamily="34" charset="0"/>
              <a:buChar char="•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Согласные буквы</a:t>
            </a:r>
          </a:p>
          <a:p>
            <a:pPr lvl="0">
              <a:buSzPct val="100000"/>
            </a:pPr>
            <a:endParaRPr lang="ru-RU" sz="1300" b="1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100000"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100000"/>
            </a:pP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одержимое 2"/>
          <p:cNvSpPr txBox="1">
            <a:spLocks/>
          </p:cNvSpPr>
          <p:nvPr/>
        </p:nvSpPr>
        <p:spPr>
          <a:xfrm>
            <a:off x="755576" y="771550"/>
            <a:ext cx="4896544" cy="2160239"/>
          </a:xfrm>
          <a:prstGeom prst="roundRect">
            <a:avLst>
              <a:gd name="adj" fmla="val 0"/>
            </a:avLst>
          </a:prstGeom>
          <a:ln w="285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altLang="ru-RU" sz="135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занятий по речевому развитию (подготовка к обучению грамоте) </a:t>
            </a:r>
          </a:p>
          <a:p>
            <a:pPr marL="3429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</a:pPr>
            <a:endParaRPr lang="ru-RU" altLang="ru-RU" sz="1350" b="1" dirty="0" smtClean="0">
              <a:solidFill>
                <a:srgbClr val="68C6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6481" y="699542"/>
            <a:ext cx="829135" cy="515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C:\Users\dshershavin\Desktop\1_7.pn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 rot="21388155">
            <a:off x="6269643" y="2928608"/>
            <a:ext cx="2286102" cy="1652129"/>
          </a:xfrm>
          <a:prstGeom prst="roundRect">
            <a:avLst>
              <a:gd name="adj" fmla="val 6137"/>
            </a:avLst>
          </a:prstGeom>
          <a:noFill/>
          <a:ln w="38100">
            <a:solidFill>
              <a:srgbClr val="73A6E9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35982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8" descr="C:\Users\dshershavin\Desktop\3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" y="3003250"/>
            <a:ext cx="9143998" cy="1461119"/>
          </a:xfrm>
          <a:prstGeom prst="rect">
            <a:avLst/>
          </a:prstGeom>
          <a:noFill/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4932040" y="1700809"/>
            <a:ext cx="335871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1557">
            <a:off x="505011" y="2948034"/>
            <a:ext cx="2376261" cy="1620000"/>
          </a:xfrm>
          <a:prstGeom prst="roundRect">
            <a:avLst>
              <a:gd name="adj" fmla="val 6550"/>
            </a:avLst>
          </a:prstGeom>
          <a:noFill/>
          <a:ln w="38100">
            <a:solidFill>
              <a:srgbClr val="73A6E9"/>
            </a:solidFill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411">
            <a:off x="6191257" y="2942552"/>
            <a:ext cx="2376263" cy="1620000"/>
          </a:xfrm>
          <a:prstGeom prst="roundRect">
            <a:avLst>
              <a:gd name="adj" fmla="val 6017"/>
            </a:avLst>
          </a:prstGeom>
          <a:noFill/>
          <a:ln w="38100">
            <a:solidFill>
              <a:srgbClr val="73A6E9"/>
            </a:solidFill>
            <a:miter lim="800000"/>
            <a:headEnd/>
            <a:tailEnd/>
          </a:ln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2339752" y="207128"/>
            <a:ext cx="9467912" cy="7200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200"/>
              </a:spcBef>
            </a:pPr>
            <a:r>
              <a:rPr lang="ru-RU" sz="1800" dirty="0" smtClean="0">
                <a:solidFill>
                  <a:srgbClr val="FF8708"/>
                </a:solidFill>
                <a:latin typeface="Arial" pitchFamily="34" charset="0"/>
                <a:ea typeface="+mn-ea"/>
                <a:cs typeface="Arial" pitchFamily="34" charset="0"/>
              </a:rPr>
              <a:t>Интерактивный </a:t>
            </a:r>
            <a:r>
              <a:rPr lang="ru-RU" sz="1800" dirty="0" err="1" smtClean="0">
                <a:solidFill>
                  <a:srgbClr val="FF8708"/>
                </a:solidFill>
                <a:latin typeface="Arial" pitchFamily="34" charset="0"/>
                <a:ea typeface="+mn-ea"/>
                <a:cs typeface="Arial" pitchFamily="34" charset="0"/>
              </a:rPr>
              <a:t>онлайн-курс</a:t>
            </a:r>
            <a:r>
              <a:rPr lang="ru-RU" sz="1800" dirty="0" smtClean="0">
                <a:solidFill>
                  <a:srgbClr val="FF8708"/>
                </a:solidFill>
                <a:latin typeface="Arial" pitchFamily="34" charset="0"/>
                <a:ea typeface="+mn-ea"/>
                <a:cs typeface="Arial" pitchFamily="34" charset="0"/>
              </a:rPr>
              <a:t> для предшкольной подготовки</a:t>
            </a:r>
          </a:p>
          <a:p>
            <a:pPr algn="l">
              <a:spcBef>
                <a:spcPts val="1200"/>
              </a:spcBef>
            </a:pPr>
            <a:endParaRPr lang="ru-RU" sz="1900" dirty="0">
              <a:solidFill>
                <a:srgbClr val="FF8708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11836"/>
            <a:ext cx="1835696" cy="515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2267744" y="135120"/>
            <a:ext cx="0" cy="432048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C:\Users\dshershavin\Desktop\7_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020022"/>
            <a:ext cx="9144000" cy="123478"/>
          </a:xfrm>
          <a:prstGeom prst="rect">
            <a:avLst/>
          </a:prstGeom>
          <a:noFill/>
        </p:spPr>
      </p:pic>
      <p:sp>
        <p:nvSpPr>
          <p:cNvPr id="22" name="Содержимое 2"/>
          <p:cNvSpPr txBox="1">
            <a:spLocks/>
          </p:cNvSpPr>
          <p:nvPr/>
        </p:nvSpPr>
        <p:spPr>
          <a:xfrm>
            <a:off x="1115616" y="1419622"/>
            <a:ext cx="4392488" cy="1944216"/>
          </a:xfrm>
          <a:prstGeom prst="roundRect">
            <a:avLst>
              <a:gd name="adj" fmla="val 0"/>
            </a:avLst>
          </a:prstGeom>
          <a:ln w="285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150000"/>
              </a:lnSpc>
              <a:buClr>
                <a:srgbClr val="0070C0"/>
              </a:buClr>
              <a:buSzPct val="120000"/>
              <a:buFont typeface="Arial" pitchFamily="34" charset="0"/>
              <a:buChar char="•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Подготовка к обучению грамоте </a:t>
            </a:r>
          </a:p>
          <a:p>
            <a:pPr lvl="0">
              <a:lnSpc>
                <a:spcPct val="150000"/>
              </a:lnSpc>
              <a:buClr>
                <a:srgbClr val="0070C0"/>
              </a:buClr>
              <a:buSzPct val="120000"/>
              <a:buFont typeface="Arial" pitchFamily="34" charset="0"/>
              <a:buChar char="•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Дифференциация звуков</a:t>
            </a:r>
          </a:p>
          <a:p>
            <a:pPr marL="342900" lvl="0" indent="-342900">
              <a:spcBef>
                <a:spcPct val="20000"/>
              </a:spcBef>
              <a:buSzPct val="100000"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100000"/>
            </a:pP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одержимое 2"/>
          <p:cNvSpPr txBox="1">
            <a:spLocks/>
          </p:cNvSpPr>
          <p:nvPr/>
        </p:nvSpPr>
        <p:spPr>
          <a:xfrm>
            <a:off x="5220072" y="1419622"/>
            <a:ext cx="4392488" cy="1944216"/>
          </a:xfrm>
          <a:prstGeom prst="roundRect">
            <a:avLst>
              <a:gd name="adj" fmla="val 0"/>
            </a:avLst>
          </a:prstGeom>
          <a:ln w="285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150000"/>
              </a:lnSpc>
              <a:buClr>
                <a:srgbClr val="0070C0"/>
              </a:buClr>
              <a:buSzPct val="120000"/>
              <a:buFont typeface="Arial" pitchFamily="34" charset="0"/>
              <a:buChar char="•"/>
            </a:pPr>
            <a:r>
              <a:rPr lang="en-US" sz="13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Твёрдые и мягкие звуки</a:t>
            </a:r>
          </a:p>
          <a:p>
            <a:pPr lvl="0">
              <a:lnSpc>
                <a:spcPct val="150000"/>
              </a:lnSpc>
              <a:buClr>
                <a:srgbClr val="0070C0"/>
              </a:buClr>
              <a:buSzPct val="120000"/>
              <a:buFont typeface="Arial" pitchFamily="34" charset="0"/>
              <a:buChar char="•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Деление слов на слоги</a:t>
            </a:r>
          </a:p>
          <a:p>
            <a:pPr lvl="0">
              <a:buSzPct val="100000"/>
              <a:buFontTx/>
              <a:buChar char="-"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>
              <a:buSzPct val="100000"/>
            </a:pPr>
            <a:endParaRPr lang="ru-RU" sz="1300" b="1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100000"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100000"/>
            </a:pP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одержимое 2"/>
          <p:cNvSpPr txBox="1">
            <a:spLocks/>
          </p:cNvSpPr>
          <p:nvPr/>
        </p:nvSpPr>
        <p:spPr>
          <a:xfrm>
            <a:off x="755576" y="771550"/>
            <a:ext cx="4968552" cy="2160239"/>
          </a:xfrm>
          <a:prstGeom prst="roundRect">
            <a:avLst>
              <a:gd name="adj" fmla="val 0"/>
            </a:avLst>
          </a:prstGeom>
          <a:ln w="285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altLang="ru-RU" sz="135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занятий по речевому развитию (подготовка к обучению грамоте) </a:t>
            </a:r>
          </a:p>
          <a:p>
            <a:pPr marL="3429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</a:pPr>
            <a:endParaRPr lang="ru-RU" altLang="ru-RU" sz="1350" b="1" dirty="0" smtClean="0">
              <a:solidFill>
                <a:srgbClr val="68C6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6481" y="699542"/>
            <a:ext cx="829135" cy="515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 rot="21343860">
            <a:off x="3406399" y="2917446"/>
            <a:ext cx="2311194" cy="1658814"/>
          </a:xfrm>
          <a:prstGeom prst="roundRect">
            <a:avLst>
              <a:gd name="adj" fmla="val 6017"/>
            </a:avLst>
          </a:prstGeom>
          <a:noFill/>
          <a:ln w="38100">
            <a:solidFill>
              <a:srgbClr val="73A6E9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5982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8" descr="C:\Users\dshershavin\Desktop\3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" y="3003250"/>
            <a:ext cx="9143998" cy="1461119"/>
          </a:xfrm>
          <a:prstGeom prst="rect">
            <a:avLst/>
          </a:prstGeom>
          <a:noFill/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4932040" y="1700809"/>
            <a:ext cx="335871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63741">
            <a:off x="3334443" y="2948463"/>
            <a:ext cx="2376260" cy="1620000"/>
          </a:xfrm>
          <a:prstGeom prst="roundRect">
            <a:avLst>
              <a:gd name="adj" fmla="val 4197"/>
            </a:avLst>
          </a:prstGeom>
          <a:noFill/>
          <a:ln w="38100">
            <a:solidFill>
              <a:srgbClr val="73A6E9"/>
            </a:solidFill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95000">
            <a:off x="441703" y="2928979"/>
            <a:ext cx="2370469" cy="1620000"/>
          </a:xfrm>
          <a:prstGeom prst="roundRect">
            <a:avLst>
              <a:gd name="adj" fmla="val 6822"/>
            </a:avLst>
          </a:prstGeom>
          <a:noFill/>
          <a:ln w="38100">
            <a:solidFill>
              <a:srgbClr val="73A6E9"/>
            </a:solidFill>
            <a:miter lim="800000"/>
            <a:headEnd/>
            <a:tailEnd/>
          </a:ln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2339752" y="207128"/>
            <a:ext cx="9467912" cy="7200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200"/>
              </a:spcBef>
            </a:pPr>
            <a:r>
              <a:rPr lang="ru-RU" sz="1800" dirty="0" smtClean="0">
                <a:solidFill>
                  <a:srgbClr val="FF8708"/>
                </a:solidFill>
                <a:latin typeface="Arial" pitchFamily="34" charset="0"/>
                <a:ea typeface="+mn-ea"/>
                <a:cs typeface="Arial" pitchFamily="34" charset="0"/>
              </a:rPr>
              <a:t>Интерактивный </a:t>
            </a:r>
            <a:r>
              <a:rPr lang="ru-RU" sz="1800" dirty="0" err="1" smtClean="0">
                <a:solidFill>
                  <a:srgbClr val="FF8708"/>
                </a:solidFill>
                <a:latin typeface="Arial" pitchFamily="34" charset="0"/>
                <a:ea typeface="+mn-ea"/>
                <a:cs typeface="Arial" pitchFamily="34" charset="0"/>
              </a:rPr>
              <a:t>онлайн-курс</a:t>
            </a:r>
            <a:r>
              <a:rPr lang="ru-RU" sz="1800" dirty="0" smtClean="0">
                <a:solidFill>
                  <a:srgbClr val="FF8708"/>
                </a:solidFill>
                <a:latin typeface="Arial" pitchFamily="34" charset="0"/>
                <a:ea typeface="+mn-ea"/>
                <a:cs typeface="Arial" pitchFamily="34" charset="0"/>
              </a:rPr>
              <a:t> для предшкольной подготовки</a:t>
            </a:r>
          </a:p>
          <a:p>
            <a:pPr algn="l">
              <a:spcBef>
                <a:spcPts val="1200"/>
              </a:spcBef>
            </a:pPr>
            <a:endParaRPr lang="ru-RU" sz="1900" dirty="0">
              <a:solidFill>
                <a:srgbClr val="FF8708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11836"/>
            <a:ext cx="1835696" cy="515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2267744" y="135120"/>
            <a:ext cx="0" cy="432048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C:\Users\dshershavin\Desktop\7_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020022"/>
            <a:ext cx="9144000" cy="123478"/>
          </a:xfrm>
          <a:prstGeom prst="rect">
            <a:avLst/>
          </a:prstGeom>
          <a:noFill/>
        </p:spPr>
      </p:pic>
      <p:sp>
        <p:nvSpPr>
          <p:cNvPr id="22" name="Содержимое 2"/>
          <p:cNvSpPr txBox="1">
            <a:spLocks/>
          </p:cNvSpPr>
          <p:nvPr/>
        </p:nvSpPr>
        <p:spPr>
          <a:xfrm>
            <a:off x="1115616" y="1491630"/>
            <a:ext cx="3672408" cy="1944216"/>
          </a:xfrm>
          <a:prstGeom prst="roundRect">
            <a:avLst>
              <a:gd name="adj" fmla="val 0"/>
            </a:avLst>
          </a:prstGeom>
          <a:ln w="285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rgbClr val="0070C0"/>
              </a:buClr>
              <a:buSzPct val="120000"/>
              <a:buFont typeface="Arial" pitchFamily="34" charset="0"/>
              <a:buChar char="•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  Подбор слов с одинаковым </a:t>
            </a:r>
            <a:br>
              <a:rPr lang="ru-RU" sz="1300" dirty="0" smtClean="0">
                <a:latin typeface="Arial" pitchFamily="34" charset="0"/>
                <a:cs typeface="Arial" pitchFamily="34" charset="0"/>
              </a:rPr>
            </a:br>
            <a:r>
              <a:rPr lang="ru-RU" sz="1300" dirty="0" smtClean="0">
                <a:latin typeface="Arial" pitchFamily="34" charset="0"/>
                <a:cs typeface="Arial" pitchFamily="34" charset="0"/>
              </a:rPr>
              <a:t>    и противоположным значением, </a:t>
            </a:r>
            <a:br>
              <a:rPr lang="ru-RU" sz="1300" dirty="0" smtClean="0">
                <a:latin typeface="Arial" pitchFamily="34" charset="0"/>
                <a:cs typeface="Arial" pitchFamily="34" charset="0"/>
              </a:rPr>
            </a:br>
            <a:r>
              <a:rPr lang="ru-RU" sz="1300" dirty="0" smtClean="0">
                <a:latin typeface="Arial" pitchFamily="34" charset="0"/>
                <a:cs typeface="Arial" pitchFamily="34" charset="0"/>
              </a:rPr>
              <a:t>    родственных и обобщающих слов</a:t>
            </a:r>
          </a:p>
          <a:p>
            <a:pPr lvl="0">
              <a:spcBef>
                <a:spcPts val="500"/>
              </a:spcBef>
              <a:buClr>
                <a:srgbClr val="0070C0"/>
              </a:buClr>
              <a:buSzPct val="120000"/>
              <a:buFont typeface="Arial" pitchFamily="34" charset="0"/>
              <a:buChar char="•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  Согласование слов в роде и числе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100000"/>
            </a:pP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одержимое 2"/>
          <p:cNvSpPr txBox="1">
            <a:spLocks/>
          </p:cNvSpPr>
          <p:nvPr/>
        </p:nvSpPr>
        <p:spPr>
          <a:xfrm>
            <a:off x="5220072" y="1419622"/>
            <a:ext cx="4392488" cy="1944216"/>
          </a:xfrm>
          <a:prstGeom prst="roundRect">
            <a:avLst>
              <a:gd name="adj" fmla="val 0"/>
            </a:avLst>
          </a:prstGeom>
          <a:ln w="285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150000"/>
              </a:lnSpc>
              <a:buClr>
                <a:srgbClr val="0070C0"/>
              </a:buClr>
              <a:buSzPct val="120000"/>
              <a:buFont typeface="Arial" pitchFamily="34" charset="0"/>
              <a:buChar char="•"/>
            </a:pPr>
            <a:r>
              <a:rPr lang="en-US" sz="13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Словообразование</a:t>
            </a:r>
          </a:p>
          <a:p>
            <a:pPr lvl="0">
              <a:lnSpc>
                <a:spcPct val="150000"/>
              </a:lnSpc>
              <a:buClr>
                <a:srgbClr val="0070C0"/>
              </a:buClr>
              <a:buSzPct val="120000"/>
              <a:buFont typeface="Arial" pitchFamily="34" charset="0"/>
              <a:buChar char="•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  Составление описаний и рассказов</a:t>
            </a:r>
          </a:p>
          <a:p>
            <a:pPr lvl="0">
              <a:lnSpc>
                <a:spcPct val="150000"/>
              </a:lnSpc>
              <a:buClr>
                <a:srgbClr val="0070C0"/>
              </a:buClr>
              <a:buSzPct val="120000"/>
              <a:buFont typeface="Arial" pitchFamily="34" charset="0"/>
              <a:buChar char="•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  Пересказ</a:t>
            </a:r>
          </a:p>
          <a:p>
            <a:pPr marL="342900" lvl="0" indent="-342900">
              <a:spcBef>
                <a:spcPct val="20000"/>
              </a:spcBef>
              <a:buSzPct val="100000"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100000"/>
            </a:pP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одержимое 2"/>
          <p:cNvSpPr txBox="1">
            <a:spLocks/>
          </p:cNvSpPr>
          <p:nvPr/>
        </p:nvSpPr>
        <p:spPr>
          <a:xfrm>
            <a:off x="755576" y="771550"/>
            <a:ext cx="4968552" cy="2160239"/>
          </a:xfrm>
          <a:prstGeom prst="roundRect">
            <a:avLst>
              <a:gd name="adj" fmla="val 0"/>
            </a:avLst>
          </a:prstGeom>
          <a:ln w="285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altLang="ru-RU" sz="135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занятий по речевому развитию (подготовка к обучению грамоте) </a:t>
            </a:r>
          </a:p>
          <a:p>
            <a:pPr marL="3429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</a:pPr>
            <a:endParaRPr lang="ru-RU" altLang="ru-RU" sz="1350" b="1" dirty="0" smtClean="0">
              <a:solidFill>
                <a:srgbClr val="68C6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6481" y="699542"/>
            <a:ext cx="829135" cy="515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 rot="21438914">
            <a:off x="6251124" y="2931790"/>
            <a:ext cx="2257114" cy="1620000"/>
          </a:xfrm>
          <a:prstGeom prst="roundRect">
            <a:avLst>
              <a:gd name="adj" fmla="val 7082"/>
            </a:avLst>
          </a:prstGeom>
          <a:noFill/>
          <a:ln w="38100">
            <a:solidFill>
              <a:srgbClr val="73A6E9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5982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8" descr="C:\Users\dshershavin\Desktop\3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" y="3003250"/>
            <a:ext cx="9143998" cy="1461119"/>
          </a:xfrm>
          <a:prstGeom prst="rect">
            <a:avLst/>
          </a:prstGeom>
          <a:noFill/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4932040" y="1700809"/>
            <a:ext cx="335871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1182">
            <a:off x="512886" y="2927887"/>
            <a:ext cx="2376263" cy="1620000"/>
          </a:xfrm>
          <a:prstGeom prst="roundRect">
            <a:avLst>
              <a:gd name="adj" fmla="val 6166"/>
            </a:avLst>
          </a:prstGeom>
          <a:noFill/>
          <a:ln w="38100">
            <a:solidFill>
              <a:srgbClr val="EDA1D5"/>
            </a:solidFill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23515">
            <a:off x="3337091" y="2952618"/>
            <a:ext cx="2376261" cy="1620000"/>
          </a:xfrm>
          <a:prstGeom prst="roundRect">
            <a:avLst>
              <a:gd name="adj" fmla="val 5509"/>
            </a:avLst>
          </a:prstGeom>
          <a:noFill/>
          <a:ln w="38100">
            <a:solidFill>
              <a:srgbClr val="EDA1D5"/>
            </a:solidFill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87973">
            <a:off x="6179817" y="2927985"/>
            <a:ext cx="2382143" cy="1620000"/>
          </a:xfrm>
          <a:prstGeom prst="roundRect">
            <a:avLst>
              <a:gd name="adj" fmla="val 6166"/>
            </a:avLst>
          </a:prstGeom>
          <a:noFill/>
          <a:ln w="38100">
            <a:solidFill>
              <a:srgbClr val="EDA1D5"/>
            </a:solidFill>
            <a:miter lim="800000"/>
            <a:headEnd/>
            <a:tailEnd/>
          </a:ln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2339752" y="207128"/>
            <a:ext cx="9467912" cy="7200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200"/>
              </a:spcBef>
            </a:pPr>
            <a:r>
              <a:rPr lang="ru-RU" sz="1800" dirty="0" smtClean="0">
                <a:solidFill>
                  <a:srgbClr val="FF8708"/>
                </a:solidFill>
                <a:latin typeface="Arial" pitchFamily="34" charset="0"/>
                <a:ea typeface="+mn-ea"/>
                <a:cs typeface="Arial" pitchFamily="34" charset="0"/>
              </a:rPr>
              <a:t>Интерактивный </a:t>
            </a:r>
            <a:r>
              <a:rPr lang="ru-RU" sz="1800" dirty="0" err="1" smtClean="0">
                <a:solidFill>
                  <a:srgbClr val="FF8708"/>
                </a:solidFill>
                <a:latin typeface="Arial" pitchFamily="34" charset="0"/>
                <a:ea typeface="+mn-ea"/>
                <a:cs typeface="Arial" pitchFamily="34" charset="0"/>
              </a:rPr>
              <a:t>онлайн-курс</a:t>
            </a:r>
            <a:r>
              <a:rPr lang="ru-RU" sz="1800" dirty="0" smtClean="0">
                <a:solidFill>
                  <a:srgbClr val="FF8708"/>
                </a:solidFill>
                <a:latin typeface="Arial" pitchFamily="34" charset="0"/>
                <a:ea typeface="+mn-ea"/>
                <a:cs typeface="Arial" pitchFamily="34" charset="0"/>
              </a:rPr>
              <a:t> для предшкольной подготовки</a:t>
            </a:r>
          </a:p>
          <a:p>
            <a:pPr algn="l">
              <a:spcBef>
                <a:spcPts val="1200"/>
              </a:spcBef>
            </a:pPr>
            <a:endParaRPr lang="ru-RU" sz="1900" dirty="0">
              <a:solidFill>
                <a:srgbClr val="FF8708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111836"/>
            <a:ext cx="1835696" cy="515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2267744" y="135120"/>
            <a:ext cx="0" cy="432048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C:\Users\dshershavin\Desktop\7_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020022"/>
            <a:ext cx="9144000" cy="123478"/>
          </a:xfrm>
          <a:prstGeom prst="rect">
            <a:avLst/>
          </a:prstGeom>
          <a:noFill/>
        </p:spPr>
      </p:pic>
      <p:sp>
        <p:nvSpPr>
          <p:cNvPr id="22" name="Содержимое 2"/>
          <p:cNvSpPr txBox="1">
            <a:spLocks/>
          </p:cNvSpPr>
          <p:nvPr/>
        </p:nvSpPr>
        <p:spPr>
          <a:xfrm>
            <a:off x="1115616" y="1419622"/>
            <a:ext cx="4392488" cy="1944216"/>
          </a:xfrm>
          <a:prstGeom prst="roundRect">
            <a:avLst>
              <a:gd name="adj" fmla="val 0"/>
            </a:avLst>
          </a:prstGeom>
          <a:ln w="285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150000"/>
              </a:lnSpc>
              <a:buClr>
                <a:srgbClr val="E175BA"/>
              </a:buClr>
              <a:buSzPct val="120000"/>
              <a:buFont typeface="Arial" pitchFamily="34" charset="0"/>
              <a:buChar char="•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  Живопись. Холодные и теплые тона</a:t>
            </a:r>
          </a:p>
          <a:p>
            <a:pPr lvl="0">
              <a:lnSpc>
                <a:spcPct val="150000"/>
              </a:lnSpc>
              <a:buClr>
                <a:srgbClr val="E175BA"/>
              </a:buClr>
              <a:buSzPct val="120000"/>
              <a:buFont typeface="Arial" pitchFamily="34" charset="0"/>
              <a:buChar char="•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  Жанры живописи: натюрморт, портрет, пейзаж</a:t>
            </a:r>
          </a:p>
          <a:p>
            <a:pPr lvl="0">
              <a:lnSpc>
                <a:spcPct val="150000"/>
              </a:lnSpc>
              <a:buClr>
                <a:srgbClr val="E175BA"/>
              </a:buClr>
              <a:buSzPct val="120000"/>
              <a:buFont typeface="Arial" pitchFamily="34" charset="0"/>
              <a:buChar char="•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  Изображение животных, художники-анималисты </a:t>
            </a:r>
          </a:p>
          <a:p>
            <a:pPr marL="342900" lvl="0" indent="-342900">
              <a:spcBef>
                <a:spcPct val="20000"/>
              </a:spcBef>
              <a:buSzPct val="100000"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100000"/>
            </a:pP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одержимое 2"/>
          <p:cNvSpPr txBox="1">
            <a:spLocks/>
          </p:cNvSpPr>
          <p:nvPr/>
        </p:nvSpPr>
        <p:spPr>
          <a:xfrm>
            <a:off x="5220072" y="1419622"/>
            <a:ext cx="4392488" cy="1944216"/>
          </a:xfrm>
          <a:prstGeom prst="roundRect">
            <a:avLst>
              <a:gd name="adj" fmla="val 0"/>
            </a:avLst>
          </a:prstGeom>
          <a:ln w="285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150000"/>
              </a:lnSpc>
              <a:buClr>
                <a:srgbClr val="E175BA"/>
              </a:buClr>
              <a:buSzPct val="120000"/>
              <a:buFont typeface="Arial" pitchFamily="34" charset="0"/>
              <a:buChar char="•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  Народное декоративно-прикладное искусство</a:t>
            </a:r>
          </a:p>
          <a:p>
            <a:pPr lvl="0">
              <a:lnSpc>
                <a:spcPct val="150000"/>
              </a:lnSpc>
              <a:buClr>
                <a:srgbClr val="E175BA"/>
              </a:buClr>
              <a:buSzPct val="120000"/>
              <a:buFont typeface="Arial" pitchFamily="34" charset="0"/>
              <a:buChar char="•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  Народная игрушка</a:t>
            </a:r>
          </a:p>
          <a:p>
            <a:pPr lvl="0">
              <a:buSzPct val="100000"/>
            </a:pPr>
            <a:endParaRPr lang="ru-RU" sz="1300" b="1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100000"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100000"/>
            </a:pP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одержимое 2"/>
          <p:cNvSpPr txBox="1">
            <a:spLocks/>
          </p:cNvSpPr>
          <p:nvPr/>
        </p:nvSpPr>
        <p:spPr>
          <a:xfrm>
            <a:off x="755576" y="771550"/>
            <a:ext cx="6912768" cy="2160239"/>
          </a:xfrm>
          <a:prstGeom prst="roundRect">
            <a:avLst>
              <a:gd name="adj" fmla="val 0"/>
            </a:avLst>
          </a:prstGeom>
          <a:ln w="285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altLang="ru-RU" sz="1350" b="1" dirty="0" smtClean="0">
                <a:solidFill>
                  <a:srgbClr val="E175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занятий по художественно-эстетическому развитию (ознакомление с искусством) </a:t>
            </a:r>
          </a:p>
          <a:p>
            <a:pPr marL="3429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</a:pPr>
            <a:endParaRPr lang="ru-RU" altLang="ru-RU" sz="135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</a:pPr>
            <a:endParaRPr lang="ru-RU" altLang="ru-RU" sz="1350" b="1" dirty="0" smtClean="0">
              <a:solidFill>
                <a:srgbClr val="68C6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761994"/>
            <a:ext cx="792088" cy="58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5982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8" descr="C:\Users\dshershavin\Desktop\3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" y="3003250"/>
            <a:ext cx="9143998" cy="1461119"/>
          </a:xfrm>
          <a:prstGeom prst="rect">
            <a:avLst/>
          </a:prstGeom>
          <a:noFill/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4932040" y="1700809"/>
            <a:ext cx="335871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6974">
            <a:off x="3348348" y="2968587"/>
            <a:ext cx="2340254" cy="1620000"/>
          </a:xfrm>
          <a:prstGeom prst="roundRect">
            <a:avLst>
              <a:gd name="adj" fmla="val 5509"/>
            </a:avLst>
          </a:prstGeom>
          <a:noFill/>
          <a:ln w="38100">
            <a:solidFill>
              <a:srgbClr val="EDA1D5"/>
            </a:solidFill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409536">
            <a:off x="6199208" y="2975431"/>
            <a:ext cx="2376266" cy="1620000"/>
          </a:xfrm>
          <a:prstGeom prst="roundRect">
            <a:avLst>
              <a:gd name="adj" fmla="val 4197"/>
            </a:avLst>
          </a:prstGeom>
          <a:noFill/>
          <a:ln w="38100">
            <a:solidFill>
              <a:srgbClr val="EDA1D5"/>
            </a:solidFill>
            <a:miter lim="800000"/>
            <a:headEnd/>
            <a:tailEnd/>
          </a:ln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321612">
            <a:off x="467544" y="3003798"/>
            <a:ext cx="2356043" cy="1620000"/>
          </a:xfrm>
          <a:prstGeom prst="roundRect">
            <a:avLst>
              <a:gd name="adj" fmla="val 6822"/>
            </a:avLst>
          </a:prstGeom>
          <a:noFill/>
          <a:ln w="38100">
            <a:solidFill>
              <a:srgbClr val="EDA1D5"/>
            </a:solidFill>
            <a:miter lim="800000"/>
            <a:headEnd/>
            <a:tailEnd/>
          </a:ln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2339752" y="207128"/>
            <a:ext cx="9467912" cy="7200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200"/>
              </a:spcBef>
            </a:pPr>
            <a:r>
              <a:rPr lang="ru-RU" sz="1800" dirty="0" smtClean="0">
                <a:solidFill>
                  <a:srgbClr val="FF8708"/>
                </a:solidFill>
                <a:latin typeface="Arial" pitchFamily="34" charset="0"/>
                <a:ea typeface="+mn-ea"/>
                <a:cs typeface="Arial" pitchFamily="34" charset="0"/>
              </a:rPr>
              <a:t>Интерактивный </a:t>
            </a:r>
            <a:r>
              <a:rPr lang="ru-RU" sz="1800" dirty="0" err="1" smtClean="0">
                <a:solidFill>
                  <a:srgbClr val="FF8708"/>
                </a:solidFill>
                <a:latin typeface="Arial" pitchFamily="34" charset="0"/>
                <a:ea typeface="+mn-ea"/>
                <a:cs typeface="Arial" pitchFamily="34" charset="0"/>
              </a:rPr>
              <a:t>онлайн-курс</a:t>
            </a:r>
            <a:r>
              <a:rPr lang="ru-RU" sz="1800" dirty="0" smtClean="0">
                <a:solidFill>
                  <a:srgbClr val="FF8708"/>
                </a:solidFill>
                <a:latin typeface="Arial" pitchFamily="34" charset="0"/>
                <a:ea typeface="+mn-ea"/>
                <a:cs typeface="Arial" pitchFamily="34" charset="0"/>
              </a:rPr>
              <a:t> для предшкольной подготовки</a:t>
            </a:r>
          </a:p>
          <a:p>
            <a:pPr algn="l">
              <a:spcBef>
                <a:spcPts val="1200"/>
              </a:spcBef>
            </a:pPr>
            <a:endParaRPr lang="ru-RU" sz="1900" dirty="0">
              <a:solidFill>
                <a:srgbClr val="FF8708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111836"/>
            <a:ext cx="1835696" cy="515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2267744" y="135120"/>
            <a:ext cx="0" cy="432048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C:\Users\dshershavin\Desktop\7_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020022"/>
            <a:ext cx="9144000" cy="123478"/>
          </a:xfrm>
          <a:prstGeom prst="rect">
            <a:avLst/>
          </a:prstGeom>
          <a:noFill/>
        </p:spPr>
      </p:pic>
      <p:sp>
        <p:nvSpPr>
          <p:cNvPr id="22" name="Содержимое 2"/>
          <p:cNvSpPr txBox="1">
            <a:spLocks/>
          </p:cNvSpPr>
          <p:nvPr/>
        </p:nvSpPr>
        <p:spPr>
          <a:xfrm>
            <a:off x="1115616" y="1419622"/>
            <a:ext cx="4392488" cy="1944216"/>
          </a:xfrm>
          <a:prstGeom prst="roundRect">
            <a:avLst>
              <a:gd name="adj" fmla="val 0"/>
            </a:avLst>
          </a:prstGeom>
          <a:ln w="285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150000"/>
              </a:lnSpc>
              <a:buClr>
                <a:srgbClr val="E175BA"/>
              </a:buClr>
              <a:buSzPct val="120000"/>
              <a:buFont typeface="Arial" pitchFamily="34" charset="0"/>
              <a:buChar char="•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  Средства музыкальной выразительности</a:t>
            </a:r>
          </a:p>
          <a:p>
            <a:pPr lvl="0">
              <a:lnSpc>
                <a:spcPct val="150000"/>
              </a:lnSpc>
              <a:buClr>
                <a:srgbClr val="E175BA"/>
              </a:buClr>
              <a:buSzPct val="120000"/>
              <a:buFont typeface="Arial" pitchFamily="34" charset="0"/>
              <a:buChar char="•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  Жанры музыки: песня, танец, марш</a:t>
            </a:r>
          </a:p>
          <a:p>
            <a:pPr lvl="0">
              <a:lnSpc>
                <a:spcPct val="150000"/>
              </a:lnSpc>
              <a:buClr>
                <a:srgbClr val="E175BA"/>
              </a:buClr>
              <a:buSzPct val="120000"/>
              <a:buFont typeface="Arial" pitchFamily="34" charset="0"/>
              <a:buChar char="•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  Оркестр русских народных инструментов</a:t>
            </a:r>
          </a:p>
          <a:p>
            <a:pPr lvl="0">
              <a:lnSpc>
                <a:spcPct val="150000"/>
              </a:lnSpc>
              <a:buClr>
                <a:srgbClr val="E175BA"/>
              </a:buClr>
              <a:buSzPct val="120000"/>
              <a:buFont typeface="Arial" pitchFamily="34" charset="0"/>
              <a:buChar char="•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  Симфонический оркестр</a:t>
            </a:r>
          </a:p>
          <a:p>
            <a:pPr marL="342900" lvl="0" indent="-342900">
              <a:spcBef>
                <a:spcPct val="20000"/>
              </a:spcBef>
              <a:buSzPct val="100000"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100000"/>
            </a:pP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одержимое 2"/>
          <p:cNvSpPr txBox="1">
            <a:spLocks/>
          </p:cNvSpPr>
          <p:nvPr/>
        </p:nvSpPr>
        <p:spPr>
          <a:xfrm>
            <a:off x="5220072" y="1419622"/>
            <a:ext cx="4392488" cy="1944216"/>
          </a:xfrm>
          <a:prstGeom prst="roundRect">
            <a:avLst>
              <a:gd name="adj" fmla="val 0"/>
            </a:avLst>
          </a:prstGeom>
          <a:ln w="285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150000"/>
              </a:lnSpc>
              <a:buClr>
                <a:srgbClr val="E175BA"/>
              </a:buClr>
              <a:buSzPct val="120000"/>
              <a:buFont typeface="Arial" pitchFamily="34" charset="0"/>
              <a:buChar char="•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  Профессии: музыкант, дирижер, композитор</a:t>
            </a:r>
          </a:p>
          <a:p>
            <a:pPr lvl="0">
              <a:lnSpc>
                <a:spcPct val="150000"/>
              </a:lnSpc>
              <a:buClr>
                <a:srgbClr val="E175BA"/>
              </a:buClr>
              <a:buSzPct val="120000"/>
              <a:buFont typeface="Arial" pitchFamily="34" charset="0"/>
              <a:buChar char="•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  Творчество П. И. Чайковского</a:t>
            </a:r>
          </a:p>
          <a:p>
            <a:pPr lvl="0">
              <a:lnSpc>
                <a:spcPct val="150000"/>
              </a:lnSpc>
              <a:buClr>
                <a:srgbClr val="E175BA"/>
              </a:buClr>
              <a:buSzPct val="120000"/>
              <a:buFont typeface="Arial" pitchFamily="34" charset="0"/>
              <a:buChar char="•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  Музыкальные спектакли</a:t>
            </a:r>
          </a:p>
          <a:p>
            <a:pPr lvl="0">
              <a:buSzPct val="100000"/>
            </a:pPr>
            <a:endParaRPr lang="ru-RU" sz="1300" b="1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100000"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100000"/>
            </a:pP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одержимое 2"/>
          <p:cNvSpPr txBox="1">
            <a:spLocks/>
          </p:cNvSpPr>
          <p:nvPr/>
        </p:nvSpPr>
        <p:spPr>
          <a:xfrm>
            <a:off x="755576" y="771550"/>
            <a:ext cx="6912768" cy="2160239"/>
          </a:xfrm>
          <a:prstGeom prst="roundRect">
            <a:avLst>
              <a:gd name="adj" fmla="val 0"/>
            </a:avLst>
          </a:prstGeom>
          <a:ln w="285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altLang="ru-RU" sz="1350" b="1" dirty="0" smtClean="0">
                <a:solidFill>
                  <a:srgbClr val="E175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занятий по художественно-эстетическому развитию (ознакомление с искусством) </a:t>
            </a:r>
          </a:p>
          <a:p>
            <a:pPr marL="3429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</a:pPr>
            <a:endParaRPr lang="ru-RU" altLang="ru-RU" sz="135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</a:pPr>
            <a:endParaRPr lang="ru-RU" altLang="ru-RU" sz="1350" b="1" dirty="0" smtClean="0">
              <a:solidFill>
                <a:srgbClr val="68C6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761994"/>
            <a:ext cx="792088" cy="58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5982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8" descr="C:\Users\dshershavin\Desktop\3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" y="3003250"/>
            <a:ext cx="9143998" cy="1461119"/>
          </a:xfrm>
          <a:prstGeom prst="rect">
            <a:avLst/>
          </a:prstGeom>
          <a:noFill/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4932040" y="1700809"/>
            <a:ext cx="335871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4708">
            <a:off x="504975" y="2911999"/>
            <a:ext cx="2376267" cy="1620000"/>
          </a:xfrm>
          <a:prstGeom prst="roundRect">
            <a:avLst>
              <a:gd name="adj" fmla="val 5509"/>
            </a:avLst>
          </a:prstGeom>
          <a:noFill/>
          <a:ln w="38100">
            <a:solidFill>
              <a:srgbClr val="EDA1D5"/>
            </a:solidFill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4535">
            <a:off x="6149382" y="2958890"/>
            <a:ext cx="2376264" cy="1620000"/>
          </a:xfrm>
          <a:prstGeom prst="roundRect">
            <a:avLst>
              <a:gd name="adj" fmla="val 5509"/>
            </a:avLst>
          </a:prstGeom>
          <a:noFill/>
          <a:ln w="38100">
            <a:solidFill>
              <a:srgbClr val="EDA1D5"/>
            </a:solidFill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276333">
            <a:off x="3346827" y="2933624"/>
            <a:ext cx="2338965" cy="1620000"/>
          </a:xfrm>
          <a:prstGeom prst="roundRect">
            <a:avLst>
              <a:gd name="adj" fmla="val 4853"/>
            </a:avLst>
          </a:prstGeom>
          <a:noFill/>
          <a:ln w="38100">
            <a:solidFill>
              <a:srgbClr val="EDA1D5"/>
            </a:solidFill>
            <a:miter lim="800000"/>
            <a:headEnd/>
            <a:tailEnd/>
          </a:ln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2339752" y="207128"/>
            <a:ext cx="9467912" cy="7200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200"/>
              </a:spcBef>
            </a:pPr>
            <a:r>
              <a:rPr lang="ru-RU" sz="1800" dirty="0" smtClean="0">
                <a:solidFill>
                  <a:srgbClr val="FF8708"/>
                </a:solidFill>
                <a:latin typeface="Arial" pitchFamily="34" charset="0"/>
                <a:ea typeface="+mn-ea"/>
                <a:cs typeface="Arial" pitchFamily="34" charset="0"/>
              </a:rPr>
              <a:t>Интерактивный </a:t>
            </a:r>
            <a:r>
              <a:rPr lang="ru-RU" sz="1800" dirty="0" err="1" smtClean="0">
                <a:solidFill>
                  <a:srgbClr val="FF8708"/>
                </a:solidFill>
                <a:latin typeface="Arial" pitchFamily="34" charset="0"/>
                <a:ea typeface="+mn-ea"/>
                <a:cs typeface="Arial" pitchFamily="34" charset="0"/>
              </a:rPr>
              <a:t>онлайн-курс</a:t>
            </a:r>
            <a:r>
              <a:rPr lang="ru-RU" sz="1800" dirty="0" smtClean="0">
                <a:solidFill>
                  <a:srgbClr val="FF8708"/>
                </a:solidFill>
                <a:latin typeface="Arial" pitchFamily="34" charset="0"/>
                <a:ea typeface="+mn-ea"/>
                <a:cs typeface="Arial" pitchFamily="34" charset="0"/>
              </a:rPr>
              <a:t> для предшкольной подготовки</a:t>
            </a:r>
          </a:p>
          <a:p>
            <a:pPr algn="l">
              <a:spcBef>
                <a:spcPts val="1200"/>
              </a:spcBef>
            </a:pPr>
            <a:endParaRPr lang="ru-RU" sz="1900" dirty="0">
              <a:solidFill>
                <a:srgbClr val="FF8708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111836"/>
            <a:ext cx="1835696" cy="515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2267744" y="135120"/>
            <a:ext cx="0" cy="432048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C:\Users\dshershavin\Desktop\7_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020022"/>
            <a:ext cx="9144000" cy="123478"/>
          </a:xfrm>
          <a:prstGeom prst="rect">
            <a:avLst/>
          </a:prstGeom>
          <a:noFill/>
        </p:spPr>
      </p:pic>
      <p:sp>
        <p:nvSpPr>
          <p:cNvPr id="22" name="Содержимое 2"/>
          <p:cNvSpPr txBox="1">
            <a:spLocks/>
          </p:cNvSpPr>
          <p:nvPr/>
        </p:nvSpPr>
        <p:spPr>
          <a:xfrm>
            <a:off x="1115616" y="1491630"/>
            <a:ext cx="3600400" cy="1944216"/>
          </a:xfrm>
          <a:prstGeom prst="roundRect">
            <a:avLst>
              <a:gd name="adj" fmla="val 0"/>
            </a:avLst>
          </a:prstGeom>
          <a:ln w="285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rgbClr val="E175BA"/>
              </a:buClr>
              <a:buSzPct val="120000"/>
              <a:buFont typeface="Arial" pitchFamily="34" charset="0"/>
              <a:buChar char="•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  Архитектура. Скульптура </a:t>
            </a:r>
          </a:p>
          <a:p>
            <a:pPr lvl="0">
              <a:spcBef>
                <a:spcPts val="500"/>
              </a:spcBef>
              <a:buClr>
                <a:srgbClr val="E175BA"/>
              </a:buClr>
              <a:buSzPct val="120000"/>
              <a:buFont typeface="Arial" pitchFamily="34" charset="0"/>
              <a:buChar char="•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  Профессии: художник, скульптор, </a:t>
            </a:r>
            <a:br>
              <a:rPr lang="ru-RU" sz="1300" dirty="0" smtClean="0">
                <a:latin typeface="Arial" pitchFamily="34" charset="0"/>
                <a:cs typeface="Arial" pitchFamily="34" charset="0"/>
              </a:rPr>
            </a:br>
            <a:r>
              <a:rPr lang="ru-RU" sz="1300" dirty="0" smtClean="0">
                <a:latin typeface="Arial" pitchFamily="34" charset="0"/>
                <a:cs typeface="Arial" pitchFamily="34" charset="0"/>
              </a:rPr>
              <a:t>    архитектор, дизайнер</a:t>
            </a:r>
          </a:p>
          <a:p>
            <a:pPr marL="342900" lvl="0" indent="-342900">
              <a:spcBef>
                <a:spcPct val="20000"/>
              </a:spcBef>
              <a:buSzPct val="100000"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100000"/>
            </a:pP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одержимое 2"/>
          <p:cNvSpPr txBox="1">
            <a:spLocks/>
          </p:cNvSpPr>
          <p:nvPr/>
        </p:nvSpPr>
        <p:spPr>
          <a:xfrm>
            <a:off x="5220072" y="1419622"/>
            <a:ext cx="4392488" cy="1944216"/>
          </a:xfrm>
          <a:prstGeom prst="roundRect">
            <a:avLst>
              <a:gd name="adj" fmla="val 0"/>
            </a:avLst>
          </a:prstGeom>
          <a:ln w="285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150000"/>
              </a:lnSpc>
              <a:buClr>
                <a:srgbClr val="E175BA"/>
              </a:buClr>
              <a:buSzPct val="120000"/>
              <a:buFont typeface="Arial" pitchFamily="34" charset="0"/>
              <a:buChar char="•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  Музей. Книжная графика </a:t>
            </a:r>
          </a:p>
          <a:p>
            <a:pPr lvl="0">
              <a:lnSpc>
                <a:spcPct val="150000"/>
              </a:lnSpc>
              <a:buClr>
                <a:srgbClr val="E175BA"/>
              </a:buClr>
              <a:buSzPct val="120000"/>
              <a:buFont typeface="Arial" pitchFamily="34" charset="0"/>
              <a:buChar char="•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  Театр</a:t>
            </a:r>
          </a:p>
          <a:p>
            <a:pPr lvl="0">
              <a:buSzPct val="100000"/>
            </a:pPr>
            <a:endParaRPr lang="ru-RU" sz="1300" b="1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100000"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100000"/>
            </a:pP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одержимое 2"/>
          <p:cNvSpPr txBox="1">
            <a:spLocks/>
          </p:cNvSpPr>
          <p:nvPr/>
        </p:nvSpPr>
        <p:spPr>
          <a:xfrm>
            <a:off x="755576" y="771550"/>
            <a:ext cx="6912768" cy="2160239"/>
          </a:xfrm>
          <a:prstGeom prst="roundRect">
            <a:avLst>
              <a:gd name="adj" fmla="val 0"/>
            </a:avLst>
          </a:prstGeom>
          <a:ln w="285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altLang="ru-RU" sz="1350" b="1" dirty="0" smtClean="0">
                <a:solidFill>
                  <a:srgbClr val="E175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занятий по художественно-эстетическому развитию (ознакомление с искусством) </a:t>
            </a:r>
          </a:p>
          <a:p>
            <a:pPr marL="3429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</a:pPr>
            <a:endParaRPr lang="ru-RU" altLang="ru-RU" sz="135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</a:pPr>
            <a:endParaRPr lang="ru-RU" altLang="ru-RU" sz="1350" b="1" dirty="0" smtClean="0">
              <a:solidFill>
                <a:srgbClr val="68C6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761994"/>
            <a:ext cx="792088" cy="58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5982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378103" y="697770"/>
            <a:ext cx="2753737" cy="326847"/>
          </a:xfrm>
          <a:prstGeom prst="roundRect">
            <a:avLst/>
          </a:prstGeom>
          <a:solidFill>
            <a:srgbClr val="EDA1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endParaRPr lang="ru-RU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932040" y="1700809"/>
            <a:ext cx="335871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Содержимое 2"/>
          <p:cNvSpPr txBox="1">
            <a:spLocks/>
          </p:cNvSpPr>
          <p:nvPr/>
        </p:nvSpPr>
        <p:spPr>
          <a:xfrm>
            <a:off x="174194" y="483518"/>
            <a:ext cx="8358246" cy="4868583"/>
          </a:xfrm>
          <a:prstGeom prst="roundRect">
            <a:avLst/>
          </a:prstGeom>
          <a:ln w="285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</a:pPr>
            <a:r>
              <a:rPr lang="ru-RU" altLang="ru-RU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Каждое занятие содержит:</a:t>
            </a:r>
          </a:p>
          <a:p>
            <a:pPr marL="342900" lvl="0" indent="-180000">
              <a:lnSpc>
                <a:spcPct val="150000"/>
              </a:lnSpc>
              <a:spcBef>
                <a:spcPts val="500"/>
              </a:spcBef>
              <a:buClr>
                <a:srgbClr val="EDA1D5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alt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подборку интерактивных заданий для детей (от 8 до 12 </a:t>
            </a:r>
            <a:r>
              <a:rPr lang="ru-RU" alt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заданий)</a:t>
            </a:r>
            <a:endParaRPr lang="ru-RU" alt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180000">
              <a:lnSpc>
                <a:spcPct val="150000"/>
              </a:lnSpc>
              <a:spcBef>
                <a:spcPct val="0"/>
              </a:spcBef>
              <a:buClr>
                <a:srgbClr val="EDA1D5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alt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анимационный ролик</a:t>
            </a:r>
          </a:p>
          <a:p>
            <a:pPr marL="342900" lvl="0" indent="-180000">
              <a:lnSpc>
                <a:spcPct val="150000"/>
              </a:lnSpc>
              <a:spcBef>
                <a:spcPct val="0"/>
              </a:spcBef>
              <a:buClr>
                <a:srgbClr val="EDA1D5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alt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раздаточный материал</a:t>
            </a:r>
          </a:p>
          <a:p>
            <a:pPr marL="342900" indent="-180000">
              <a:lnSpc>
                <a:spcPct val="150000"/>
              </a:lnSpc>
              <a:spcBef>
                <a:spcPct val="0"/>
              </a:spcBef>
              <a:buClr>
                <a:srgbClr val="EDA1D5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alt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примерный план проведения обучения в условиях организованной группы</a:t>
            </a:r>
          </a:p>
          <a:p>
            <a:pPr marL="342900" lvl="0" indent="-180000">
              <a:spcBef>
                <a:spcPct val="0"/>
              </a:spcBef>
              <a:spcAft>
                <a:spcPts val="1000"/>
              </a:spcAft>
              <a:buClr>
                <a:srgbClr val="FF9933"/>
              </a:buClr>
              <a:buSzPct val="125000"/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7530">
            <a:off x="7881428" y="752207"/>
            <a:ext cx="875769" cy="111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C:\Users\dshershavin\Desktop\1_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4863">
            <a:off x="470345" y="2516607"/>
            <a:ext cx="3021993" cy="20749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dshershavin\Desktop\1_1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996" y="1995686"/>
            <a:ext cx="3255484" cy="28212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shershavin\Desktop\1_1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101" y="2857975"/>
            <a:ext cx="2901627" cy="19844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2339752" y="207128"/>
            <a:ext cx="9467912" cy="7200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200"/>
              </a:spcBef>
            </a:pPr>
            <a:r>
              <a:rPr lang="ru-RU" sz="1800" dirty="0" smtClean="0">
                <a:solidFill>
                  <a:srgbClr val="FF8708"/>
                </a:solidFill>
                <a:latin typeface="Arial" pitchFamily="34" charset="0"/>
                <a:ea typeface="+mn-ea"/>
                <a:cs typeface="Arial" pitchFamily="34" charset="0"/>
              </a:rPr>
              <a:t>Интерактивный </a:t>
            </a:r>
            <a:r>
              <a:rPr lang="ru-RU" sz="1800" dirty="0" err="1" smtClean="0">
                <a:solidFill>
                  <a:srgbClr val="FF8708"/>
                </a:solidFill>
                <a:latin typeface="Arial" pitchFamily="34" charset="0"/>
                <a:ea typeface="+mn-ea"/>
                <a:cs typeface="Arial" pitchFamily="34" charset="0"/>
              </a:rPr>
              <a:t>онлайн-курс</a:t>
            </a:r>
            <a:r>
              <a:rPr lang="ru-RU" sz="1800" dirty="0" smtClean="0">
                <a:solidFill>
                  <a:srgbClr val="FF8708"/>
                </a:solidFill>
                <a:latin typeface="Arial" pitchFamily="34" charset="0"/>
                <a:ea typeface="+mn-ea"/>
                <a:cs typeface="Arial" pitchFamily="34" charset="0"/>
              </a:rPr>
              <a:t> для предшкольной подготовки</a:t>
            </a:r>
          </a:p>
          <a:p>
            <a:pPr algn="l">
              <a:spcBef>
                <a:spcPts val="1200"/>
              </a:spcBef>
            </a:pPr>
            <a:endParaRPr lang="ru-RU" sz="1900" dirty="0">
              <a:solidFill>
                <a:srgbClr val="FF8708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111836"/>
            <a:ext cx="1835696" cy="515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2267744" y="135120"/>
            <a:ext cx="0" cy="432048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C:\Users\dshershavin\Desktop\7_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020022"/>
            <a:ext cx="9144000" cy="1234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7966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0573">
            <a:off x="7410410" y="858403"/>
            <a:ext cx="635932" cy="544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4932040" y="1700809"/>
            <a:ext cx="335871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5526697" y="2231406"/>
            <a:ext cx="3581807" cy="2428576"/>
          </a:xfrm>
          <a:prstGeom prst="roundRect">
            <a:avLst>
              <a:gd name="adj" fmla="val 0"/>
            </a:avLst>
          </a:prstGeom>
          <a:ln w="28575"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lvl="0" indent="-342900">
              <a:spcBef>
                <a:spcPct val="20000"/>
              </a:spcBef>
              <a:buSzPct val="100000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Содержание разработано 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100000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в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соответствии с требованиями</a:t>
            </a:r>
          </a:p>
          <a:p>
            <a:pPr marL="342900" lvl="0" indent="-342900">
              <a:spcBef>
                <a:spcPct val="20000"/>
              </a:spcBef>
              <a:buSzPct val="100000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ФГОС ДО и примерной основной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100000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образовательной программой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100000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дошкольного воспитания</a:t>
            </a:r>
          </a:p>
          <a:p>
            <a:pPr marL="342900" lvl="0" indent="-342900">
              <a:spcBef>
                <a:spcPct val="20000"/>
              </a:spcBef>
              <a:buSzPct val="100000"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342900" indent="-1080000">
              <a:spcBef>
                <a:spcPct val="20000"/>
              </a:spcBef>
              <a:buSzPct val="100000"/>
            </a:pPr>
            <a:r>
              <a:rPr lang="ru-RU" sz="1400" i="1" dirty="0" smtClean="0"/>
              <a:t>	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Курс рекомендован к использованию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К. Ю. Белой (к. п.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н., заслуженный учитель РФ, Лауреат премии Правительства РФ в области образования)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100000"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100000"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100000"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100000"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100000"/>
            </a:pP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4860032" y="2082514"/>
            <a:ext cx="4896544" cy="1857388"/>
          </a:xfrm>
          <a:prstGeom prst="roundRect">
            <a:avLst/>
          </a:prstGeom>
          <a:ln w="285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ru-RU" sz="1400" dirty="0"/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7085214" y="1439318"/>
            <a:ext cx="1633010" cy="508041"/>
          </a:xfrm>
          <a:prstGeom prst="roundRect">
            <a:avLst>
              <a:gd name="adj" fmla="val 0"/>
            </a:avLst>
          </a:prstGeom>
          <a:ln w="285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buSzPct val="100000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136 занятий</a:t>
            </a:r>
          </a:p>
          <a:p>
            <a:pPr marL="342900" lvl="0" indent="-3429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100000"/>
            </a:pP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5508105" y="1450713"/>
            <a:ext cx="1193895" cy="708685"/>
          </a:xfrm>
          <a:prstGeom prst="roundRect">
            <a:avLst>
              <a:gd name="adj" fmla="val 0"/>
            </a:avLst>
          </a:prstGeom>
          <a:ln w="285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buSzPct val="100000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34 недели обучения </a:t>
            </a:r>
          </a:p>
          <a:p>
            <a:pPr marL="342900" lvl="0" indent="-3429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100000"/>
            </a:pP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6876256" y="915566"/>
            <a:ext cx="0" cy="95580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956341"/>
            <a:ext cx="410969" cy="410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11836"/>
            <a:ext cx="1835696" cy="515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2267744" y="135120"/>
            <a:ext cx="0" cy="432048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C:\Users\dshershavin\Desktop\7_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020022"/>
            <a:ext cx="9144000" cy="123478"/>
          </a:xfrm>
          <a:prstGeom prst="rect">
            <a:avLst/>
          </a:prstGeom>
          <a:noFill/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771550"/>
            <a:ext cx="4755257" cy="407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5724128" y="3579862"/>
            <a:ext cx="0" cy="864096"/>
          </a:xfrm>
          <a:prstGeom prst="line">
            <a:avLst/>
          </a:prstGeom>
          <a:ln w="38100">
            <a:solidFill>
              <a:srgbClr val="88C1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Заголовок 1"/>
          <p:cNvSpPr txBox="1">
            <a:spLocks/>
          </p:cNvSpPr>
          <p:nvPr/>
        </p:nvSpPr>
        <p:spPr>
          <a:xfrm>
            <a:off x="2339752" y="195486"/>
            <a:ext cx="9467912" cy="7200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200"/>
              </a:spcBef>
            </a:pPr>
            <a:r>
              <a:rPr lang="ru-RU" sz="1800" dirty="0" smtClean="0">
                <a:solidFill>
                  <a:srgbClr val="FF8708"/>
                </a:solidFill>
                <a:latin typeface="Arial" pitchFamily="34" charset="0"/>
                <a:ea typeface="+mn-ea"/>
                <a:cs typeface="Arial" pitchFamily="34" charset="0"/>
              </a:rPr>
              <a:t>Интерактивный </a:t>
            </a:r>
            <a:r>
              <a:rPr lang="ru-RU" sz="1800" dirty="0" err="1" smtClean="0">
                <a:solidFill>
                  <a:srgbClr val="FF8708"/>
                </a:solidFill>
                <a:latin typeface="Arial" pitchFamily="34" charset="0"/>
                <a:ea typeface="+mn-ea"/>
                <a:cs typeface="Arial" pitchFamily="34" charset="0"/>
              </a:rPr>
              <a:t>онлайн-курс</a:t>
            </a:r>
            <a:r>
              <a:rPr lang="ru-RU" sz="1800" dirty="0" smtClean="0">
                <a:solidFill>
                  <a:srgbClr val="FF8708"/>
                </a:solidFill>
                <a:latin typeface="Arial" pitchFamily="34" charset="0"/>
                <a:ea typeface="+mn-ea"/>
                <a:cs typeface="Arial" pitchFamily="34" charset="0"/>
              </a:rPr>
              <a:t> для предшкольной подготовки</a:t>
            </a:r>
          </a:p>
          <a:p>
            <a:pPr algn="l">
              <a:spcBef>
                <a:spcPts val="1200"/>
              </a:spcBef>
            </a:pPr>
            <a:endParaRPr lang="ru-RU" sz="1900" dirty="0">
              <a:solidFill>
                <a:srgbClr val="FF8708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504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8" descr="C:\Users\dshershavin\Desktop\3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" y="3003250"/>
            <a:ext cx="9143998" cy="1461119"/>
          </a:xfrm>
          <a:prstGeom prst="rect">
            <a:avLst/>
          </a:prstGeom>
          <a:noFill/>
        </p:spPr>
      </p:pic>
      <p:sp>
        <p:nvSpPr>
          <p:cNvPr id="17" name="Скругленный прямоугольник 16"/>
          <p:cNvSpPr/>
          <p:nvPr/>
        </p:nvSpPr>
        <p:spPr>
          <a:xfrm>
            <a:off x="395536" y="699542"/>
            <a:ext cx="3672408" cy="326847"/>
          </a:xfrm>
          <a:prstGeom prst="roundRect">
            <a:avLst>
              <a:gd name="adj" fmla="val 26686"/>
            </a:avLst>
          </a:prstGeom>
          <a:solidFill>
            <a:srgbClr val="62C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endParaRPr lang="ru-RU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932040" y="1700809"/>
            <a:ext cx="335871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323528" y="699542"/>
            <a:ext cx="8640960" cy="4896544"/>
          </a:xfrm>
          <a:prstGeom prst="roundRect">
            <a:avLst>
              <a:gd name="adj" fmla="val 0"/>
            </a:avLst>
          </a:prstGeom>
          <a:ln w="285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altLang="ru-RU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Специальный </a:t>
            </a:r>
            <a:r>
              <a:rPr lang="ru-RU" altLang="ru-RU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интерфейс для детей</a:t>
            </a:r>
            <a:r>
              <a:rPr lang="ru-RU" altLang="ru-R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altLang="ru-RU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180000">
              <a:spcBef>
                <a:spcPts val="700"/>
              </a:spcBef>
              <a:spcAft>
                <a:spcPts val="1000"/>
              </a:spcAft>
              <a:buClr>
                <a:srgbClr val="62C0F4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alt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доступность </a:t>
            </a:r>
            <a:r>
              <a:rPr lang="ru-RU" alt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конкретных заданий </a:t>
            </a:r>
          </a:p>
          <a:p>
            <a:pPr marL="342900" indent="-180000">
              <a:spcBef>
                <a:spcPct val="0"/>
              </a:spcBef>
              <a:spcAft>
                <a:spcPts val="1000"/>
              </a:spcAft>
              <a:buClr>
                <a:srgbClr val="62C0F4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alt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отражение </a:t>
            </a:r>
            <a:r>
              <a:rPr lang="ru-RU" alt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результативности</a:t>
            </a:r>
          </a:p>
          <a:p>
            <a:pPr marL="342900" indent="-180000">
              <a:spcBef>
                <a:spcPct val="0"/>
              </a:spcBef>
              <a:spcAft>
                <a:spcPts val="1000"/>
              </a:spcAft>
              <a:buClr>
                <a:srgbClr val="62C0F4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alt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дикторское </a:t>
            </a:r>
            <a:r>
              <a:rPr lang="ru-RU" alt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сопровождение</a:t>
            </a:r>
          </a:p>
          <a:p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5" descr="\\PM-SERVER2\Common1\Pascal\Пеликан\скрины\готовые\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55397">
            <a:off x="316874" y="2729223"/>
            <a:ext cx="2472896" cy="19265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92D050"/>
            </a:solidFill>
          </a:ln>
          <a:effectLst/>
        </p:spPr>
      </p:pic>
      <p:pic>
        <p:nvPicPr>
          <p:cNvPr id="12" name="Picture 3" descr="\\PM-SERVER2\Common1\Pascal\Пеликан\скрины\готовые\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3454">
            <a:off x="3303919" y="2628855"/>
            <a:ext cx="2448272" cy="190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FFA54B"/>
            </a:solidFill>
          </a:ln>
          <a:effectLst/>
        </p:spPr>
      </p:pic>
      <p:pic>
        <p:nvPicPr>
          <p:cNvPr id="13" name="Picture 3" descr="\\PM-SERVER2\Common1\Pascal\Пеликан\скрины\готовые\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279570">
            <a:off x="6288749" y="2681546"/>
            <a:ext cx="2448272" cy="190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B3AAE0"/>
            </a:solidFill>
          </a:ln>
          <a:effectLst/>
        </p:spPr>
      </p:pic>
      <p:sp>
        <p:nvSpPr>
          <p:cNvPr id="14" name="Содержимое 2"/>
          <p:cNvSpPr txBox="1">
            <a:spLocks/>
          </p:cNvSpPr>
          <p:nvPr/>
        </p:nvSpPr>
        <p:spPr>
          <a:xfrm>
            <a:off x="4092927" y="1131590"/>
            <a:ext cx="4123512" cy="1512168"/>
          </a:xfrm>
          <a:prstGeom prst="roundRect">
            <a:avLst>
              <a:gd name="adj" fmla="val 0"/>
            </a:avLst>
          </a:prstGeom>
          <a:ln w="28575"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342900" indent="-1800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Clr>
                <a:srgbClr val="62C0F4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alt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комфортная </a:t>
            </a:r>
            <a:r>
              <a:rPr lang="ru-RU" alt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эмоциональная обстановка </a:t>
            </a:r>
            <a:endParaRPr lang="ru-RU" altLang="ru-RU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1800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Clr>
                <a:srgbClr val="62C0F4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alt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разнообразие </a:t>
            </a:r>
            <a:r>
              <a:rPr lang="ru-RU" alt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типов заданий</a:t>
            </a:r>
          </a:p>
          <a:p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339752" y="207128"/>
            <a:ext cx="9467912" cy="7200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200"/>
              </a:spcBef>
            </a:pPr>
            <a:r>
              <a:rPr lang="ru-RU" sz="1800" dirty="0" smtClean="0">
                <a:solidFill>
                  <a:srgbClr val="FF8708"/>
                </a:solidFill>
                <a:latin typeface="Arial" pitchFamily="34" charset="0"/>
                <a:ea typeface="+mn-ea"/>
                <a:cs typeface="Arial" pitchFamily="34" charset="0"/>
              </a:rPr>
              <a:t>Интерактивный </a:t>
            </a:r>
            <a:r>
              <a:rPr lang="ru-RU" sz="1800" dirty="0" err="1" smtClean="0">
                <a:solidFill>
                  <a:srgbClr val="FF8708"/>
                </a:solidFill>
                <a:latin typeface="Arial" pitchFamily="34" charset="0"/>
                <a:ea typeface="+mn-ea"/>
                <a:cs typeface="Arial" pitchFamily="34" charset="0"/>
              </a:rPr>
              <a:t>онлайн-курс</a:t>
            </a:r>
            <a:r>
              <a:rPr lang="ru-RU" sz="1800" dirty="0" smtClean="0">
                <a:solidFill>
                  <a:srgbClr val="FF8708"/>
                </a:solidFill>
                <a:latin typeface="Arial" pitchFamily="34" charset="0"/>
                <a:ea typeface="+mn-ea"/>
                <a:cs typeface="Arial" pitchFamily="34" charset="0"/>
              </a:rPr>
              <a:t> для предшкольной подготовки</a:t>
            </a:r>
          </a:p>
          <a:p>
            <a:pPr algn="l">
              <a:spcBef>
                <a:spcPts val="1200"/>
              </a:spcBef>
            </a:pPr>
            <a:endParaRPr lang="ru-RU" sz="1900" dirty="0">
              <a:solidFill>
                <a:srgbClr val="FF8708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111836"/>
            <a:ext cx="1835696" cy="515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2267744" y="135120"/>
            <a:ext cx="0" cy="432048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C:\Users\dshershavin\Desktop\7_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020022"/>
            <a:ext cx="9144000" cy="1234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4293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кругленный прямоугольник 28"/>
          <p:cNvSpPr/>
          <p:nvPr/>
        </p:nvSpPr>
        <p:spPr>
          <a:xfrm>
            <a:off x="348511" y="699542"/>
            <a:ext cx="1559193" cy="326847"/>
          </a:xfrm>
          <a:prstGeom prst="roundRect">
            <a:avLst>
              <a:gd name="adj" fmla="val 266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60672" y="738357"/>
            <a:ext cx="9467912" cy="7200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200"/>
              </a:spcBef>
            </a:pP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Типы </a:t>
            </a:r>
            <a:r>
              <a:rPr lang="ru-RU" sz="1500" b="1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заданий</a:t>
            </a:r>
          </a:p>
          <a:p>
            <a:pPr algn="l">
              <a:spcBef>
                <a:spcPts val="1200"/>
              </a:spcBef>
            </a:pPr>
            <a:endParaRPr lang="ru-RU" sz="1900" dirty="0">
              <a:solidFill>
                <a:srgbClr val="FF8708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932040" y="1700809"/>
            <a:ext cx="335871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>
          <a:xfrm>
            <a:off x="325353" y="1218413"/>
            <a:ext cx="2950503" cy="2433457"/>
          </a:xfrm>
          <a:prstGeom prst="roundRect">
            <a:avLst>
              <a:gd name="adj" fmla="val 0"/>
            </a:avLst>
          </a:prstGeom>
          <a:ln w="28575"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342900" indent="-180000">
              <a:spcBef>
                <a:spcPct val="0"/>
              </a:spcBef>
              <a:spcAft>
                <a:spcPts val="500"/>
              </a:spcAft>
              <a:buClr>
                <a:schemeClr val="accent6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alt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одиночный выбор ответа</a:t>
            </a:r>
            <a:endParaRPr lang="ru-RU" alt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180000">
              <a:spcBef>
                <a:spcPct val="0"/>
              </a:spcBef>
              <a:spcAft>
                <a:spcPts val="500"/>
              </a:spcAft>
              <a:buClr>
                <a:schemeClr val="accent6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alt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множественный выбор</a:t>
            </a:r>
            <a:endParaRPr lang="ru-RU" alt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180000">
              <a:spcBef>
                <a:spcPct val="0"/>
              </a:spcBef>
              <a:spcAft>
                <a:spcPts val="500"/>
              </a:spcAft>
              <a:buClr>
                <a:schemeClr val="accent6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alt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установление соответствий</a:t>
            </a:r>
            <a:endParaRPr lang="ru-RU" alt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180000">
              <a:spcBef>
                <a:spcPct val="0"/>
              </a:spcBef>
              <a:spcAft>
                <a:spcPts val="500"/>
              </a:spcAft>
              <a:buClr>
                <a:schemeClr val="accent6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alt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перетаскивание объектов, конструирование</a:t>
            </a:r>
          </a:p>
          <a:p>
            <a:pPr marL="342900" indent="-180000">
              <a:spcBef>
                <a:spcPct val="0"/>
              </a:spcBef>
              <a:spcAft>
                <a:spcPts val="500"/>
              </a:spcAft>
              <a:buClr>
                <a:schemeClr val="accent6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alt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интерактивные </a:t>
            </a:r>
            <a:r>
              <a:rPr lang="ru-RU" altLang="ru-RU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пазлы</a:t>
            </a:r>
            <a:endParaRPr lang="ru-RU" alt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99728" y="816446"/>
            <a:ext cx="2572533" cy="193337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97045" y="3317048"/>
            <a:ext cx="2753430" cy="1561332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37976" y="3269418"/>
            <a:ext cx="1910799" cy="156133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</p:pic>
      <p:grpSp>
        <p:nvGrpSpPr>
          <p:cNvPr id="30" name="Группа 29"/>
          <p:cNvGrpSpPr/>
          <p:nvPr/>
        </p:nvGrpSpPr>
        <p:grpSpPr>
          <a:xfrm>
            <a:off x="1619672" y="915566"/>
            <a:ext cx="6940523" cy="3896504"/>
            <a:chOff x="1691680" y="915566"/>
            <a:chExt cx="6940523" cy="3896504"/>
          </a:xfrm>
        </p:grpSpPr>
        <p:pic>
          <p:nvPicPr>
            <p:cNvPr id="19" name="Picture 4" descr="C:\Users\dshershavin\Desktop\1_9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63334">
              <a:off x="2491491" y="3099553"/>
              <a:ext cx="2169459" cy="162007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57150">
              <a:solidFill>
                <a:srgbClr val="FF9933"/>
              </a:solidFill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1230441">
              <a:off x="3906586" y="1143392"/>
              <a:ext cx="2071700" cy="128493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57150">
              <a:solidFill>
                <a:srgbClr val="B3AAE0"/>
              </a:solidFill>
            </a:ln>
            <a:effectLst/>
          </p:spPr>
        </p:pic>
        <p:pic>
          <p:nvPicPr>
            <p:cNvPr id="15" name="Рисунок 14"/>
            <p:cNvPicPr/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378272">
              <a:off x="6401281" y="915566"/>
              <a:ext cx="2081098" cy="1642262"/>
            </a:xfrm>
            <a:prstGeom prst="roundRect">
              <a:avLst>
                <a:gd name="adj" fmla="val 5376"/>
              </a:avLst>
            </a:prstGeom>
            <a:solidFill>
              <a:srgbClr val="FFFFFF">
                <a:shade val="85000"/>
              </a:srgbClr>
            </a:solidFill>
            <a:ln w="57150">
              <a:solidFill>
                <a:srgbClr val="FFC000"/>
              </a:solidFill>
            </a:ln>
            <a:effectLst/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81056" y="2325619"/>
              <a:ext cx="2420252" cy="1818924"/>
            </a:xfrm>
            <a:prstGeom prst="roundRect">
              <a:avLst>
                <a:gd name="adj" fmla="val 4502"/>
              </a:avLst>
            </a:prstGeom>
            <a:solidFill>
              <a:srgbClr val="FFFFFF">
                <a:shade val="85000"/>
              </a:srgbClr>
            </a:solidFill>
            <a:ln w="57150">
              <a:solidFill>
                <a:srgbClr val="92D050"/>
              </a:solidFill>
            </a:ln>
            <a:effectLst/>
          </p:spPr>
        </p:pic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21063746">
              <a:off x="6727179" y="3000263"/>
              <a:ext cx="1905024" cy="155661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57150">
              <a:solidFill>
                <a:srgbClr val="00B0F0"/>
              </a:solidFill>
            </a:ln>
            <a:effectLst/>
          </p:spPr>
        </p:pic>
        <p:pic>
          <p:nvPicPr>
            <p:cNvPr id="23" name="Picture 4" descr="C:\Users\dshershavin\Desktop\1_12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0608" y="3935825"/>
              <a:ext cx="1118647" cy="87624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C:\Users\dshershavin\Desktop\1_19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3495868"/>
              <a:ext cx="929159" cy="97858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Заголовок 1"/>
          <p:cNvSpPr txBox="1">
            <a:spLocks/>
          </p:cNvSpPr>
          <p:nvPr/>
        </p:nvSpPr>
        <p:spPr>
          <a:xfrm>
            <a:off x="2339752" y="207128"/>
            <a:ext cx="9467912" cy="7200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200"/>
              </a:spcBef>
            </a:pPr>
            <a:r>
              <a:rPr lang="ru-RU" sz="1800" dirty="0" smtClean="0">
                <a:solidFill>
                  <a:srgbClr val="FF8708"/>
                </a:solidFill>
                <a:latin typeface="Arial" pitchFamily="34" charset="0"/>
                <a:ea typeface="+mn-ea"/>
                <a:cs typeface="Arial" pitchFamily="34" charset="0"/>
              </a:rPr>
              <a:t>Интерактивный </a:t>
            </a:r>
            <a:r>
              <a:rPr lang="ru-RU" sz="1800" dirty="0" err="1" smtClean="0">
                <a:solidFill>
                  <a:srgbClr val="FF8708"/>
                </a:solidFill>
                <a:latin typeface="Arial" pitchFamily="34" charset="0"/>
                <a:ea typeface="+mn-ea"/>
                <a:cs typeface="Arial" pitchFamily="34" charset="0"/>
              </a:rPr>
              <a:t>онлайн-курс</a:t>
            </a:r>
            <a:r>
              <a:rPr lang="ru-RU" sz="1800" dirty="0" smtClean="0">
                <a:solidFill>
                  <a:srgbClr val="FF8708"/>
                </a:solidFill>
                <a:latin typeface="Arial" pitchFamily="34" charset="0"/>
                <a:ea typeface="+mn-ea"/>
                <a:cs typeface="Arial" pitchFamily="34" charset="0"/>
              </a:rPr>
              <a:t> для предшкольной подготовки</a:t>
            </a:r>
          </a:p>
          <a:p>
            <a:pPr algn="l">
              <a:spcBef>
                <a:spcPts val="1200"/>
              </a:spcBef>
            </a:pPr>
            <a:endParaRPr lang="ru-RU" sz="1900" dirty="0">
              <a:solidFill>
                <a:srgbClr val="FF8708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1520" y="111836"/>
            <a:ext cx="1835696" cy="515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2267744" y="135120"/>
            <a:ext cx="0" cy="432048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" descr="C:\Users\dshershavin\Desktop\7_1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5020022"/>
            <a:ext cx="9144000" cy="1234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8683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323528" y="704611"/>
            <a:ext cx="2905302" cy="576064"/>
          </a:xfrm>
          <a:prstGeom prst="roundRect">
            <a:avLst>
              <a:gd name="adj" fmla="val 12581"/>
            </a:avLst>
          </a:prstGeom>
          <a:solidFill>
            <a:srgbClr val="A2D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endParaRPr lang="ru-RU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932040" y="1700809"/>
            <a:ext cx="335871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251520" y="1522018"/>
            <a:ext cx="3330700" cy="1697804"/>
          </a:xfrm>
          <a:prstGeom prst="roundRect">
            <a:avLst>
              <a:gd name="adj" fmla="val 0"/>
            </a:avLst>
          </a:prstGeom>
          <a:ln w="28575"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180000">
              <a:spcBef>
                <a:spcPct val="0"/>
              </a:spcBef>
              <a:spcAft>
                <a:spcPts val="500"/>
              </a:spcAft>
              <a:buClr>
                <a:srgbClr val="92D05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alt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доступ </a:t>
            </a:r>
            <a:r>
              <a:rPr lang="ru-RU" alt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ко всему курсу  </a:t>
            </a:r>
          </a:p>
          <a:p>
            <a:pPr marL="342900" lvl="0" indent="-180000">
              <a:spcBef>
                <a:spcPct val="0"/>
              </a:spcBef>
              <a:spcAft>
                <a:spcPts val="500"/>
              </a:spcAft>
              <a:buClr>
                <a:srgbClr val="92D05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alt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предварительный </a:t>
            </a:r>
            <a:r>
              <a:rPr lang="ru-RU" alt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просмотр заданий</a:t>
            </a:r>
          </a:p>
          <a:p>
            <a:pPr marL="342900" lvl="0" indent="-180000">
              <a:spcBef>
                <a:spcPct val="0"/>
              </a:spcBef>
              <a:spcAft>
                <a:spcPts val="500"/>
              </a:spcAft>
              <a:buClr>
                <a:srgbClr val="92D05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alt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просмотр статистики</a:t>
            </a:r>
            <a:endParaRPr lang="ru-RU" alt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fontAlgn="auto">
              <a:spcBef>
                <a:spcPct val="0"/>
              </a:spcBef>
              <a:spcAft>
                <a:spcPts val="1000"/>
              </a:spcAft>
              <a:buClrTx/>
              <a:buSzTx/>
              <a:tabLst/>
              <a:defRPr/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721608"/>
            <a:ext cx="56166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Специальные возможности </a:t>
            </a:r>
            <a:endParaRPr lang="ru-RU" sz="15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педагога или </a:t>
            </a:r>
            <a:r>
              <a:rPr lang="ru-RU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родителя</a:t>
            </a:r>
            <a:endParaRPr lang="ru-RU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339752" y="207128"/>
            <a:ext cx="9467912" cy="7200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200"/>
              </a:spcBef>
            </a:pPr>
            <a:r>
              <a:rPr lang="ru-RU" sz="1800" dirty="0" smtClean="0">
                <a:solidFill>
                  <a:srgbClr val="FF8708"/>
                </a:solidFill>
                <a:latin typeface="Arial" pitchFamily="34" charset="0"/>
                <a:ea typeface="+mn-ea"/>
                <a:cs typeface="Arial" pitchFamily="34" charset="0"/>
              </a:rPr>
              <a:t>Интерактивный </a:t>
            </a:r>
            <a:r>
              <a:rPr lang="ru-RU" sz="1800" dirty="0" err="1" smtClean="0">
                <a:solidFill>
                  <a:srgbClr val="FF8708"/>
                </a:solidFill>
                <a:latin typeface="Arial" pitchFamily="34" charset="0"/>
                <a:ea typeface="+mn-ea"/>
                <a:cs typeface="Arial" pitchFamily="34" charset="0"/>
              </a:rPr>
              <a:t>онлайн-курс</a:t>
            </a:r>
            <a:r>
              <a:rPr lang="ru-RU" sz="1800" dirty="0" smtClean="0">
                <a:solidFill>
                  <a:srgbClr val="FF8708"/>
                </a:solidFill>
                <a:latin typeface="Arial" pitchFamily="34" charset="0"/>
                <a:ea typeface="+mn-ea"/>
                <a:cs typeface="Arial" pitchFamily="34" charset="0"/>
              </a:rPr>
              <a:t> для предшкольной подготовки</a:t>
            </a:r>
          </a:p>
          <a:p>
            <a:pPr algn="l">
              <a:spcBef>
                <a:spcPts val="1200"/>
              </a:spcBef>
            </a:pPr>
            <a:endParaRPr lang="ru-RU" sz="1900" dirty="0">
              <a:solidFill>
                <a:srgbClr val="FF8708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1836"/>
            <a:ext cx="1835696" cy="515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2267744" y="135120"/>
            <a:ext cx="0" cy="432048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C:\Users\dshershavin\Desktop\7_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20022"/>
            <a:ext cx="9144000" cy="123478"/>
          </a:xfrm>
          <a:prstGeom prst="rect">
            <a:avLst/>
          </a:prstGeom>
          <a:noFill/>
        </p:spPr>
      </p:pic>
      <p:pic>
        <p:nvPicPr>
          <p:cNvPr id="23" name="Picture 3" descr="C:\Users\dshershavin\Desktop\2_5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 rot="21330609">
            <a:off x="4094507" y="1250131"/>
            <a:ext cx="4079155" cy="2678233"/>
          </a:xfrm>
          <a:prstGeom prst="roundRect">
            <a:avLst>
              <a:gd name="adj" fmla="val 5234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24" name="Скругленный прямоугольник 23"/>
          <p:cNvSpPr/>
          <p:nvPr/>
        </p:nvSpPr>
        <p:spPr>
          <a:xfrm>
            <a:off x="323528" y="2859782"/>
            <a:ext cx="2808312" cy="335873"/>
          </a:xfrm>
          <a:prstGeom prst="roundRect">
            <a:avLst>
              <a:gd name="adj" fmla="val 22724"/>
            </a:avLst>
          </a:prstGeom>
          <a:solidFill>
            <a:srgbClr val="8AC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95536" y="2883456"/>
            <a:ext cx="561662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Отображение  статистики:</a:t>
            </a:r>
            <a:endParaRPr lang="ru-RU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Содержимое 2"/>
          <p:cNvSpPr txBox="1">
            <a:spLocks/>
          </p:cNvSpPr>
          <p:nvPr/>
        </p:nvSpPr>
        <p:spPr>
          <a:xfrm>
            <a:off x="251520" y="3421529"/>
            <a:ext cx="3330700" cy="1697804"/>
          </a:xfrm>
          <a:prstGeom prst="roundRect">
            <a:avLst>
              <a:gd name="adj" fmla="val 0"/>
            </a:avLst>
          </a:prstGeom>
          <a:ln w="28575"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180000">
              <a:spcBef>
                <a:spcPct val="0"/>
              </a:spcBef>
              <a:spcAft>
                <a:spcPts val="500"/>
              </a:spcAft>
              <a:buClr>
                <a:srgbClr val="8AC9DA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alt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по занятию</a:t>
            </a:r>
            <a:endParaRPr lang="ru-RU" alt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180000">
              <a:spcBef>
                <a:spcPct val="0"/>
              </a:spcBef>
              <a:spcAft>
                <a:spcPts val="500"/>
              </a:spcAft>
              <a:buClr>
                <a:srgbClr val="8AC9DA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alt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по каждому ребёнку</a:t>
            </a:r>
            <a:endParaRPr lang="ru-RU" alt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180000">
              <a:spcBef>
                <a:spcPct val="0"/>
              </a:spcBef>
              <a:spcAft>
                <a:spcPts val="500"/>
              </a:spcAft>
              <a:buClr>
                <a:srgbClr val="8AC9DA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alt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по всему курсу</a:t>
            </a:r>
            <a:endParaRPr lang="ru-RU" alt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fontAlgn="auto">
              <a:spcBef>
                <a:spcPct val="0"/>
              </a:spcBef>
              <a:spcAft>
                <a:spcPts val="1000"/>
              </a:spcAft>
              <a:buClr>
                <a:srgbClr val="92D050"/>
              </a:buClr>
              <a:buSzTx/>
              <a:tabLst/>
              <a:defRPr/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808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Скругленная прямоугольная выноска 37"/>
          <p:cNvSpPr/>
          <p:nvPr/>
        </p:nvSpPr>
        <p:spPr>
          <a:xfrm rot="5678356">
            <a:off x="4168143" y="1063659"/>
            <a:ext cx="2097681" cy="2088232"/>
          </a:xfrm>
          <a:prstGeom prst="wedgeRoundRectCallout">
            <a:avLst>
              <a:gd name="adj1" fmla="val -59762"/>
              <a:gd name="adj2" fmla="val -23214"/>
              <a:gd name="adj3" fmla="val 16667"/>
            </a:avLst>
          </a:prstGeom>
          <a:solidFill>
            <a:srgbClr val="62C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ая прямоугольная выноска 38"/>
          <p:cNvSpPr/>
          <p:nvPr/>
        </p:nvSpPr>
        <p:spPr>
          <a:xfrm rot="5715263">
            <a:off x="6546522" y="2633225"/>
            <a:ext cx="2086202" cy="2253263"/>
          </a:xfrm>
          <a:prstGeom prst="wedgeRoundRectCallout">
            <a:avLst>
              <a:gd name="adj1" fmla="val 20031"/>
              <a:gd name="adj2" fmla="val -58577"/>
              <a:gd name="adj3" fmla="val 16667"/>
            </a:avLst>
          </a:prstGeom>
          <a:solidFill>
            <a:srgbClr val="52D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ая прямоугольная выноска 36"/>
          <p:cNvSpPr/>
          <p:nvPr/>
        </p:nvSpPr>
        <p:spPr>
          <a:xfrm rot="5174309">
            <a:off x="6826774" y="485388"/>
            <a:ext cx="1584176" cy="2304256"/>
          </a:xfrm>
          <a:prstGeom prst="wedgeRoundRectCallout">
            <a:avLst>
              <a:gd name="adj1" fmla="val -23872"/>
              <a:gd name="adj2" fmla="val -58946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ая прямоугольная выноска 35"/>
          <p:cNvSpPr/>
          <p:nvPr/>
        </p:nvSpPr>
        <p:spPr>
          <a:xfrm rot="5208275">
            <a:off x="2660634" y="1296093"/>
            <a:ext cx="1296144" cy="5692408"/>
          </a:xfrm>
          <a:prstGeom prst="wedgeRoundRectCallout">
            <a:avLst>
              <a:gd name="adj1" fmla="val -23561"/>
              <a:gd name="adj2" fmla="val 52364"/>
              <a:gd name="adj3" fmla="val 16667"/>
            </a:avLst>
          </a:prstGeom>
          <a:solidFill>
            <a:srgbClr val="EDA1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E2C6B0E-1EDE-9240-AD37-8C381776C891}"/>
              </a:ext>
            </a:extLst>
          </p:cNvPr>
          <p:cNvSpPr txBox="1"/>
          <p:nvPr/>
        </p:nvSpPr>
        <p:spPr>
          <a:xfrm>
            <a:off x="288166" y="771550"/>
            <a:ext cx="5579978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500" b="1" dirty="0" smtClean="0">
                <a:solidFill>
                  <a:srgbClr val="FF9B00"/>
                </a:solidFill>
                <a:latin typeface="Arial" pitchFamily="34" charset="0"/>
                <a:ea typeface="Noto Sans" panose="020B0502040504020204" pitchFamily="34" charset="0"/>
                <a:cs typeface="Arial" pitchFamily="34" charset="0"/>
              </a:rPr>
              <a:t>Отзывы участников апробации</a:t>
            </a:r>
            <a:endParaRPr lang="ru-RU" sz="1500" b="1" dirty="0">
              <a:solidFill>
                <a:srgbClr val="FF9B00"/>
              </a:solidFill>
              <a:latin typeface="Arial" pitchFamily="34" charset="0"/>
              <a:ea typeface="Noto Sans" panose="020B0502040504020204" pitchFamily="34" charset="0"/>
              <a:cs typeface="Arial" pitchFamily="34" charset="0"/>
            </a:endParaRPr>
          </a:p>
        </p:txBody>
      </p:sp>
      <p:sp>
        <p:nvSpPr>
          <p:cNvPr id="35" name="Скругленная прямоугольная выноска 34"/>
          <p:cNvSpPr/>
          <p:nvPr/>
        </p:nvSpPr>
        <p:spPr>
          <a:xfrm rot="5605311">
            <a:off x="1449113" y="788512"/>
            <a:ext cx="1344066" cy="3534963"/>
          </a:xfrm>
          <a:prstGeom prst="wedgeRoundRectCallout">
            <a:avLst>
              <a:gd name="adj1" fmla="val 21674"/>
              <a:gd name="adj2" fmla="val 54234"/>
              <a:gd name="adj3" fmla="val 1666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429FB29-9EB8-8444-8634-90C680A0D212}"/>
              </a:ext>
            </a:extLst>
          </p:cNvPr>
          <p:cNvSpPr txBox="1"/>
          <p:nvPr/>
        </p:nvSpPr>
        <p:spPr>
          <a:xfrm rot="209490">
            <a:off x="415826" y="2353295"/>
            <a:ext cx="3384376" cy="76944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55951" indent="-155951">
              <a:spcBef>
                <a:spcPts val="273"/>
              </a:spcBef>
              <a:buClr>
                <a:srgbClr val="0096FF"/>
              </a:buClr>
            </a:pPr>
            <a:r>
              <a:rPr lang="ru-RU" altLang="ru-RU" sz="12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В данном курсе понравилось то, что дети самостоятельно и с интересом выполняют задания, курс способствует развитию ребёнка в разных областях.</a:t>
            </a:r>
            <a:endParaRPr lang="ru-RU" altLang="ru-RU" sz="125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B877227-3331-464B-A609-2B82BE354637}"/>
              </a:ext>
            </a:extLst>
          </p:cNvPr>
          <p:cNvSpPr txBox="1"/>
          <p:nvPr/>
        </p:nvSpPr>
        <p:spPr>
          <a:xfrm rot="209490">
            <a:off x="149561" y="1918808"/>
            <a:ext cx="3292533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/>
            <a:r>
              <a:rPr lang="ru-RU" altLang="ru-RU" sz="125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МАОУ «Средняя школа № 1», </a:t>
            </a:r>
          </a:p>
          <a:p>
            <a:pPr lvl="0" algn="ctr"/>
            <a:r>
              <a:rPr lang="ru-RU" altLang="ru-RU" sz="125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г. Петропавловск-Камчатский: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9FCE7B9-6F7A-2E4F-9BB0-8E4F7DDAE517}"/>
              </a:ext>
            </a:extLst>
          </p:cNvPr>
          <p:cNvSpPr txBox="1"/>
          <p:nvPr/>
        </p:nvSpPr>
        <p:spPr>
          <a:xfrm rot="21354576">
            <a:off x="6466734" y="1565508"/>
            <a:ext cx="2304256" cy="76944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55951" indent="-155951">
              <a:spcBef>
                <a:spcPts val="273"/>
              </a:spcBef>
              <a:buClr>
                <a:srgbClr val="0096FF"/>
              </a:buClr>
            </a:pPr>
            <a:r>
              <a:rPr lang="ru-RU" altLang="ru-RU" sz="12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У педагога есть готовые к использованию материалы,</a:t>
            </a:r>
            <a:r>
              <a:rPr lang="en-US" altLang="ru-RU" sz="12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что экономит время при подготовке к занятиям.</a:t>
            </a:r>
            <a:endParaRPr lang="ru-RU" altLang="ru-RU" sz="125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9865992-05B3-EA44-8E3D-186F2A2B429B}"/>
              </a:ext>
            </a:extLst>
          </p:cNvPr>
          <p:cNvSpPr txBox="1"/>
          <p:nvPr/>
        </p:nvSpPr>
        <p:spPr>
          <a:xfrm rot="21354576">
            <a:off x="6610750" y="916419"/>
            <a:ext cx="2155884" cy="577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ru-RU" altLang="ru-RU" sz="125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МБДОУ ЦРР детский сад № 6, г. Радужный Владимирской области</a:t>
            </a:r>
            <a:r>
              <a:rPr lang="ru-RU" altLang="ru-RU" sz="12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9FCE7B9-6F7A-2E4F-9BB0-8E4F7DDAE517}"/>
              </a:ext>
            </a:extLst>
          </p:cNvPr>
          <p:cNvSpPr txBox="1"/>
          <p:nvPr/>
        </p:nvSpPr>
        <p:spPr>
          <a:xfrm rot="21394920">
            <a:off x="482616" y="3892215"/>
            <a:ext cx="5669942" cy="76944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55951" indent="-155951">
              <a:spcBef>
                <a:spcPts val="273"/>
              </a:spcBef>
              <a:buClr>
                <a:srgbClr val="0096FF"/>
              </a:buClr>
            </a:pPr>
            <a:r>
              <a:rPr lang="ru-RU" altLang="ru-RU" sz="125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altLang="ru-RU" sz="12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Очень понравились</a:t>
            </a:r>
            <a:r>
              <a:rPr lang="en-US" altLang="ru-RU" sz="12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анимационные ролики, они «живые» и динамичные, дошкольники легко запоминают и усваивают материал. Также хочу отметить разнообразные задания,  у детей есть возможность разнопланово рассматривать материал.</a:t>
            </a:r>
            <a:endParaRPr lang="ru-RU" altLang="ru-RU" sz="125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9FCE7B9-6F7A-2E4F-9BB0-8E4F7DDAE517}"/>
              </a:ext>
            </a:extLst>
          </p:cNvPr>
          <p:cNvSpPr txBox="1"/>
          <p:nvPr/>
        </p:nvSpPr>
        <p:spPr>
          <a:xfrm rot="294205">
            <a:off x="4121671" y="1644550"/>
            <a:ext cx="2088232" cy="134652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55951" indent="-155951">
              <a:spcBef>
                <a:spcPts val="273"/>
              </a:spcBef>
              <a:buClr>
                <a:srgbClr val="0096FF"/>
              </a:buClr>
            </a:pPr>
            <a:r>
              <a:rPr lang="ru-RU" altLang="ru-RU" sz="12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Доступность, простота объяснений заданий. Хорошие ролики и раздаточный материал. Детям нравится заниматься</a:t>
            </a:r>
            <a:r>
              <a:rPr lang="en-US" altLang="ru-RU" sz="12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нетрадиционной форме.</a:t>
            </a:r>
            <a:endParaRPr lang="ru-RU" altLang="ru-RU" sz="125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9FCE7B9-6F7A-2E4F-9BB0-8E4F7DDAE517}"/>
              </a:ext>
            </a:extLst>
          </p:cNvPr>
          <p:cNvSpPr txBox="1"/>
          <p:nvPr/>
        </p:nvSpPr>
        <p:spPr>
          <a:xfrm rot="257850">
            <a:off x="6470576" y="3301504"/>
            <a:ext cx="2230572" cy="134652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55951" indent="-155951">
              <a:spcBef>
                <a:spcPts val="273"/>
              </a:spcBef>
              <a:buClr>
                <a:srgbClr val="0096FF"/>
              </a:buClr>
            </a:pPr>
            <a:r>
              <a:rPr lang="ru-RU" altLang="ru-RU" sz="12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Интерактивные задания, сквозной персонаж </a:t>
            </a:r>
            <a:r>
              <a:rPr lang="ru-RU" altLang="ru-RU" sz="125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Робоборик</a:t>
            </a:r>
            <a:r>
              <a:rPr lang="ru-RU" altLang="ru-RU" sz="12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красочность материала, возможность отслеживать успехи детей дистанционно – очень привлекают в курсе</a:t>
            </a:r>
            <a:r>
              <a:rPr lang="en-US" altLang="ru-RU" sz="12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altLang="ru-RU" sz="125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B877227-3331-464B-A609-2B82BE354637}"/>
              </a:ext>
            </a:extLst>
          </p:cNvPr>
          <p:cNvSpPr txBox="1"/>
          <p:nvPr/>
        </p:nvSpPr>
        <p:spPr>
          <a:xfrm rot="21394920">
            <a:off x="180336" y="3630266"/>
            <a:ext cx="5521758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altLang="ru-RU" sz="125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Центр обучения и воспитания «Солнечный круг», г. Москва: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9865992-05B3-EA44-8E3D-186F2A2B429B}"/>
              </a:ext>
            </a:extLst>
          </p:cNvPr>
          <p:cNvSpPr txBox="1"/>
          <p:nvPr/>
        </p:nvSpPr>
        <p:spPr>
          <a:xfrm rot="294205">
            <a:off x="4355976" y="1207824"/>
            <a:ext cx="1800200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ru-RU" altLang="ru-RU" sz="125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МДОУ № 54 «Ёлочка»,</a:t>
            </a:r>
            <a:r>
              <a:rPr lang="en-US" altLang="ru-RU" sz="125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5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г. Воскресенск</a:t>
            </a:r>
            <a:r>
              <a:rPr lang="ru-RU" sz="125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altLang="ru-RU" sz="125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М.О.: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9865992-05B3-EA44-8E3D-186F2A2B429B}"/>
              </a:ext>
            </a:extLst>
          </p:cNvPr>
          <p:cNvSpPr txBox="1"/>
          <p:nvPr/>
        </p:nvSpPr>
        <p:spPr>
          <a:xfrm rot="257850">
            <a:off x="6708590" y="2855124"/>
            <a:ext cx="1811982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ru-RU" altLang="ru-RU" sz="125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МДОУ  «Детский сад №  125»,</a:t>
            </a:r>
            <a:r>
              <a:rPr lang="en-US" altLang="ru-RU" sz="125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5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г. Ярославль</a:t>
            </a:r>
            <a:r>
              <a:rPr lang="ru-RU" altLang="ru-RU" sz="12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-108520" y="1029965"/>
            <a:ext cx="3816424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180000" eaLnBrk="1" hangingPunct="1">
              <a:spcBef>
                <a:spcPts val="700"/>
              </a:spcBef>
              <a:spcAft>
                <a:spcPts val="1000"/>
              </a:spcAft>
              <a:buClr>
                <a:srgbClr val="F19A27"/>
              </a:buClr>
              <a:buSzPct val="125000"/>
              <a:buNone/>
            </a:pPr>
            <a:r>
              <a:rPr lang="ru-RU" alt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 апробации материалов курса приняли участие дошкольные образовательные организации из 15 регионов РФ.</a:t>
            </a: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2339752" y="207128"/>
            <a:ext cx="9467912" cy="7200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200"/>
              </a:spcBef>
            </a:pPr>
            <a:r>
              <a:rPr lang="ru-RU" sz="1800" dirty="0" smtClean="0">
                <a:solidFill>
                  <a:srgbClr val="FF8708"/>
                </a:solidFill>
                <a:latin typeface="Arial" pitchFamily="34" charset="0"/>
                <a:ea typeface="+mn-ea"/>
                <a:cs typeface="Arial" pitchFamily="34" charset="0"/>
              </a:rPr>
              <a:t>Интерактивный </a:t>
            </a:r>
            <a:r>
              <a:rPr lang="ru-RU" sz="1800" dirty="0" err="1" smtClean="0">
                <a:solidFill>
                  <a:srgbClr val="FF8708"/>
                </a:solidFill>
                <a:latin typeface="Arial" pitchFamily="34" charset="0"/>
                <a:ea typeface="+mn-ea"/>
                <a:cs typeface="Arial" pitchFamily="34" charset="0"/>
              </a:rPr>
              <a:t>онлайн-курс</a:t>
            </a:r>
            <a:r>
              <a:rPr lang="ru-RU" sz="1800" dirty="0" smtClean="0">
                <a:solidFill>
                  <a:srgbClr val="FF8708"/>
                </a:solidFill>
                <a:latin typeface="Arial" pitchFamily="34" charset="0"/>
                <a:ea typeface="+mn-ea"/>
                <a:cs typeface="Arial" pitchFamily="34" charset="0"/>
              </a:rPr>
              <a:t> для предшкольной подготовки</a:t>
            </a:r>
          </a:p>
          <a:p>
            <a:pPr algn="l">
              <a:spcBef>
                <a:spcPts val="1200"/>
              </a:spcBef>
            </a:pPr>
            <a:endParaRPr lang="ru-RU" sz="1900" dirty="0">
              <a:solidFill>
                <a:srgbClr val="FF8708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1836"/>
            <a:ext cx="1835696" cy="515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2" name="Прямая соединительная линия 31"/>
          <p:cNvCxnSpPr/>
          <p:nvPr/>
        </p:nvCxnSpPr>
        <p:spPr>
          <a:xfrm>
            <a:off x="2267744" y="135120"/>
            <a:ext cx="0" cy="432048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2" descr="C:\Users\dshershavin\Desktop\7_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20022"/>
            <a:ext cx="9144000" cy="123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 descr="C:\Data\Документы new\Рассылки\Робоборик\1\Новая папка (8)\7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87975"/>
            <a:ext cx="9144000" cy="555526"/>
          </a:xfrm>
          <a:prstGeom prst="rect">
            <a:avLst/>
          </a:prstGeom>
          <a:noFill/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4932040" y="1700809"/>
            <a:ext cx="335871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2427734"/>
            <a:ext cx="640871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 smtClean="0">
                <a:latin typeface="Arial" pitchFamily="34" charset="0"/>
                <a:cs typeface="Arial" pitchFamily="34" charset="0"/>
              </a:rPr>
              <a:t>Вы можете получить бесплатный </a:t>
            </a:r>
            <a:r>
              <a:rPr lang="ru-RU" sz="1300" dirty="0" err="1" smtClean="0">
                <a:latin typeface="Arial" pitchFamily="34" charset="0"/>
                <a:cs typeface="Arial" pitchFamily="34" charset="0"/>
              </a:rPr>
              <a:t>демо-доступ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 к материалам курса, </a:t>
            </a:r>
            <a:br>
              <a:rPr lang="ru-RU" sz="1300" dirty="0" smtClean="0">
                <a:latin typeface="Arial" pitchFamily="34" charset="0"/>
                <a:cs typeface="Arial" pitchFamily="34" charset="0"/>
              </a:rPr>
            </a:br>
            <a:r>
              <a:rPr lang="ru-RU" sz="1300" dirty="0" smtClean="0">
                <a:latin typeface="Arial" pitchFamily="34" charset="0"/>
                <a:cs typeface="Arial" pitchFamily="34" charset="0"/>
              </a:rPr>
              <a:t>для этого напишите письмо на адрес: </a:t>
            </a:r>
            <a:r>
              <a:rPr lang="en-US" sz="1300" b="1" u="sng" dirty="0" smtClean="0">
                <a:latin typeface="Arial" pitchFamily="34" charset="0"/>
                <a:cs typeface="Arial" pitchFamily="34" charset="0"/>
                <a:hlinkClick r:id="rId4"/>
              </a:rPr>
              <a:t>school</a:t>
            </a:r>
            <a:r>
              <a:rPr lang="ru-RU" sz="1300" b="1" u="sng" dirty="0" smtClean="0">
                <a:latin typeface="Arial" pitchFamily="34" charset="0"/>
                <a:cs typeface="Arial" pitchFamily="34" charset="0"/>
                <a:hlinkClick r:id="rId4"/>
              </a:rPr>
              <a:t>@</a:t>
            </a:r>
            <a:r>
              <a:rPr lang="en-US" sz="1300" b="1" u="sng" dirty="0" err="1" smtClean="0">
                <a:latin typeface="Arial" pitchFamily="34" charset="0"/>
                <a:cs typeface="Arial" pitchFamily="34" charset="0"/>
                <a:hlinkClick r:id="rId4"/>
              </a:rPr>
              <a:t>nd</a:t>
            </a:r>
            <a:r>
              <a:rPr lang="ru-RU" sz="1300" b="1" u="sng" dirty="0" smtClean="0">
                <a:latin typeface="Arial" pitchFamily="34" charset="0"/>
                <a:cs typeface="Arial" pitchFamily="34" charset="0"/>
                <a:hlinkClick r:id="rId4"/>
              </a:rPr>
              <a:t>.</a:t>
            </a:r>
            <a:r>
              <a:rPr lang="en-US" sz="1300" b="1" u="sng" dirty="0" err="1" smtClean="0">
                <a:latin typeface="Arial" pitchFamily="34" charset="0"/>
                <a:cs typeface="Arial" pitchFamily="34" charset="0"/>
                <a:hlinkClick r:id="rId4"/>
              </a:rPr>
              <a:t>ru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ru-RU" sz="1300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300" dirty="0" smtClean="0">
                <a:latin typeface="Arial" pitchFamily="34" charset="0"/>
                <a:cs typeface="Arial" pitchFamily="34" charset="0"/>
              </a:rPr>
              <a:t>Заявку на приобретение курса можно оставить на сайте </a:t>
            </a:r>
            <a:r>
              <a:rPr lang="ru-RU" sz="1300" b="1" u="sng" dirty="0" err="1" smtClean="0">
                <a:latin typeface="Arial" pitchFamily="34" charset="0"/>
                <a:cs typeface="Arial" pitchFamily="34" charset="0"/>
                <a:hlinkClick r:id="rId5"/>
              </a:rPr>
              <a:t>roboborik.com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ctr"/>
            <a:r>
              <a:rPr lang="ru-RU" sz="1300" dirty="0" smtClean="0">
                <a:latin typeface="Arial" pitchFamily="34" charset="0"/>
                <a:cs typeface="Arial" pitchFamily="34" charset="0"/>
              </a:rPr>
              <a:t>а также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по адресу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300" b="1" u="sng" dirty="0" smtClean="0">
                <a:latin typeface="Arial" pitchFamily="34" charset="0"/>
                <a:cs typeface="Arial" pitchFamily="34" charset="0"/>
                <a:hlinkClick r:id="rId4"/>
              </a:rPr>
              <a:t>school</a:t>
            </a:r>
            <a:r>
              <a:rPr lang="ru-RU" sz="1300" b="1" u="sng" dirty="0" smtClean="0">
                <a:latin typeface="Arial" pitchFamily="34" charset="0"/>
                <a:cs typeface="Arial" pitchFamily="34" charset="0"/>
                <a:hlinkClick r:id="rId4"/>
              </a:rPr>
              <a:t>@</a:t>
            </a:r>
            <a:r>
              <a:rPr lang="en-US" sz="1300" b="1" u="sng" dirty="0" err="1" smtClean="0">
                <a:latin typeface="Arial" pitchFamily="34" charset="0"/>
                <a:cs typeface="Arial" pitchFamily="34" charset="0"/>
                <a:hlinkClick r:id="rId4"/>
              </a:rPr>
              <a:t>nd</a:t>
            </a:r>
            <a:r>
              <a:rPr lang="ru-RU" sz="1300" b="1" u="sng" dirty="0" smtClean="0">
                <a:latin typeface="Arial" pitchFamily="34" charset="0"/>
                <a:cs typeface="Arial" pitchFamily="34" charset="0"/>
                <a:hlinkClick r:id="rId4"/>
              </a:rPr>
              <a:t>.</a:t>
            </a:r>
            <a:r>
              <a:rPr lang="en-US" sz="1300" b="1" u="sng" dirty="0" err="1" smtClean="0">
                <a:latin typeface="Arial" pitchFamily="34" charset="0"/>
                <a:cs typeface="Arial" pitchFamily="34" charset="0"/>
                <a:hlinkClick r:id="rId4"/>
              </a:rPr>
              <a:t>ru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13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3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3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endParaRPr lang="ru-RU" sz="13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3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Департамент образования компании «Новый Диск»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300" dirty="0" smtClean="0">
                <a:latin typeface="Arial" pitchFamily="34" charset="0"/>
                <a:cs typeface="Arial" pitchFamily="34" charset="0"/>
              </a:rPr>
            </a:br>
            <a:r>
              <a:rPr lang="ru-RU" sz="13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127018, г. Москва, ул. Полковая, д. 3, стр. б/</a:t>
            </a:r>
            <a:r>
              <a:rPr lang="ru-RU" sz="13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</a:t>
            </a:r>
            <a:endParaRPr lang="ru-RU" sz="13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3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ru-RU" sz="13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+7 (495) 785-65-14 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  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ru-RU" sz="1300" dirty="0" smtClean="0">
                <a:latin typeface="Arial" pitchFamily="34" charset="0"/>
                <a:cs typeface="Arial" pitchFamily="34" charset="0"/>
                <a:hlinkClick r:id="rId6"/>
              </a:rPr>
              <a:t> </a:t>
            </a:r>
            <a:r>
              <a:rPr lang="ru-RU" sz="1300" u="sng" dirty="0" err="1" smtClean="0">
                <a:latin typeface="Arial" pitchFamily="34" charset="0"/>
                <a:cs typeface="Arial" pitchFamily="34" charset="0"/>
                <a:hlinkClick r:id="rId6"/>
              </a:rPr>
              <a:t>www.school.nd.ru</a:t>
            </a:r>
            <a:endParaRPr lang="ru-RU" sz="13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644008" y="4515966"/>
            <a:ext cx="0" cy="288032"/>
          </a:xfrm>
          <a:prstGeom prst="line">
            <a:avLst/>
          </a:prstGeom>
          <a:ln w="19050">
            <a:solidFill>
              <a:srgbClr val="E4E4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 descr="C:\Users\dshershavin\Desktop\Untitled-1.png">
            <a:hlinkClick r:id="rId5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5696" y="591673"/>
            <a:ext cx="5158107" cy="12599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1891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643757"/>
            <a:ext cx="1800200" cy="184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одержимое 2"/>
          <p:cNvSpPr txBox="1">
            <a:spLocks/>
          </p:cNvSpPr>
          <p:nvPr/>
        </p:nvSpPr>
        <p:spPr>
          <a:xfrm>
            <a:off x="611560" y="2103698"/>
            <a:ext cx="3851920" cy="468052"/>
          </a:xfrm>
          <a:prstGeom prst="roundRect">
            <a:avLst>
              <a:gd name="adj" fmla="val 0"/>
            </a:avLst>
          </a:prstGeom>
          <a:ln w="285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1500 интерактивных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заданий </a:t>
            </a:r>
          </a:p>
          <a:p>
            <a:pPr marL="342900" lvl="0" indent="-342900" algn="ctr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endParaRPr lang="ru-RU" sz="1300" dirty="0">
              <a:latin typeface="Arial" pitchFamily="34" charset="0"/>
              <a:cs typeface="Arial" pitchFamily="34" charset="0"/>
            </a:endParaRPr>
          </a:p>
          <a:p>
            <a:pPr marL="342900" lvl="0" indent="-342900" algn="ctr">
              <a:spcBef>
                <a:spcPct val="20000"/>
              </a:spcBef>
              <a:buSzPct val="100000"/>
            </a:pPr>
            <a:endParaRPr lang="ru-RU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611560" y="4263937"/>
            <a:ext cx="3851920" cy="684076"/>
          </a:xfrm>
          <a:prstGeom prst="roundRect">
            <a:avLst>
              <a:gd name="adj" fmla="val 0"/>
            </a:avLst>
          </a:prstGeom>
          <a:ln w="285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ts val="300"/>
              </a:spcBef>
              <a:buSzPct val="100000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272 задания для формирования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300"/>
              </a:spcBef>
              <a:buSzPct val="100000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раздаточных материалов</a:t>
            </a:r>
          </a:p>
          <a:p>
            <a:pPr marL="342900" lvl="0" indent="-342900" algn="ctr">
              <a:lnSpc>
                <a:spcPct val="120000"/>
              </a:lnSpc>
              <a:spcBef>
                <a:spcPct val="20000"/>
              </a:spcBef>
              <a:buSzPct val="100000"/>
            </a:pP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3059832" y="2067694"/>
            <a:ext cx="6192688" cy="468052"/>
          </a:xfrm>
          <a:prstGeom prst="roundRect">
            <a:avLst>
              <a:gd name="adj" fmla="val 0"/>
            </a:avLst>
          </a:prstGeom>
          <a:ln w="285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buSzPct val="100000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106 анимационных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обучающих роликов</a:t>
            </a:r>
          </a:p>
          <a:p>
            <a:pPr marL="342900" lvl="0" indent="-342900" algn="ctr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endParaRPr lang="ru-RU" sz="1300" dirty="0">
              <a:latin typeface="Arial" pitchFamily="34" charset="0"/>
              <a:cs typeface="Arial" pitchFamily="34" charset="0"/>
            </a:endParaRPr>
          </a:p>
          <a:p>
            <a:pPr marL="342900" lvl="0" indent="-342900" algn="ctr">
              <a:spcBef>
                <a:spcPct val="20000"/>
              </a:spcBef>
              <a:buSzPct val="100000"/>
            </a:pPr>
            <a:endParaRPr lang="ru-RU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>
          <a:xfrm>
            <a:off x="4139952" y="4299942"/>
            <a:ext cx="4032448" cy="468052"/>
          </a:xfrm>
          <a:prstGeom prst="roundRect">
            <a:avLst>
              <a:gd name="adj" fmla="val 0"/>
            </a:avLst>
          </a:prstGeom>
          <a:ln w="28575"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ts val="1500"/>
              </a:spcBef>
              <a:buSzPct val="100000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136 планов занятий для организации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образовательной деятельности</a:t>
            </a:r>
          </a:p>
          <a:p>
            <a:pPr marL="342900" lvl="0" indent="-342900" algn="ctr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342900" lvl="0" indent="-342900" algn="ctr">
              <a:spcBef>
                <a:spcPct val="20000"/>
              </a:spcBef>
              <a:buSzPct val="100000"/>
            </a:pP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9" y="879563"/>
            <a:ext cx="1440160" cy="120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715765"/>
            <a:ext cx="1152128" cy="1346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11836"/>
            <a:ext cx="1835696" cy="515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Прямая соединительная линия 27"/>
          <p:cNvCxnSpPr/>
          <p:nvPr/>
        </p:nvCxnSpPr>
        <p:spPr>
          <a:xfrm>
            <a:off x="2267744" y="135120"/>
            <a:ext cx="0" cy="432048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 descr="C:\Users\dshershavin\Desktop\7_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020022"/>
            <a:ext cx="9144000" cy="123478"/>
          </a:xfrm>
          <a:prstGeom prst="rect">
            <a:avLst/>
          </a:prstGeom>
          <a:noFill/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104" y="879563"/>
            <a:ext cx="1296144" cy="1038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2339752" y="207128"/>
            <a:ext cx="9467912" cy="7200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200"/>
              </a:spcBef>
            </a:pPr>
            <a:r>
              <a:rPr lang="ru-RU" sz="1800" dirty="0" smtClean="0">
                <a:solidFill>
                  <a:srgbClr val="FF8708"/>
                </a:solidFill>
                <a:latin typeface="Arial" pitchFamily="34" charset="0"/>
                <a:ea typeface="+mn-ea"/>
                <a:cs typeface="Arial" pitchFamily="34" charset="0"/>
              </a:rPr>
              <a:t>Интерактивный </a:t>
            </a:r>
            <a:r>
              <a:rPr lang="ru-RU" sz="1800" dirty="0" err="1" smtClean="0">
                <a:solidFill>
                  <a:srgbClr val="FF8708"/>
                </a:solidFill>
                <a:latin typeface="Arial" pitchFamily="34" charset="0"/>
                <a:ea typeface="+mn-ea"/>
                <a:cs typeface="Arial" pitchFamily="34" charset="0"/>
              </a:rPr>
              <a:t>онлайн-курс</a:t>
            </a:r>
            <a:r>
              <a:rPr lang="ru-RU" sz="1800" dirty="0" smtClean="0">
                <a:solidFill>
                  <a:srgbClr val="FF8708"/>
                </a:solidFill>
                <a:latin typeface="Arial" pitchFamily="34" charset="0"/>
                <a:ea typeface="+mn-ea"/>
                <a:cs typeface="Arial" pitchFamily="34" charset="0"/>
              </a:rPr>
              <a:t> для предшкольной подготовки</a:t>
            </a:r>
          </a:p>
          <a:p>
            <a:pPr algn="l">
              <a:spcBef>
                <a:spcPts val="1200"/>
              </a:spcBef>
            </a:pPr>
            <a:endParaRPr lang="ru-RU" sz="1900" dirty="0">
              <a:solidFill>
                <a:srgbClr val="FF8708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6096" y="771550"/>
            <a:ext cx="2105664" cy="398855"/>
          </a:xfrm>
          <a:prstGeom prst="roundRect">
            <a:avLst>
              <a:gd name="adj" fmla="val 29403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 descr="C:\Users\dshershavin\Desktop\Untitled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438">
            <a:off x="4915377" y="497117"/>
            <a:ext cx="3262109" cy="25834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4932040" y="1700809"/>
            <a:ext cx="335871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8778" y="980729"/>
            <a:ext cx="6974370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rgbClr val="FF870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18023" y="810365"/>
            <a:ext cx="4470001" cy="2667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spcAft>
                <a:spcPts val="1000"/>
              </a:spcAft>
              <a:buNone/>
            </a:pPr>
            <a:r>
              <a:rPr lang="ru-RU" altLang="ru-RU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курса</a:t>
            </a:r>
          </a:p>
          <a:p>
            <a:pPr marL="342900" indent="-180000" eaLnBrk="1" hangingPunct="1">
              <a:spcBef>
                <a:spcPts val="800"/>
              </a:spcBef>
              <a:spcAft>
                <a:spcPts val="1000"/>
              </a:spcAft>
              <a:buClr>
                <a:srgbClr val="92D050"/>
              </a:buClr>
              <a:buSzPct val="125000"/>
            </a:pPr>
            <a:r>
              <a:rPr lang="ru-RU" alt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обучения и развития дошкольников</a:t>
            </a:r>
          </a:p>
          <a:p>
            <a:pPr marL="342900" indent="-180000" eaLnBrk="1" hangingPunct="1">
              <a:spcBef>
                <a:spcPct val="0"/>
              </a:spcBef>
              <a:spcAft>
                <a:spcPts val="1000"/>
              </a:spcAft>
              <a:buClr>
                <a:srgbClr val="92D050"/>
              </a:buClr>
              <a:buSzPct val="125000"/>
            </a:pPr>
            <a:r>
              <a:rPr lang="ru-RU" alt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тематический принцип подбора материала</a:t>
            </a:r>
          </a:p>
          <a:p>
            <a:pPr marL="342900" indent="-180000" eaLnBrk="1" hangingPunct="1">
              <a:spcBef>
                <a:spcPct val="0"/>
              </a:spcBef>
              <a:spcAft>
                <a:spcPts val="1000"/>
              </a:spcAft>
              <a:buClr>
                <a:srgbClr val="92D050"/>
              </a:buClr>
              <a:buSzPct val="125000"/>
            </a:pPr>
            <a:r>
              <a:rPr lang="ru-RU" alt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весёлый персонаж, сопровождающий детей</a:t>
            </a:r>
          </a:p>
          <a:p>
            <a:pPr marL="342900" indent="-180000" eaLnBrk="1" hangingPunct="1">
              <a:spcBef>
                <a:spcPct val="0"/>
              </a:spcBef>
              <a:spcAft>
                <a:spcPts val="1000"/>
              </a:spcAft>
              <a:buClr>
                <a:srgbClr val="92D050"/>
              </a:buClr>
              <a:buSzPct val="125000"/>
            </a:pPr>
            <a:r>
              <a:rPr lang="ru-RU" alt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адаптированные пользовательские интерфейсы, специальные модули для педагогов</a:t>
            </a:r>
          </a:p>
          <a:p>
            <a:pPr marL="342900" indent="-180000" eaLnBrk="1" hangingPunct="1">
              <a:spcBef>
                <a:spcPct val="0"/>
              </a:spcBef>
              <a:spcAft>
                <a:spcPts val="1000"/>
              </a:spcAft>
              <a:buClr>
                <a:srgbClr val="92D050"/>
              </a:buClr>
              <a:buSzPct val="125000"/>
            </a:pPr>
            <a:r>
              <a:rPr lang="ru-RU" alt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комплекс ресурсов, необходимых для подготовки и проведения занятий по любой теме</a:t>
            </a:r>
            <a:endParaRPr lang="ru-RU" alt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4" descr="C:\Users\dshershavin\Desktop\1_1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431" y="2501344"/>
            <a:ext cx="2696988" cy="22008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C:\Users\dshershavin\Desktop\Новая папка\1_2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572405" y="3045055"/>
            <a:ext cx="2398625" cy="18837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11836"/>
            <a:ext cx="1835696" cy="515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2267744" y="135120"/>
            <a:ext cx="0" cy="432048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C:\Users\dshershavin\Desktop\7_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020022"/>
            <a:ext cx="9144000" cy="123478"/>
          </a:xfrm>
          <a:prstGeom prst="rect">
            <a:avLst/>
          </a:prstGeom>
          <a:noFill/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2339752" y="207128"/>
            <a:ext cx="9467912" cy="7200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200"/>
              </a:spcBef>
            </a:pPr>
            <a:r>
              <a:rPr lang="ru-RU" sz="1800" dirty="0" smtClean="0">
                <a:solidFill>
                  <a:srgbClr val="FF8708"/>
                </a:solidFill>
                <a:latin typeface="Arial" pitchFamily="34" charset="0"/>
                <a:ea typeface="+mn-ea"/>
                <a:cs typeface="Arial" pitchFamily="34" charset="0"/>
              </a:rPr>
              <a:t>Интерактивный </a:t>
            </a:r>
            <a:r>
              <a:rPr lang="ru-RU" sz="1800" dirty="0" err="1" smtClean="0">
                <a:solidFill>
                  <a:srgbClr val="FF8708"/>
                </a:solidFill>
                <a:latin typeface="Arial" pitchFamily="34" charset="0"/>
                <a:ea typeface="+mn-ea"/>
                <a:cs typeface="Arial" pitchFamily="34" charset="0"/>
              </a:rPr>
              <a:t>онлайн-курс</a:t>
            </a:r>
            <a:r>
              <a:rPr lang="ru-RU" sz="1800" dirty="0" smtClean="0">
                <a:solidFill>
                  <a:srgbClr val="FF8708"/>
                </a:solidFill>
                <a:latin typeface="Arial" pitchFamily="34" charset="0"/>
                <a:ea typeface="+mn-ea"/>
                <a:cs typeface="Arial" pitchFamily="34" charset="0"/>
              </a:rPr>
              <a:t> для предшкольной подготовки</a:t>
            </a:r>
          </a:p>
          <a:p>
            <a:pPr algn="l">
              <a:spcBef>
                <a:spcPts val="1200"/>
              </a:spcBef>
            </a:pPr>
            <a:endParaRPr lang="ru-RU" sz="1900" dirty="0">
              <a:solidFill>
                <a:srgbClr val="FF8708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333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3059832" y="771550"/>
            <a:ext cx="4104456" cy="39885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932040" y="1700809"/>
            <a:ext cx="335871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8778" y="980729"/>
            <a:ext cx="6974370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rgbClr val="FF870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131840" y="810365"/>
            <a:ext cx="4896544" cy="336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spcAft>
                <a:spcPts val="1000"/>
              </a:spcAft>
              <a:buNone/>
            </a:pPr>
            <a:r>
              <a:rPr lang="ru-RU" altLang="ru-RU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Материалы курса можно использовать </a:t>
            </a:r>
          </a:p>
          <a:p>
            <a:pPr marL="342900" indent="-180000" eaLnBrk="1" hangingPunct="1">
              <a:spcBef>
                <a:spcPts val="700"/>
              </a:spcBef>
              <a:spcAft>
                <a:spcPts val="1000"/>
              </a:spcAft>
              <a:buClr>
                <a:srgbClr val="F19A27"/>
              </a:buClr>
              <a:buSzPct val="125000"/>
            </a:pPr>
            <a:r>
              <a:rPr lang="ru-RU" alt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в дошкольных образовательных организациях </a:t>
            </a:r>
          </a:p>
          <a:p>
            <a:pPr marL="342900" indent="-180000" eaLnBrk="1" hangingPunct="1">
              <a:spcBef>
                <a:spcPct val="0"/>
              </a:spcBef>
              <a:spcAft>
                <a:spcPts val="1000"/>
              </a:spcAft>
              <a:buClr>
                <a:srgbClr val="F19A27"/>
              </a:buClr>
              <a:buSzPct val="125000"/>
            </a:pPr>
            <a:r>
              <a:rPr lang="ru-RU" alt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в организациях дополнительного образования</a:t>
            </a:r>
          </a:p>
          <a:p>
            <a:pPr marL="342900" indent="-180000" eaLnBrk="1" hangingPunct="1">
              <a:spcBef>
                <a:spcPct val="0"/>
              </a:spcBef>
              <a:spcAft>
                <a:spcPts val="1000"/>
              </a:spcAft>
              <a:buClr>
                <a:srgbClr val="F19A27"/>
              </a:buClr>
              <a:buSzPct val="125000"/>
            </a:pPr>
            <a:r>
              <a:rPr lang="ru-RU" alt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в организациях начального общего образования, ведущих </a:t>
            </a:r>
            <a:r>
              <a:rPr lang="ru-RU" altLang="ru-RU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предшкольную</a:t>
            </a:r>
            <a:r>
              <a:rPr lang="ru-RU" alt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подготовку</a:t>
            </a:r>
          </a:p>
          <a:p>
            <a:pPr marL="342900" indent="-180000" eaLnBrk="1" hangingPunct="1">
              <a:spcBef>
                <a:spcPct val="0"/>
              </a:spcBef>
              <a:spcAft>
                <a:spcPts val="1000"/>
              </a:spcAft>
              <a:buClr>
                <a:srgbClr val="F19A27"/>
              </a:buClr>
              <a:buSzPct val="125000"/>
            </a:pPr>
            <a:r>
              <a:rPr lang="ru-RU" alt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в условиях домашнего воспитания</a:t>
            </a:r>
          </a:p>
          <a:p>
            <a:pPr marL="342900" indent="-342900" eaLnBrk="1" hangingPunct="1">
              <a:spcBef>
                <a:spcPct val="0"/>
              </a:spcBef>
              <a:spcAft>
                <a:spcPts val="1000"/>
              </a:spcAft>
            </a:pP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spcAft>
                <a:spcPts val="1000"/>
              </a:spcAft>
              <a:buNone/>
            </a:pP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spcAft>
                <a:spcPts val="1000"/>
              </a:spcAft>
            </a:pP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3" descr="\\Pm-server2\common\Для презентации\Новая папка\7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3528" y="846226"/>
            <a:ext cx="2565308" cy="3996543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812" y="2766407"/>
            <a:ext cx="2422612" cy="2325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dshershavin\Desktop\Untitled-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096712"/>
            <a:ext cx="2070410" cy="1719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2339752" y="207128"/>
            <a:ext cx="9467912" cy="7200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200"/>
              </a:spcBef>
            </a:pPr>
            <a:r>
              <a:rPr lang="ru-RU" sz="1800" dirty="0" smtClean="0">
                <a:solidFill>
                  <a:srgbClr val="FF8708"/>
                </a:solidFill>
                <a:latin typeface="Arial" pitchFamily="34" charset="0"/>
                <a:ea typeface="+mn-ea"/>
                <a:cs typeface="Arial" pitchFamily="34" charset="0"/>
              </a:rPr>
              <a:t>Интерактивный </a:t>
            </a:r>
            <a:r>
              <a:rPr lang="ru-RU" sz="1800" dirty="0" err="1" smtClean="0">
                <a:solidFill>
                  <a:srgbClr val="FF8708"/>
                </a:solidFill>
                <a:latin typeface="Arial" pitchFamily="34" charset="0"/>
                <a:ea typeface="+mn-ea"/>
                <a:cs typeface="Arial" pitchFamily="34" charset="0"/>
              </a:rPr>
              <a:t>онлайн-курс</a:t>
            </a:r>
            <a:r>
              <a:rPr lang="ru-RU" sz="1800" dirty="0" smtClean="0">
                <a:solidFill>
                  <a:srgbClr val="FF8708"/>
                </a:solidFill>
                <a:latin typeface="Arial" pitchFamily="34" charset="0"/>
                <a:ea typeface="+mn-ea"/>
                <a:cs typeface="Arial" pitchFamily="34" charset="0"/>
              </a:rPr>
              <a:t> для предшкольной подготовки</a:t>
            </a:r>
          </a:p>
          <a:p>
            <a:pPr algn="l">
              <a:spcBef>
                <a:spcPts val="1200"/>
              </a:spcBef>
            </a:pPr>
            <a:endParaRPr lang="ru-RU" sz="1900" dirty="0">
              <a:solidFill>
                <a:srgbClr val="FF8708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11836"/>
            <a:ext cx="1835696" cy="515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2267744" y="135120"/>
            <a:ext cx="0" cy="432048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C:\Users\dshershavin\Desktop\7_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020022"/>
            <a:ext cx="9144000" cy="1234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4222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кругленный прямоугольник 28"/>
          <p:cNvSpPr/>
          <p:nvPr/>
        </p:nvSpPr>
        <p:spPr>
          <a:xfrm>
            <a:off x="3203848" y="771550"/>
            <a:ext cx="2592288" cy="398855"/>
          </a:xfrm>
          <a:prstGeom prst="roundRect">
            <a:avLst/>
          </a:prstGeom>
          <a:solidFill>
            <a:srgbClr val="84B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932040" y="1700809"/>
            <a:ext cx="335871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3275856" y="771550"/>
            <a:ext cx="3600400" cy="720080"/>
          </a:xfrm>
          <a:prstGeom prst="roundRect">
            <a:avLst>
              <a:gd name="adj" fmla="val 0"/>
            </a:avLst>
          </a:prstGeom>
          <a:ln w="28575">
            <a:noFill/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</a:pPr>
            <a:r>
              <a:rPr lang="ru-RU" altLang="ru-RU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обучения</a:t>
            </a:r>
            <a:endParaRPr lang="ru-RU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987574"/>
            <a:ext cx="1352530" cy="10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0945" y="1059582"/>
            <a:ext cx="1677439" cy="967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3111810"/>
            <a:ext cx="1677439" cy="1042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62054" y="3039802"/>
            <a:ext cx="1594322" cy="1178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Содержимое 2"/>
          <p:cNvSpPr txBox="1">
            <a:spLocks/>
          </p:cNvSpPr>
          <p:nvPr/>
        </p:nvSpPr>
        <p:spPr>
          <a:xfrm>
            <a:off x="-684584" y="2103698"/>
            <a:ext cx="4968552" cy="468052"/>
          </a:xfrm>
          <a:prstGeom prst="roundRect">
            <a:avLst>
              <a:gd name="adj" fmla="val 0"/>
            </a:avLst>
          </a:prstGeom>
          <a:ln w="28575">
            <a:noFill/>
          </a:ln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lvl="0" indent="-180000" algn="ctr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Clr>
                <a:srgbClr val="B3AAE0"/>
              </a:buClr>
              <a:buSzPct val="125000"/>
            </a:pPr>
            <a:r>
              <a:rPr lang="ru-RU" altLang="ru-RU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Познавательное,</a:t>
            </a:r>
            <a:br>
              <a:rPr lang="ru-RU" altLang="ru-RU" sz="5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социально-коммуникативное,</a:t>
            </a:r>
            <a:br>
              <a:rPr lang="ru-RU" altLang="ru-RU" sz="5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физическое развитие</a:t>
            </a:r>
          </a:p>
          <a:p>
            <a:pPr marL="342900" lvl="0" indent="-342900" algn="ctr">
              <a:lnSpc>
                <a:spcPct val="12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endParaRPr lang="ru-RU" sz="1300" dirty="0">
              <a:latin typeface="Arial" pitchFamily="34" charset="0"/>
              <a:cs typeface="Arial" pitchFamily="34" charset="0"/>
            </a:endParaRPr>
          </a:p>
          <a:p>
            <a:pPr marL="342900" lvl="0" indent="-342900" algn="ctr">
              <a:lnSpc>
                <a:spcPct val="120000"/>
              </a:lnSpc>
              <a:spcBef>
                <a:spcPct val="20000"/>
              </a:spcBef>
              <a:buSzPct val="100000"/>
            </a:pPr>
            <a:endParaRPr lang="ru-RU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одержимое 2"/>
          <p:cNvSpPr txBox="1">
            <a:spLocks/>
          </p:cNvSpPr>
          <p:nvPr/>
        </p:nvSpPr>
        <p:spPr>
          <a:xfrm>
            <a:off x="-36512" y="4299942"/>
            <a:ext cx="3456384" cy="684076"/>
          </a:xfrm>
          <a:prstGeom prst="roundRect">
            <a:avLst>
              <a:gd name="adj" fmla="val 0"/>
            </a:avLst>
          </a:prstGeom>
          <a:ln w="285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indent="-180000" algn="ctr">
              <a:spcBef>
                <a:spcPct val="0"/>
              </a:spcBef>
              <a:spcAft>
                <a:spcPts val="1000"/>
              </a:spcAft>
              <a:buClr>
                <a:srgbClr val="B3AAE0"/>
              </a:buClr>
              <a:buSzPct val="125000"/>
            </a:pP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Речевое развитие.</a:t>
            </a:r>
            <a:b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Подготовка к обучению грамоте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одержимое 2"/>
          <p:cNvSpPr txBox="1">
            <a:spLocks/>
          </p:cNvSpPr>
          <p:nvPr/>
        </p:nvSpPr>
        <p:spPr>
          <a:xfrm>
            <a:off x="5364088" y="2103698"/>
            <a:ext cx="3384376" cy="684076"/>
          </a:xfrm>
          <a:prstGeom prst="roundRect">
            <a:avLst>
              <a:gd name="adj" fmla="val 0"/>
            </a:avLst>
          </a:prstGeom>
          <a:ln w="28575"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180000" algn="ctr">
              <a:spcBef>
                <a:spcPct val="0"/>
              </a:spcBef>
              <a:spcAft>
                <a:spcPts val="1000"/>
              </a:spcAft>
              <a:buClr>
                <a:srgbClr val="B3AAE0"/>
              </a:buClr>
              <a:buSzPct val="125000"/>
            </a:pP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Познавательное развитие.</a:t>
            </a:r>
            <a:b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Формирование элементарных</a:t>
            </a:r>
            <a:b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математических представлений</a:t>
            </a:r>
          </a:p>
          <a:p>
            <a:pPr marL="342900" lvl="0" indent="-342900" algn="ctr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endParaRPr lang="ru-RU" sz="1300" dirty="0">
              <a:latin typeface="Arial" pitchFamily="34" charset="0"/>
              <a:cs typeface="Arial" pitchFamily="34" charset="0"/>
            </a:endParaRPr>
          </a:p>
          <a:p>
            <a:pPr marL="342900" lvl="0" indent="-342900" algn="ctr">
              <a:spcBef>
                <a:spcPct val="20000"/>
              </a:spcBef>
              <a:buSzPct val="100000"/>
            </a:pPr>
            <a:endParaRPr lang="ru-RU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одержимое 2"/>
          <p:cNvSpPr txBox="1">
            <a:spLocks/>
          </p:cNvSpPr>
          <p:nvPr/>
        </p:nvSpPr>
        <p:spPr>
          <a:xfrm>
            <a:off x="5148064" y="4299942"/>
            <a:ext cx="3888432" cy="468052"/>
          </a:xfrm>
          <a:prstGeom prst="roundRect">
            <a:avLst>
              <a:gd name="adj" fmla="val 0"/>
            </a:avLst>
          </a:prstGeom>
          <a:ln w="28575"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buSzPct val="100000"/>
            </a:pP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Художественно-эстетическое развитие.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Ознакомление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 искусством 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ctr">
              <a:spcBef>
                <a:spcPct val="20000"/>
              </a:spcBef>
              <a:buSzPct val="100000"/>
            </a:pPr>
            <a:endParaRPr lang="ru-RU" alt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3347864" y="1779662"/>
            <a:ext cx="2304256" cy="2088232"/>
            <a:chOff x="3275856" y="1850142"/>
            <a:chExt cx="2304256" cy="2088232"/>
          </a:xfrm>
        </p:grpSpPr>
        <p:sp>
          <p:nvSpPr>
            <p:cNvPr id="17" name="Овал 16"/>
            <p:cNvSpPr/>
            <p:nvPr/>
          </p:nvSpPr>
          <p:spPr>
            <a:xfrm>
              <a:off x="3419872" y="1850142"/>
              <a:ext cx="2088232" cy="208823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одержимое 2"/>
            <p:cNvSpPr txBox="1">
              <a:spLocks/>
            </p:cNvSpPr>
            <p:nvPr/>
          </p:nvSpPr>
          <p:spPr>
            <a:xfrm>
              <a:off x="3275856" y="2067694"/>
              <a:ext cx="2304256" cy="1584176"/>
            </a:xfrm>
            <a:prstGeom prst="roundRect">
              <a:avLst/>
            </a:prstGeom>
            <a:noFill/>
            <a:ln w="28575">
              <a:noFill/>
            </a:ln>
          </p:spPr>
          <p:txBody>
            <a:bodyPr vert="horz" lIns="91440" tIns="45720" rIns="91440" bIns="45720" rtlCol="0">
              <a:normAutofit fontScale="25000" lnSpcReduction="20000"/>
            </a:bodyPr>
            <a:lstStyle/>
            <a:p>
              <a:pPr marL="342900" marR="0" lvl="0" indent="-34290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CCD5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ru-RU" sz="5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Тема занятия по окружающему миру проходит через все занятия по другим направлениям</a:t>
              </a:r>
            </a:p>
            <a:p>
              <a:pPr lvl="0"/>
              <a:endParaRPr lang="ru-RU" sz="6400" b="1" dirty="0" smtClean="0">
                <a:solidFill>
                  <a:srgbClr val="00B050"/>
                </a:solidFill>
              </a:endParaRPr>
            </a:p>
            <a:p>
              <a:pPr lvl="0"/>
              <a:endParaRPr lang="ru-RU" sz="3200" b="1" dirty="0" smtClean="0">
                <a:solidFill>
                  <a:srgbClr val="7CCD5F"/>
                </a:solidFill>
              </a:endParaRPr>
            </a:p>
            <a:p>
              <a:pPr marL="342900" marR="0" lvl="0" indent="-34290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CCD5F"/>
                  </a:solidFill>
                  <a:effectLst/>
                  <a:uLnTx/>
                  <a:uFillTx/>
                </a:rPr>
                <a:t> </a:t>
              </a: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7CCD5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0" name="Заголовок 1"/>
          <p:cNvSpPr txBox="1">
            <a:spLocks/>
          </p:cNvSpPr>
          <p:nvPr/>
        </p:nvSpPr>
        <p:spPr>
          <a:xfrm>
            <a:off x="2339752" y="207128"/>
            <a:ext cx="9467912" cy="7200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200"/>
              </a:spcBef>
            </a:pPr>
            <a:r>
              <a:rPr lang="ru-RU" sz="1800" dirty="0" smtClean="0">
                <a:solidFill>
                  <a:srgbClr val="FF8708"/>
                </a:solidFill>
                <a:latin typeface="Arial" pitchFamily="34" charset="0"/>
                <a:ea typeface="+mn-ea"/>
                <a:cs typeface="Arial" pitchFamily="34" charset="0"/>
              </a:rPr>
              <a:t>Интерактивный </a:t>
            </a:r>
            <a:r>
              <a:rPr lang="ru-RU" sz="1800" dirty="0" err="1" smtClean="0">
                <a:solidFill>
                  <a:srgbClr val="FF8708"/>
                </a:solidFill>
                <a:latin typeface="Arial" pitchFamily="34" charset="0"/>
                <a:ea typeface="+mn-ea"/>
                <a:cs typeface="Arial" pitchFamily="34" charset="0"/>
              </a:rPr>
              <a:t>онлайн-курс</a:t>
            </a:r>
            <a:r>
              <a:rPr lang="ru-RU" sz="1800" dirty="0" smtClean="0">
                <a:solidFill>
                  <a:srgbClr val="FF8708"/>
                </a:solidFill>
                <a:latin typeface="Arial" pitchFamily="34" charset="0"/>
                <a:ea typeface="+mn-ea"/>
                <a:cs typeface="Arial" pitchFamily="34" charset="0"/>
              </a:rPr>
              <a:t> для предшкольной подготовки</a:t>
            </a:r>
          </a:p>
          <a:p>
            <a:pPr algn="l">
              <a:spcBef>
                <a:spcPts val="1200"/>
              </a:spcBef>
            </a:pPr>
            <a:endParaRPr lang="ru-RU" sz="1900" dirty="0">
              <a:solidFill>
                <a:srgbClr val="FF8708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111836"/>
            <a:ext cx="1835696" cy="515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2267744" y="135120"/>
            <a:ext cx="0" cy="432048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" descr="C:\Users\dshershavin\Desktop\7_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020022"/>
            <a:ext cx="9144000" cy="1234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5982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8" descr="C:\Users\dshershavin\Desktop\3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3003250"/>
            <a:ext cx="9144000" cy="1461119"/>
          </a:xfrm>
          <a:prstGeom prst="rect">
            <a:avLst/>
          </a:prstGeom>
          <a:noFill/>
        </p:spPr>
      </p:pic>
      <p:sp>
        <p:nvSpPr>
          <p:cNvPr id="13" name="Скругленный прямоугольник 12"/>
          <p:cNvSpPr/>
          <p:nvPr/>
        </p:nvSpPr>
        <p:spPr>
          <a:xfrm>
            <a:off x="215516" y="627534"/>
            <a:ext cx="8712968" cy="43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endParaRPr lang="ru-RU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932040" y="1700809"/>
            <a:ext cx="335871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755576" y="771550"/>
            <a:ext cx="6912768" cy="2160239"/>
          </a:xfrm>
          <a:prstGeom prst="roundRect">
            <a:avLst>
              <a:gd name="adj" fmla="val 0"/>
            </a:avLst>
          </a:prstGeom>
          <a:ln w="285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</a:pPr>
            <a:r>
              <a:rPr lang="ru-RU" altLang="ru-RU" sz="1350" b="1" dirty="0" smtClean="0">
                <a:solidFill>
                  <a:srgbClr val="68C6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занятий по познавательному, социально-коммуникативному и</a:t>
            </a:r>
            <a:r>
              <a:rPr lang="en-US" altLang="ru-RU" sz="1350" b="1" dirty="0" smtClean="0">
                <a:solidFill>
                  <a:srgbClr val="68C6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350" b="1" dirty="0" smtClean="0">
                <a:solidFill>
                  <a:srgbClr val="68C6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физическому развитию: </a:t>
            </a:r>
            <a:endParaRPr lang="ru-RU" altLang="ru-RU" sz="1350" b="1" dirty="0">
              <a:solidFill>
                <a:srgbClr val="68C6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одержимое 2"/>
          <p:cNvSpPr txBox="1">
            <a:spLocks/>
          </p:cNvSpPr>
          <p:nvPr/>
        </p:nvSpPr>
        <p:spPr>
          <a:xfrm>
            <a:off x="1115616" y="1419622"/>
            <a:ext cx="4392488" cy="1944216"/>
          </a:xfrm>
          <a:prstGeom prst="roundRect">
            <a:avLst>
              <a:gd name="adj" fmla="val 0"/>
            </a:avLst>
          </a:prstGeom>
          <a:ln w="285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150000"/>
              </a:lnSpc>
              <a:buClr>
                <a:srgbClr val="7CCD5F"/>
              </a:buClr>
              <a:buSzPct val="120000"/>
              <a:buFont typeface="Arial" pitchFamily="34" charset="0"/>
              <a:buChar char="•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Осень наступила. Откуда хлеб пришел </a:t>
            </a:r>
            <a:endParaRPr lang="en-US" sz="1300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  <a:buClr>
                <a:srgbClr val="7CCD5F"/>
              </a:buClr>
              <a:buSzPct val="120000"/>
              <a:buFont typeface="Arial" pitchFamily="34" charset="0"/>
              <a:buChar char="•"/>
            </a:pPr>
            <a:r>
              <a:rPr lang="en-US" sz="13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Дары природы. Лес, луг, водоём. Насекомые</a:t>
            </a:r>
          </a:p>
          <a:p>
            <a:pPr lvl="0">
              <a:lnSpc>
                <a:spcPct val="150000"/>
              </a:lnSpc>
              <a:buClr>
                <a:srgbClr val="7CCD5F"/>
              </a:buClr>
              <a:buSzPct val="120000"/>
              <a:buFont typeface="Arial" pitchFamily="34" charset="0"/>
              <a:buChar char="•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Домашние и дикие животные </a:t>
            </a:r>
          </a:p>
          <a:p>
            <a:pPr lvl="0">
              <a:lnSpc>
                <a:spcPct val="150000"/>
              </a:lnSpc>
              <a:buClr>
                <a:srgbClr val="7CCD5F"/>
              </a:buClr>
              <a:buSzPct val="120000"/>
              <a:buFont typeface="Arial" pitchFamily="34" charset="0"/>
              <a:buChar char="•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Животные жарких стран и севера</a:t>
            </a:r>
          </a:p>
          <a:p>
            <a:pPr lvl="0">
              <a:buSzPct val="100000"/>
            </a:pPr>
            <a:endParaRPr lang="ru-RU" sz="1300" b="1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100000"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100000"/>
            </a:pP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402077">
            <a:off x="6270593" y="2993853"/>
            <a:ext cx="2201412" cy="1537391"/>
          </a:xfrm>
          <a:prstGeom prst="roundRect">
            <a:avLst>
              <a:gd name="adj" fmla="val 3357"/>
            </a:avLst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35241">
            <a:off x="3415363" y="2977621"/>
            <a:ext cx="2186755" cy="1537391"/>
          </a:xfrm>
          <a:prstGeom prst="roundRect">
            <a:avLst>
              <a:gd name="adj" fmla="val 4680"/>
            </a:avLst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336298">
            <a:off x="533125" y="3015937"/>
            <a:ext cx="2255091" cy="1537391"/>
          </a:xfrm>
          <a:prstGeom prst="roundRect">
            <a:avLst>
              <a:gd name="adj" fmla="val 5224"/>
            </a:avLst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15" name="Содержимое 2"/>
          <p:cNvSpPr txBox="1">
            <a:spLocks/>
          </p:cNvSpPr>
          <p:nvPr/>
        </p:nvSpPr>
        <p:spPr>
          <a:xfrm>
            <a:off x="5220072" y="1419622"/>
            <a:ext cx="4392488" cy="1944216"/>
          </a:xfrm>
          <a:prstGeom prst="roundRect">
            <a:avLst>
              <a:gd name="adj" fmla="val 0"/>
            </a:avLst>
          </a:prstGeom>
          <a:ln w="285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150000"/>
              </a:lnSpc>
              <a:buClr>
                <a:srgbClr val="7CCD5F"/>
              </a:buClr>
              <a:buSzPct val="120000"/>
              <a:buFont typeface="Arial" pitchFamily="34" charset="0"/>
              <a:buChar char="•"/>
            </a:pPr>
            <a:r>
              <a:rPr lang="en-US" sz="13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Комнатные растения</a:t>
            </a:r>
          </a:p>
          <a:p>
            <a:pPr>
              <a:lnSpc>
                <a:spcPct val="150000"/>
              </a:lnSpc>
              <a:buClr>
                <a:srgbClr val="7CCD5F"/>
              </a:buClr>
              <a:buSzPct val="120000"/>
              <a:buFont typeface="Arial" pitchFamily="34" charset="0"/>
              <a:buChar char="•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Зима. Зимующие и перелётные птицы</a:t>
            </a:r>
          </a:p>
          <a:p>
            <a:pPr lvl="0">
              <a:lnSpc>
                <a:spcPct val="150000"/>
              </a:lnSpc>
              <a:buClr>
                <a:srgbClr val="7CCD5F"/>
              </a:buClr>
              <a:buSzPct val="120000"/>
              <a:buFont typeface="Arial" pitchFamily="34" charset="0"/>
              <a:buChar char="•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Весна. Первоцветы</a:t>
            </a:r>
          </a:p>
          <a:p>
            <a:pPr lvl="0">
              <a:buSzPct val="100000"/>
            </a:pPr>
            <a:endParaRPr lang="ru-RU" sz="1300" b="1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100000"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100000"/>
            </a:pP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771550"/>
            <a:ext cx="720080" cy="567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2339752" y="207128"/>
            <a:ext cx="9467912" cy="7200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200"/>
              </a:spcBef>
            </a:pPr>
            <a:r>
              <a:rPr lang="ru-RU" sz="1800" dirty="0" smtClean="0">
                <a:solidFill>
                  <a:srgbClr val="FF8708"/>
                </a:solidFill>
                <a:latin typeface="Arial" pitchFamily="34" charset="0"/>
                <a:ea typeface="+mn-ea"/>
                <a:cs typeface="Arial" pitchFamily="34" charset="0"/>
              </a:rPr>
              <a:t>Интерактивный </a:t>
            </a:r>
            <a:r>
              <a:rPr lang="ru-RU" sz="1800" dirty="0" err="1" smtClean="0">
                <a:solidFill>
                  <a:srgbClr val="FF8708"/>
                </a:solidFill>
                <a:latin typeface="Arial" pitchFamily="34" charset="0"/>
                <a:ea typeface="+mn-ea"/>
                <a:cs typeface="Arial" pitchFamily="34" charset="0"/>
              </a:rPr>
              <a:t>онлайн-курс</a:t>
            </a:r>
            <a:r>
              <a:rPr lang="ru-RU" sz="1800" dirty="0" smtClean="0">
                <a:solidFill>
                  <a:srgbClr val="FF8708"/>
                </a:solidFill>
                <a:latin typeface="Arial" pitchFamily="34" charset="0"/>
                <a:ea typeface="+mn-ea"/>
                <a:cs typeface="Arial" pitchFamily="34" charset="0"/>
              </a:rPr>
              <a:t> для предшкольной подготовки</a:t>
            </a:r>
          </a:p>
          <a:p>
            <a:pPr algn="l">
              <a:spcBef>
                <a:spcPts val="1200"/>
              </a:spcBef>
            </a:pPr>
            <a:endParaRPr lang="ru-RU" sz="1900" dirty="0">
              <a:solidFill>
                <a:srgbClr val="FF8708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111836"/>
            <a:ext cx="1835696" cy="515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2267744" y="135120"/>
            <a:ext cx="0" cy="432048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 descr="C:\Users\dshershavin\Desktop\7_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020022"/>
            <a:ext cx="9144000" cy="1234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5982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8" descr="C:\Users\dshershavin\Desktop\3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" y="3003250"/>
            <a:ext cx="9143998" cy="1461119"/>
          </a:xfrm>
          <a:prstGeom prst="rect">
            <a:avLst/>
          </a:prstGeom>
          <a:noFill/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4932040" y="1700809"/>
            <a:ext cx="335871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0899">
            <a:off x="6259832" y="2979038"/>
            <a:ext cx="2186218" cy="1490437"/>
          </a:xfrm>
          <a:prstGeom prst="roundRect">
            <a:avLst>
              <a:gd name="adj" fmla="val 7137"/>
            </a:avLst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13472">
            <a:off x="3406112" y="2999822"/>
            <a:ext cx="2184881" cy="1490437"/>
          </a:xfrm>
          <a:prstGeom prst="roundRect">
            <a:avLst>
              <a:gd name="adj" fmla="val 8603"/>
            </a:avLst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82008">
            <a:off x="619691" y="2988593"/>
            <a:ext cx="2186212" cy="1490437"/>
          </a:xfrm>
          <a:prstGeom prst="roundRect">
            <a:avLst>
              <a:gd name="adj" fmla="val 7870"/>
            </a:avLst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16" name="Содержимое 2"/>
          <p:cNvSpPr txBox="1">
            <a:spLocks/>
          </p:cNvSpPr>
          <p:nvPr/>
        </p:nvSpPr>
        <p:spPr>
          <a:xfrm>
            <a:off x="755576" y="771550"/>
            <a:ext cx="6912768" cy="2160239"/>
          </a:xfrm>
          <a:prstGeom prst="roundRect">
            <a:avLst>
              <a:gd name="adj" fmla="val 0"/>
            </a:avLst>
          </a:prstGeom>
          <a:ln w="285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</a:pPr>
            <a:r>
              <a:rPr lang="ru-RU" altLang="ru-RU" sz="1350" b="1" dirty="0" smtClean="0">
                <a:solidFill>
                  <a:srgbClr val="68C6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занятий по познавательному, социально-коммуникативному и</a:t>
            </a:r>
            <a:r>
              <a:rPr lang="en-US" altLang="ru-RU" sz="1350" b="1" dirty="0" smtClean="0">
                <a:solidFill>
                  <a:srgbClr val="68C6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350" b="1" dirty="0" smtClean="0">
                <a:solidFill>
                  <a:srgbClr val="68C6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физическому развитию: </a:t>
            </a:r>
            <a:endParaRPr lang="ru-RU" altLang="ru-RU" sz="1350" b="1" dirty="0">
              <a:solidFill>
                <a:srgbClr val="68C6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771550"/>
            <a:ext cx="720080" cy="567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Содержимое 2"/>
          <p:cNvSpPr txBox="1">
            <a:spLocks/>
          </p:cNvSpPr>
          <p:nvPr/>
        </p:nvSpPr>
        <p:spPr>
          <a:xfrm>
            <a:off x="1115616" y="1419622"/>
            <a:ext cx="4392488" cy="1944216"/>
          </a:xfrm>
          <a:prstGeom prst="roundRect">
            <a:avLst>
              <a:gd name="adj" fmla="val 0"/>
            </a:avLst>
          </a:prstGeom>
          <a:ln w="285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150000"/>
              </a:lnSpc>
              <a:buClr>
                <a:srgbClr val="68C646"/>
              </a:buClr>
              <a:buSzPct val="120000"/>
              <a:buFont typeface="Arial" pitchFamily="34" charset="0"/>
              <a:buChar char="•"/>
            </a:pPr>
            <a:r>
              <a:rPr lang="en-US" sz="13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Семья. Дом. Предметы-помощники </a:t>
            </a:r>
          </a:p>
          <a:p>
            <a:pPr lvl="0">
              <a:lnSpc>
                <a:spcPct val="150000"/>
              </a:lnSpc>
              <a:buClr>
                <a:srgbClr val="68C646"/>
              </a:buClr>
              <a:buSzPct val="120000"/>
              <a:buFont typeface="Arial" pitchFamily="34" charset="0"/>
              <a:buChar char="•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Одежда, обувь, головные уборы</a:t>
            </a:r>
          </a:p>
          <a:p>
            <a:pPr lvl="0">
              <a:lnSpc>
                <a:spcPct val="150000"/>
              </a:lnSpc>
              <a:buClr>
                <a:srgbClr val="68C646"/>
              </a:buClr>
              <a:buSzPct val="120000"/>
              <a:buFont typeface="Arial" pitchFamily="34" charset="0"/>
              <a:buChar char="•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Дружба. Волшебные слова. Наши мамы </a:t>
            </a:r>
          </a:p>
          <a:p>
            <a:pPr lvl="0">
              <a:lnSpc>
                <a:spcPct val="150000"/>
              </a:lnSpc>
              <a:buClr>
                <a:srgbClr val="68C646"/>
              </a:buClr>
              <a:buSzPct val="120000"/>
              <a:buFont typeface="Arial" pitchFamily="34" charset="0"/>
              <a:buChar char="•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Профессии. Транспорт</a:t>
            </a:r>
            <a:endParaRPr lang="ru-RU" sz="1300" b="1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100000"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100000"/>
            </a:pP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одержимое 2"/>
          <p:cNvSpPr txBox="1">
            <a:spLocks/>
          </p:cNvSpPr>
          <p:nvPr/>
        </p:nvSpPr>
        <p:spPr>
          <a:xfrm>
            <a:off x="5220072" y="1419622"/>
            <a:ext cx="4392488" cy="1944216"/>
          </a:xfrm>
          <a:prstGeom prst="roundRect">
            <a:avLst>
              <a:gd name="adj" fmla="val 0"/>
            </a:avLst>
          </a:prstGeom>
          <a:ln w="285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150000"/>
              </a:lnSpc>
              <a:buClr>
                <a:srgbClr val="68C646"/>
              </a:buClr>
              <a:buSzPct val="120000"/>
              <a:buFont typeface="Arial" pitchFamily="34" charset="0"/>
              <a:buChar char="•"/>
            </a:pPr>
            <a:r>
              <a:rPr lang="en-US" sz="13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Опасности вокруг нас</a:t>
            </a:r>
          </a:p>
          <a:p>
            <a:pPr lvl="0">
              <a:lnSpc>
                <a:spcPct val="150000"/>
              </a:lnSpc>
              <a:buClr>
                <a:srgbClr val="68C646"/>
              </a:buClr>
              <a:buSzPct val="120000"/>
              <a:buFont typeface="Arial" pitchFamily="34" charset="0"/>
              <a:buChar char="•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Безопасность на дороге и в транспорте </a:t>
            </a:r>
          </a:p>
          <a:p>
            <a:pPr>
              <a:lnSpc>
                <a:spcPct val="150000"/>
              </a:lnSpc>
              <a:buClr>
                <a:srgbClr val="68C646"/>
              </a:buClr>
              <a:buSzPct val="120000"/>
              <a:buFont typeface="Arial" pitchFamily="34" charset="0"/>
              <a:buChar char="•"/>
            </a:pPr>
            <a:r>
              <a:rPr lang="en-US" sz="13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Школа</a:t>
            </a:r>
          </a:p>
          <a:p>
            <a:pPr lvl="0">
              <a:buSzPct val="100000"/>
            </a:pPr>
            <a:endParaRPr lang="ru-RU" sz="1300" b="1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100000"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100000"/>
            </a:pP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339752" y="207128"/>
            <a:ext cx="9467912" cy="7200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200"/>
              </a:spcBef>
            </a:pPr>
            <a:r>
              <a:rPr lang="ru-RU" sz="1800" dirty="0" smtClean="0">
                <a:solidFill>
                  <a:srgbClr val="FF8708"/>
                </a:solidFill>
                <a:latin typeface="Arial" pitchFamily="34" charset="0"/>
                <a:ea typeface="+mn-ea"/>
                <a:cs typeface="Arial" pitchFamily="34" charset="0"/>
              </a:rPr>
              <a:t>Интерактивный </a:t>
            </a:r>
            <a:r>
              <a:rPr lang="ru-RU" sz="1800" dirty="0" err="1" smtClean="0">
                <a:solidFill>
                  <a:srgbClr val="FF8708"/>
                </a:solidFill>
                <a:latin typeface="Arial" pitchFamily="34" charset="0"/>
                <a:ea typeface="+mn-ea"/>
                <a:cs typeface="Arial" pitchFamily="34" charset="0"/>
              </a:rPr>
              <a:t>онлайн-курс</a:t>
            </a:r>
            <a:r>
              <a:rPr lang="ru-RU" sz="1800" dirty="0" smtClean="0">
                <a:solidFill>
                  <a:srgbClr val="FF8708"/>
                </a:solidFill>
                <a:latin typeface="Arial" pitchFamily="34" charset="0"/>
                <a:ea typeface="+mn-ea"/>
                <a:cs typeface="Arial" pitchFamily="34" charset="0"/>
              </a:rPr>
              <a:t> для предшкольной подготовки</a:t>
            </a:r>
          </a:p>
          <a:p>
            <a:pPr algn="l">
              <a:spcBef>
                <a:spcPts val="1200"/>
              </a:spcBef>
            </a:pPr>
            <a:endParaRPr lang="ru-RU" sz="1900" dirty="0">
              <a:solidFill>
                <a:srgbClr val="FF8708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111836"/>
            <a:ext cx="1835696" cy="515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2267744" y="135120"/>
            <a:ext cx="0" cy="432048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C:\Users\dshershavin\Desktop\7_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020022"/>
            <a:ext cx="9144000" cy="1234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5982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8" descr="C:\Users\dshershavin\Desktop\3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" y="3003250"/>
            <a:ext cx="9143998" cy="1461119"/>
          </a:xfrm>
          <a:prstGeom prst="rect">
            <a:avLst/>
          </a:prstGeom>
          <a:noFill/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4932040" y="1700809"/>
            <a:ext cx="335871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37422">
            <a:off x="6260601" y="2994304"/>
            <a:ext cx="2217411" cy="1511271"/>
          </a:xfrm>
          <a:prstGeom prst="roundRect">
            <a:avLst>
              <a:gd name="adj" fmla="val 8506"/>
            </a:avLst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51394">
            <a:off x="525691" y="3011076"/>
            <a:ext cx="2250146" cy="1534018"/>
          </a:xfrm>
          <a:prstGeom prst="roundRect">
            <a:avLst>
              <a:gd name="adj" fmla="val 5008"/>
            </a:avLst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0032">
            <a:off x="3407295" y="2974842"/>
            <a:ext cx="2275712" cy="1551450"/>
          </a:xfrm>
          <a:prstGeom prst="roundRect">
            <a:avLst>
              <a:gd name="adj" fmla="val 4072"/>
            </a:avLst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2339752" y="207128"/>
            <a:ext cx="9467912" cy="7200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200"/>
              </a:spcBef>
            </a:pPr>
            <a:r>
              <a:rPr lang="ru-RU" sz="1800" dirty="0" smtClean="0">
                <a:solidFill>
                  <a:srgbClr val="FF8708"/>
                </a:solidFill>
                <a:latin typeface="Arial" pitchFamily="34" charset="0"/>
                <a:ea typeface="+mn-ea"/>
                <a:cs typeface="Arial" pitchFamily="34" charset="0"/>
              </a:rPr>
              <a:t>Интерактивный </a:t>
            </a:r>
            <a:r>
              <a:rPr lang="ru-RU" sz="1800" dirty="0" err="1" smtClean="0">
                <a:solidFill>
                  <a:srgbClr val="FF8708"/>
                </a:solidFill>
                <a:latin typeface="Arial" pitchFamily="34" charset="0"/>
                <a:ea typeface="+mn-ea"/>
                <a:cs typeface="Arial" pitchFamily="34" charset="0"/>
              </a:rPr>
              <a:t>онлайн-курс</a:t>
            </a:r>
            <a:r>
              <a:rPr lang="ru-RU" sz="1800" dirty="0" smtClean="0">
                <a:solidFill>
                  <a:srgbClr val="FF8708"/>
                </a:solidFill>
                <a:latin typeface="Arial" pitchFamily="34" charset="0"/>
                <a:ea typeface="+mn-ea"/>
                <a:cs typeface="Arial" pitchFamily="34" charset="0"/>
              </a:rPr>
              <a:t> для предшкольной подготовки</a:t>
            </a:r>
          </a:p>
          <a:p>
            <a:pPr algn="l">
              <a:spcBef>
                <a:spcPts val="1200"/>
              </a:spcBef>
            </a:pPr>
            <a:endParaRPr lang="ru-RU" sz="1900" dirty="0">
              <a:solidFill>
                <a:srgbClr val="FF8708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111836"/>
            <a:ext cx="1835696" cy="515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2267744" y="135120"/>
            <a:ext cx="0" cy="432048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C:\Users\dshershavin\Desktop\7_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020022"/>
            <a:ext cx="9144000" cy="123478"/>
          </a:xfrm>
          <a:prstGeom prst="rect">
            <a:avLst/>
          </a:prstGeom>
          <a:noFill/>
        </p:spPr>
      </p:pic>
      <p:sp>
        <p:nvSpPr>
          <p:cNvPr id="23" name="Содержимое 2"/>
          <p:cNvSpPr txBox="1">
            <a:spLocks/>
          </p:cNvSpPr>
          <p:nvPr/>
        </p:nvSpPr>
        <p:spPr>
          <a:xfrm>
            <a:off x="755576" y="771550"/>
            <a:ext cx="6912768" cy="2160239"/>
          </a:xfrm>
          <a:prstGeom prst="roundRect">
            <a:avLst>
              <a:gd name="adj" fmla="val 0"/>
            </a:avLst>
          </a:prstGeom>
          <a:ln w="285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</a:pPr>
            <a:r>
              <a:rPr lang="ru-RU" altLang="ru-RU" sz="1350" b="1" dirty="0" smtClean="0">
                <a:solidFill>
                  <a:srgbClr val="68C6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занятий по познавательному, социально-коммуникативному и</a:t>
            </a:r>
            <a:r>
              <a:rPr lang="en-US" altLang="ru-RU" sz="1350" b="1" dirty="0" smtClean="0">
                <a:solidFill>
                  <a:srgbClr val="68C6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350" b="1" dirty="0" smtClean="0">
                <a:solidFill>
                  <a:srgbClr val="68C6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физическому развитию: </a:t>
            </a:r>
            <a:endParaRPr lang="ru-RU" altLang="ru-RU" sz="1350" b="1" dirty="0">
              <a:solidFill>
                <a:srgbClr val="68C6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771550"/>
            <a:ext cx="720080" cy="567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Содержимое 2"/>
          <p:cNvSpPr txBox="1">
            <a:spLocks/>
          </p:cNvSpPr>
          <p:nvPr/>
        </p:nvSpPr>
        <p:spPr>
          <a:xfrm>
            <a:off x="1115616" y="1419622"/>
            <a:ext cx="4392488" cy="1944216"/>
          </a:xfrm>
          <a:prstGeom prst="roundRect">
            <a:avLst>
              <a:gd name="adj" fmla="val 0"/>
            </a:avLst>
          </a:prstGeom>
          <a:ln w="285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0" lvl="3">
              <a:lnSpc>
                <a:spcPct val="150000"/>
              </a:lnSpc>
              <a:buClr>
                <a:srgbClr val="68C646"/>
              </a:buClr>
              <a:buSzPct val="120000"/>
              <a:buFont typeface="Arial" pitchFamily="34" charset="0"/>
              <a:buChar char="•"/>
            </a:pPr>
            <a:r>
              <a:rPr lang="en-US" sz="13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Моя Родина – Россия. Как жили люди на Руси</a:t>
            </a:r>
          </a:p>
          <a:p>
            <a:pPr marL="0" lvl="3">
              <a:lnSpc>
                <a:spcPct val="150000"/>
              </a:lnSpc>
              <a:buClr>
                <a:srgbClr val="68C646"/>
              </a:buClr>
              <a:buSzPct val="120000"/>
              <a:buFont typeface="Arial" pitchFamily="34" charset="0"/>
              <a:buChar char="•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Наша планета. Страны и континенты. Космос</a:t>
            </a:r>
          </a:p>
          <a:p>
            <a:pPr lvl="0">
              <a:lnSpc>
                <a:spcPct val="150000"/>
              </a:lnSpc>
              <a:buClr>
                <a:srgbClr val="68C646"/>
              </a:buClr>
              <a:buSzPct val="120000"/>
              <a:buFont typeface="Arial" pitchFamily="34" charset="0"/>
              <a:buChar char="•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Государственные и народные  праздники</a:t>
            </a:r>
          </a:p>
          <a:p>
            <a:pPr lvl="0">
              <a:lnSpc>
                <a:spcPct val="150000"/>
              </a:lnSpc>
              <a:buClr>
                <a:srgbClr val="68C646"/>
              </a:buClr>
              <a:buSzPct val="120000"/>
              <a:buFont typeface="Arial" pitchFamily="34" charset="0"/>
              <a:buChar char="•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Наша армия. День Победы</a:t>
            </a:r>
          </a:p>
          <a:p>
            <a:pPr marL="342900" lvl="0" indent="-342900">
              <a:spcBef>
                <a:spcPct val="20000"/>
              </a:spcBef>
              <a:buSzPct val="100000"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100000"/>
            </a:pP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одержимое 2"/>
          <p:cNvSpPr txBox="1">
            <a:spLocks/>
          </p:cNvSpPr>
          <p:nvPr/>
        </p:nvSpPr>
        <p:spPr>
          <a:xfrm>
            <a:off x="5220072" y="1419622"/>
            <a:ext cx="4392488" cy="1944216"/>
          </a:xfrm>
          <a:prstGeom prst="roundRect">
            <a:avLst>
              <a:gd name="adj" fmla="val 0"/>
            </a:avLst>
          </a:prstGeom>
          <a:ln w="285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150000"/>
              </a:lnSpc>
              <a:buClr>
                <a:srgbClr val="68C646"/>
              </a:buClr>
              <a:buSzPct val="120000"/>
              <a:buFont typeface="Arial" pitchFamily="34" charset="0"/>
              <a:buChar char="•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Живая и неживая природа. Охрана природы</a:t>
            </a:r>
          </a:p>
          <a:p>
            <a:pPr lvl="0">
              <a:lnSpc>
                <a:spcPct val="150000"/>
              </a:lnSpc>
              <a:buClr>
                <a:srgbClr val="68C646"/>
              </a:buClr>
              <a:buSzPct val="120000"/>
              <a:buFont typeface="Arial" pitchFamily="34" charset="0"/>
              <a:buChar char="•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Организм человека. ЗОЖ</a:t>
            </a:r>
          </a:p>
          <a:p>
            <a:pPr lvl="0">
              <a:lnSpc>
                <a:spcPct val="150000"/>
              </a:lnSpc>
              <a:buClr>
                <a:srgbClr val="68C646"/>
              </a:buClr>
              <a:buSzPct val="120000"/>
              <a:buFont typeface="Arial" pitchFamily="34" charset="0"/>
              <a:buChar char="•"/>
            </a:pPr>
            <a:r>
              <a:rPr lang="en-US" sz="13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Зимние и летние виды спорта</a:t>
            </a:r>
          </a:p>
          <a:p>
            <a:pPr lvl="0">
              <a:buSzPct val="100000"/>
            </a:pPr>
            <a:endParaRPr lang="ru-RU" sz="1300" b="1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100000"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100000"/>
            </a:pP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982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9084</TotalTime>
  <Words>888</Words>
  <Application>Microsoft Office PowerPoint</Application>
  <PresentationFormat>Экран (16:9)</PresentationFormat>
  <Paragraphs>310</Paragraphs>
  <Slides>24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Интерактивный онлайн-курс  для предшкольной подготовки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Интерактивный онлайн-курс  для предшкольной подготовки</dc:title>
  <dc:creator>Tatyana Krivohizhina</dc:creator>
  <cp:lastModifiedBy>КривохижинаТатьяна</cp:lastModifiedBy>
  <cp:revision>12</cp:revision>
  <dcterms:created xsi:type="dcterms:W3CDTF">2015-09-08T08:12:06Z</dcterms:created>
  <dcterms:modified xsi:type="dcterms:W3CDTF">2019-09-13T09:44:19Z</dcterms:modified>
</cp:coreProperties>
</file>