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4"/>
  </p:notesMasterIdLst>
  <p:sldIdLst>
    <p:sldId id="256" r:id="rId2"/>
    <p:sldId id="309" r:id="rId3"/>
    <p:sldId id="334" r:id="rId4"/>
    <p:sldId id="330" r:id="rId5"/>
    <p:sldId id="275" r:id="rId6"/>
    <p:sldId id="277" r:id="rId7"/>
    <p:sldId id="310" r:id="rId8"/>
    <p:sldId id="312" r:id="rId9"/>
    <p:sldId id="320" r:id="rId10"/>
    <p:sldId id="314" r:id="rId11"/>
    <p:sldId id="317" r:id="rId12"/>
    <p:sldId id="321" r:id="rId13"/>
    <p:sldId id="322" r:id="rId14"/>
    <p:sldId id="324" r:id="rId15"/>
    <p:sldId id="327" r:id="rId16"/>
    <p:sldId id="331" r:id="rId17"/>
    <p:sldId id="328" r:id="rId18"/>
    <p:sldId id="326" r:id="rId19"/>
    <p:sldId id="335" r:id="rId20"/>
    <p:sldId id="337" r:id="rId21"/>
    <p:sldId id="332" r:id="rId22"/>
    <p:sldId id="273" r:id="rId2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8DE1"/>
    <a:srgbClr val="FF8708"/>
    <a:srgbClr val="389EE4"/>
    <a:srgbClr val="F6A70A"/>
    <a:srgbClr val="A57EAF"/>
    <a:srgbClr val="7CB96D"/>
    <a:srgbClr val="E69C08"/>
    <a:srgbClr val="2696E2"/>
    <a:srgbClr val="2A98E2"/>
    <a:srgbClr val="1F92E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99836" autoAdjust="0"/>
  </p:normalViewPr>
  <p:slideViewPr>
    <p:cSldViewPr>
      <p:cViewPr>
        <p:scale>
          <a:sx n="100" d="100"/>
          <a:sy n="100" d="100"/>
        </p:scale>
        <p:origin x="-1296" y="-82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DEB7A-106D-4CDF-BEA1-BB2AB08C6D4D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DE1AA-2E76-4564-8B90-34994DEB0D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4991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DE1AA-2E76-4564-8B90-34994DEB0D57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DE1AA-2E76-4564-8B90-34994DEB0D57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1807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D633-46A0-40A5-94D5-7A5761A43A32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A90-A48C-4000-9CF5-ABACE7B01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D633-46A0-40A5-94D5-7A5761A43A32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A90-A48C-4000-9CF5-ABACE7B01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D633-46A0-40A5-94D5-7A5761A43A32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A90-A48C-4000-9CF5-ABACE7B01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D633-46A0-40A5-94D5-7A5761A43A32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A90-A48C-4000-9CF5-ABACE7B01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D633-46A0-40A5-94D5-7A5761A43A32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A90-A48C-4000-9CF5-ABACE7B01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D633-46A0-40A5-94D5-7A5761A43A32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A90-A48C-4000-9CF5-ABACE7B01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D633-46A0-40A5-94D5-7A5761A43A32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A90-A48C-4000-9CF5-ABACE7B01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D633-46A0-40A5-94D5-7A5761A43A32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A90-A48C-4000-9CF5-ABACE7B01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D633-46A0-40A5-94D5-7A5761A43A32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A90-A48C-4000-9CF5-ABACE7B01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D633-46A0-40A5-94D5-7A5761A43A32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A90-A48C-4000-9CF5-ABACE7B01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AD633-46A0-40A5-94D5-7A5761A43A32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A90-A48C-4000-9CF5-ABACE7B01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AD633-46A0-40A5-94D5-7A5761A43A32}" type="datetimeFigureOut">
              <a:rPr lang="ru-RU" smtClean="0"/>
              <a:pPr/>
              <a:t>12.05.2017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B8A90-A48C-4000-9CF5-ABACE7B01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file:///F:\NoviyDisc\&#1052;&#1054;\&#1048;&#1089;&#1090;&#1086;&#1088;&#1080;&#1103;%20&#1089;&#1087;%20&#1042;&#1086;&#1076;&#1103;&#1085;&#1086;&#1081;%201583.swf" TargetMode="External"/><Relationship Id="rId13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hyperlink" Target="file:///F:\NoviyDisc\&#1052;&#1054;\&#1048;&#1089;&#1090;&#1086;&#1088;&#1080;&#1103;%201%20&#1057;&#1074;&#1077;&#1090;&#1086;&#1092;&#1086;&#1088;%201560.swf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49.png"/><Relationship Id="rId4" Type="http://schemas.openxmlformats.org/officeDocument/2006/relationships/image" Target="../media/image14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56.png"/><Relationship Id="rId5" Type="http://schemas.openxmlformats.org/officeDocument/2006/relationships/image" Target="../media/image14.png"/><Relationship Id="rId10" Type="http://schemas.openxmlformats.org/officeDocument/2006/relationships/image" Target="../media/image55.png"/><Relationship Id="rId4" Type="http://schemas.openxmlformats.org/officeDocument/2006/relationships/image" Target="../media/image2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image" Target="../media/image61.jpeg"/><Relationship Id="rId12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png"/><Relationship Id="rId4" Type="http://schemas.openxmlformats.org/officeDocument/2006/relationships/image" Target="../media/image58.jpe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image" Target="../media/image69.jpeg"/><Relationship Id="rId12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.png"/><Relationship Id="rId7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hyperlink" Target="&#1048;&#1085;&#1090;&#1077;&#1088;&#1072;&#1082;&#1090;&#1080;&#1074;&#1085;&#1099;&#1077;%20&#1079;&#1072;&#1085;&#1103;&#1090;&#1080;&#1103;%20&#1074;%20&#1044;&#1054;&#1059;.mp4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89.png"/><Relationship Id="rId4" Type="http://schemas.openxmlformats.org/officeDocument/2006/relationships/image" Target="../media/image2.png"/><Relationship Id="rId9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0.png"/><Relationship Id="rId7" Type="http://schemas.openxmlformats.org/officeDocument/2006/relationships/image" Target="../media/image9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0.png"/><Relationship Id="rId7" Type="http://schemas.openxmlformats.org/officeDocument/2006/relationships/image" Target="../media/image96.png"/><Relationship Id="rId12" Type="http://schemas.openxmlformats.org/officeDocument/2006/relationships/image" Target="../media/image10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11" Type="http://schemas.openxmlformats.org/officeDocument/2006/relationships/image" Target="../media/image99.png"/><Relationship Id="rId5" Type="http://schemas.openxmlformats.org/officeDocument/2006/relationships/image" Target="../media/image94.jpe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obr.nd.ru/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4.png"/><Relationship Id="rId4" Type="http://schemas.openxmlformats.org/officeDocument/2006/relationships/image" Target="../media/image10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school@nd.r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.png"/><Relationship Id="rId5" Type="http://schemas.openxmlformats.org/officeDocument/2006/relationships/image" Target="../media/image9.jpe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tiff"/><Relationship Id="rId5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5.pn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5.png"/><Relationship Id="rId10" Type="http://schemas.openxmlformats.org/officeDocument/2006/relationships/image" Target="../media/image34.jpeg"/><Relationship Id="rId4" Type="http://schemas.openxmlformats.org/officeDocument/2006/relationships/image" Target="../media/image14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5.png"/><Relationship Id="rId10" Type="http://schemas.openxmlformats.org/officeDocument/2006/relationships/image" Target="../media/image39.png"/><Relationship Id="rId4" Type="http://schemas.openxmlformats.org/officeDocument/2006/relationships/image" Target="../media/image14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31540" y="807557"/>
            <a:ext cx="832496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solidFill>
                  <a:srgbClr val="FF8708"/>
                </a:solidFill>
                <a:latin typeface="Arial" pitchFamily="34" charset="0"/>
                <a:cs typeface="Arial" pitchFamily="34" charset="0"/>
              </a:rPr>
              <a:t>СОВРЕМЕННЫЙ ДОШКОЛЬНИК </a:t>
            </a:r>
          </a:p>
          <a:p>
            <a:r>
              <a:rPr lang="ru-RU" sz="2300" b="1" dirty="0" smtClean="0">
                <a:solidFill>
                  <a:srgbClr val="FF8708"/>
                </a:solidFill>
                <a:latin typeface="Arial" pitchFamily="34" charset="0"/>
                <a:cs typeface="Arial" pitchFamily="34" charset="0"/>
              </a:rPr>
              <a:t>И ЦИФРОВАЯ ДИДАКТИКА:  </a:t>
            </a:r>
          </a:p>
          <a:p>
            <a:r>
              <a:rPr lang="ru-RU" sz="2300" b="1" dirty="0" smtClean="0">
                <a:solidFill>
                  <a:srgbClr val="FF8708"/>
                </a:solidFill>
                <a:latin typeface="Arial" pitchFamily="34" charset="0"/>
                <a:cs typeface="Arial" pitchFamily="34" charset="0"/>
              </a:rPr>
              <a:t>АКТУАЛЬНЫЕ ПРОБЛЕМЫ И ПЕРСПЕКТИВЫ</a:t>
            </a:r>
          </a:p>
          <a:p>
            <a:r>
              <a:rPr lang="ru-RU" sz="2400" b="1" dirty="0" smtClean="0"/>
              <a:t> </a:t>
            </a:r>
            <a:endParaRPr lang="ru-RU" sz="2400" dirty="0" smtClean="0"/>
          </a:p>
          <a:p>
            <a:endParaRPr lang="ru-RU" sz="2300" b="1" dirty="0">
              <a:solidFill>
                <a:srgbClr val="FF870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C:\Documents and Settings\dshershavin.MISHINA\Рабочий стол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0274" y="1"/>
            <a:ext cx="993726" cy="60576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391733"/>
            <a:ext cx="7631217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6" y="2643758"/>
            <a:ext cx="2154267" cy="161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74648" y="198406"/>
            <a:ext cx="781378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 smtClean="0">
                <a:solidFill>
                  <a:srgbClr val="FF8708"/>
                </a:solidFill>
                <a:latin typeface="Arial" pitchFamily="34" charset="0"/>
                <a:cs typeface="Arial" pitchFamily="34" charset="0"/>
              </a:rPr>
              <a:t>КОНКУРС «ЛУЧШИЙ ИНТЕРАКТИВНЫЙ ПРОЕКТ»</a:t>
            </a:r>
            <a:endParaRPr lang="ru-RU" sz="2100" b="1" dirty="0">
              <a:solidFill>
                <a:srgbClr val="FF870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C:\Documents and Settings\dshershavin.MISHINA\Рабочий стол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0274" y="1"/>
            <a:ext cx="993726" cy="60576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562681" y="650213"/>
            <a:ext cx="8568000" cy="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752" y="102518"/>
            <a:ext cx="393819" cy="547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1" y="5054634"/>
            <a:ext cx="9144000" cy="13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Прямоугольник 16"/>
          <p:cNvSpPr/>
          <p:nvPr/>
        </p:nvSpPr>
        <p:spPr>
          <a:xfrm>
            <a:off x="226953" y="843561"/>
            <a:ext cx="8690094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Создание дошкольниками проектов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(под руководством педагогов)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в программах серии «Проектная деятельность».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Развитие стандартных навыков взаимодействия с компьютером и закрепление содержательных знаний из различных образовательных областей в процессе работы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Использование разнообразных технических и функциональных возможностей программ (инструменты для рисования, звуковые и анимационные эффекты, шаблоны изображений и заранее созданные рисунки и фотографии, дополнительное оборудование)</a:t>
            </a:r>
          </a:p>
          <a:p>
            <a:pPr>
              <a:buFont typeface="Arial" pitchFamily="34" charset="0"/>
              <a:buChar char="•"/>
            </a:pPr>
            <a:endParaRPr lang="ru-RU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17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9572" y="3039802"/>
            <a:ext cx="2196244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92180" y="3039802"/>
            <a:ext cx="2160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Объект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898" y="3039802"/>
            <a:ext cx="1836204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034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74648" y="198406"/>
            <a:ext cx="781378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 smtClean="0">
                <a:solidFill>
                  <a:srgbClr val="FF8708"/>
                </a:solidFill>
                <a:latin typeface="Arial" pitchFamily="34" charset="0"/>
                <a:cs typeface="Arial" pitchFamily="34" charset="0"/>
              </a:rPr>
              <a:t>КОНКУРС «ЛУЧШИЙ ИНТЕРАКТИВНЫЙ ПРОЕКТ»</a:t>
            </a:r>
            <a:endParaRPr lang="ru-RU" sz="2100" b="1" dirty="0">
              <a:solidFill>
                <a:srgbClr val="FF870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C:\Documents and Settings\dshershavin.MISHINA\Рабочий стол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0274" y="1"/>
            <a:ext cx="993726" cy="60576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562681" y="650213"/>
            <a:ext cx="8568000" cy="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752" y="102518"/>
            <a:ext cx="393819" cy="547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1" y="5054634"/>
            <a:ext cx="9144000" cy="13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Прямоугольник 16"/>
          <p:cNvSpPr/>
          <p:nvPr/>
        </p:nvSpPr>
        <p:spPr>
          <a:xfrm>
            <a:off x="226953" y="843558"/>
            <a:ext cx="869009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7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1541" y="915569"/>
            <a:ext cx="1799539" cy="14394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8004" y="987574"/>
            <a:ext cx="1800000" cy="14410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" name="Рисунок 18">
            <a:hlinkClick r:id="rId8" action="ppaction://hlinkfile"/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3768" y="951570"/>
            <a:ext cx="1800000" cy="14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" name="Рисунок 21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88024" y="2895786"/>
            <a:ext cx="2520000" cy="14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" name="Рисунок 22">
            <a:hlinkClick r:id="rId11" action="ppaction://hlinkfile"/>
          </p:cNvPr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68244" y="987574"/>
            <a:ext cx="1800000" cy="14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" name="Рисунок 23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03648" y="2859782"/>
            <a:ext cx="2520000" cy="14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8937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3568" y="198405"/>
            <a:ext cx="793814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>
                <a:solidFill>
                  <a:srgbClr val="FF8708"/>
                </a:solidFill>
                <a:latin typeface="Arial" pitchFamily="34" charset="0"/>
                <a:cs typeface="Arial" pitchFamily="34" charset="0"/>
              </a:rPr>
              <a:t>ИНТЕРАКТИВНЫЕ КОНСТРУКТОРСКИЕ СРЕДЫ</a:t>
            </a:r>
          </a:p>
        </p:txBody>
      </p:sp>
      <p:pic>
        <p:nvPicPr>
          <p:cNvPr id="2" name="Picture 2" descr="C:\Documents and Settings\dshershavin.MISHINA\Рабочий стол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274" y="1"/>
            <a:ext cx="993726" cy="60576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576001" y="632435"/>
            <a:ext cx="8568000" cy="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9583" y="102518"/>
            <a:ext cx="393819" cy="547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1" y="5054634"/>
            <a:ext cx="9144000" cy="13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Прямоугольник 21"/>
          <p:cNvSpPr/>
          <p:nvPr/>
        </p:nvSpPr>
        <p:spPr>
          <a:xfrm>
            <a:off x="305526" y="843558"/>
            <a:ext cx="85329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Инструмент для создания педагогами собственных дидактических материалов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9572" y="1239602"/>
            <a:ext cx="1812636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20993" y="1239602"/>
            <a:ext cx="1902021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80212" y="1239602"/>
            <a:ext cx="179938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83668" y="2823778"/>
            <a:ext cx="2556284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1" cstate="print"/>
          <a:stretch/>
        </p:blipFill>
        <p:spPr>
          <a:xfrm>
            <a:off x="5148064" y="2823778"/>
            <a:ext cx="234026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20"/>
          <p:cNvSpPr/>
          <p:nvPr/>
        </p:nvSpPr>
        <p:spPr>
          <a:xfrm>
            <a:off x="359532" y="4479965"/>
            <a:ext cx="853294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*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Материалы разработаны педагогами ГБОУ Лицей № 1560 и ГБОУ Школа № 1357 (г. Москва)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24878" cy="54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89376" y="174201"/>
            <a:ext cx="83249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 smtClean="0">
                <a:solidFill>
                  <a:srgbClr val="FF8708"/>
                </a:solidFill>
                <a:latin typeface="Arial" pitchFamily="34" charset="0"/>
                <a:cs typeface="Arial" pitchFamily="34" charset="0"/>
              </a:rPr>
              <a:t>МУЛЬТИМЕДИЙНЫЕ НАГЛЯДНО-ДИДАКТИЧЕСКИЕ ПОСОБИЯ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215516" y="951573"/>
            <a:ext cx="8807508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8" descr="\\Pm-server2\Common\Кривохижина_Татьяна\на_страничку_НД\Развитие речи. Программно-методический комплекс\01_RazvitieRech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540" y="1203598"/>
            <a:ext cx="1680000" cy="12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7" name="Picture 10" descr="C:\Documents and Settings\thaeva\Мои документы\Мои рисунки\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1239602"/>
            <a:ext cx="1679998" cy="1260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3550" y="2931790"/>
            <a:ext cx="1674243" cy="12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" name="Picture 4" descr="F:\Разработки\_Буквария\_НОВОЕ\_Скриншоты\_НОВОЕ\_0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24028" y="1239602"/>
            <a:ext cx="1680000" cy="1260000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11760" y="1203598"/>
            <a:ext cx="1692830" cy="1260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7784" y="2931790"/>
            <a:ext cx="1660780" cy="12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5" name="Прямоугольник 34"/>
          <p:cNvSpPr/>
          <p:nvPr/>
        </p:nvSpPr>
        <p:spPr>
          <a:xfrm>
            <a:off x="431540" y="2571753"/>
            <a:ext cx="3600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Развитие речи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788026" y="2535749"/>
            <a:ext cx="37444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Буквария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. Обучение чтению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75556" y="4335949"/>
            <a:ext cx="38164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Литературное чтение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530720" y="4292305"/>
            <a:ext cx="26123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Мир природы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35013" y="2916998"/>
            <a:ext cx="1659443" cy="12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00689" y="2943590"/>
            <a:ext cx="1692186" cy="12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6339797" y="4309786"/>
            <a:ext cx="26123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Мир музыки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V="1">
            <a:off x="1" y="5054634"/>
            <a:ext cx="9144000" cy="13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 descr="C:\Documents and Settings\dshershavin.MISHINA\Рабочий стол\1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50274" y="1"/>
            <a:ext cx="993726" cy="6057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24878" cy="54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89376" y="174201"/>
            <a:ext cx="83249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 smtClean="0">
                <a:solidFill>
                  <a:srgbClr val="FF8708"/>
                </a:solidFill>
                <a:latin typeface="Arial" pitchFamily="34" charset="0"/>
                <a:cs typeface="Arial" pitchFamily="34" charset="0"/>
              </a:rPr>
              <a:t>МУЛЬТИМЕДИЙНЫЕ НАГЛЯДНО-ДИДАКТИЧЕСКИЕ ПОСОБИЯ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215516" y="951573"/>
            <a:ext cx="8807508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Прямоугольник 34"/>
          <p:cNvSpPr/>
          <p:nvPr/>
        </p:nvSpPr>
        <p:spPr>
          <a:xfrm>
            <a:off x="431540" y="2571753"/>
            <a:ext cx="3600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Речевое развитие в детском саду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788026" y="2535749"/>
            <a:ext cx="37444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Математика в детском саду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38888" y="4235826"/>
            <a:ext cx="23290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Музыкальное воспитание    в детском саду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265821" y="4260033"/>
            <a:ext cx="26123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Окружающий мир и основы безопасности в детском саду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338000" y="4229104"/>
            <a:ext cx="26123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Творческая деятельность          в детском саду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Рисунок 17" descr="Untitled-10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3339" y="1194098"/>
            <a:ext cx="1656000" cy="124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Рисунок 18" descr="Untitled-11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16692" y="1194098"/>
            <a:ext cx="1656000" cy="124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Рисунок 19" descr="Untitled-8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94732" y="1202167"/>
            <a:ext cx="1656000" cy="124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Рисунок 24" descr="92.jpg"/>
          <p:cNvPicPr/>
          <p:nvPr/>
        </p:nvPicPr>
        <p:blipFill>
          <a:blip r:embed="rId7" cstate="print"/>
          <a:stretch>
            <a:fillRect/>
          </a:stretch>
        </p:blipFill>
        <p:spPr>
          <a:xfrm rot="21600000">
            <a:off x="6876785" y="1202166"/>
            <a:ext cx="1656000" cy="124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Рисунок 25" descr="Untitled-5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7040" y="2840018"/>
            <a:ext cx="1656000" cy="124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Рисунок 28" descr="4.jp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798611" y="2864222"/>
            <a:ext cx="1656000" cy="124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Рисунок 32" descr="Untitled-5.jp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707479" y="2848088"/>
            <a:ext cx="1656000" cy="124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Рисунок 33" descr="2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916569" y="2815813"/>
            <a:ext cx="1656000" cy="124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V="1">
            <a:off x="1" y="5054634"/>
            <a:ext cx="9144000" cy="13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 descr="C:\Documents and Settings\dshershavin.MISHINA\Рабочий стол\1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50274" y="1"/>
            <a:ext cx="993726" cy="6057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Документы\Логотипы\ND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4182" y="87475"/>
            <a:ext cx="1049827" cy="40243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14282" y="98777"/>
            <a:ext cx="8572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8708"/>
                </a:solidFill>
                <a:latin typeface="Arial" pitchFamily="34" charset="0"/>
                <a:cs typeface="Arial" pitchFamily="34" charset="0"/>
              </a:rPr>
              <a:t>МУЛЬТИМЕДИЙНЫЕ НАГЛЯДНО-ДИДАКТИЧЕСКИЕ ПОСОБИЯ</a:t>
            </a:r>
          </a:p>
          <a:p>
            <a:pPr>
              <a:spcBef>
                <a:spcPts val="0"/>
              </a:spcBef>
              <a:buClr>
                <a:srgbClr val="0658A2"/>
              </a:buClr>
              <a:buSzPct val="112000"/>
              <a:buNone/>
            </a:pPr>
            <a:endParaRPr lang="ru-RU" sz="2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20170" y="964395"/>
            <a:ext cx="86381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658A2"/>
              </a:buClr>
              <a:buSzPct val="112000"/>
              <a:buNone/>
            </a:pPr>
            <a:endParaRPr lang="ru-RU" sz="2000" dirty="0" smtClean="0"/>
          </a:p>
          <a:p>
            <a:pPr>
              <a:buClr>
                <a:srgbClr val="0658A2"/>
              </a:buClr>
              <a:buSzPct val="112000"/>
              <a:buNone/>
            </a:pPr>
            <a:endParaRPr lang="ru-RU" sz="2000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1801" y="987576"/>
            <a:ext cx="7960398" cy="1800200"/>
          </a:xfrm>
        </p:spPr>
        <p:txBody>
          <a:bodyPr>
            <a:normAutofit/>
          </a:bodyPr>
          <a:lstStyle/>
          <a:p>
            <a:pPr>
              <a:buClr>
                <a:srgbClr val="0658A2"/>
              </a:buClr>
              <a:buSzPct val="112000"/>
              <a:buNone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Комплект для формирования у дошкольников навыков безопасного поведения на улицах и дорогах:</a:t>
            </a:r>
          </a:p>
          <a:p>
            <a:pPr>
              <a:buClr>
                <a:srgbClr val="0658A2"/>
              </a:buClr>
              <a:buSzPct val="112000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интерактивный конструктор – ресурс для моделирования дорожных ситуаций, выполнения творческих работ по БДД</a:t>
            </a:r>
          </a:p>
          <a:p>
            <a:pPr>
              <a:buClr>
                <a:srgbClr val="0658A2"/>
              </a:buClr>
              <a:buSzPct val="112000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рабочие тетради – пособия для индивидуальной работы детей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23528" y="1329616"/>
            <a:ext cx="8136904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ts val="600"/>
              </a:spcBef>
              <a:buFontTx/>
              <a:buChar char="-"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556" y="2823778"/>
            <a:ext cx="1800199" cy="14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3788" y="2823778"/>
            <a:ext cx="1800200" cy="14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3" descr="C:\nakimova\акимова\маркетинг\ФОТО И КАРТИНКИ ОТДЕЛЬНО\Тетради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2427734"/>
            <a:ext cx="1440000" cy="19783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7" name="Picture 4" descr="C:\nakimova\акимова\маркетинг\ФОТО И КАРТИНКИ ОТДЕЛЬНО\Тетради 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52020" y="2823778"/>
            <a:ext cx="2115580" cy="14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V="1">
            <a:off x="1" y="5054634"/>
            <a:ext cx="9144000" cy="13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Документы\Логотипы\ND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4182" y="87475"/>
            <a:ext cx="1049827" cy="40243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51520" y="2"/>
            <a:ext cx="8572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8708"/>
                </a:solidFill>
                <a:latin typeface="Arial" pitchFamily="34" charset="0"/>
                <a:cs typeface="Arial" pitchFamily="34" charset="0"/>
              </a:rPr>
              <a:t>Игровые диагностические среды</a:t>
            </a:r>
          </a:p>
          <a:p>
            <a:pPr>
              <a:spcBef>
                <a:spcPts val="0"/>
              </a:spcBef>
              <a:buClr>
                <a:srgbClr val="0658A2"/>
              </a:buClr>
              <a:buSzPct val="112000"/>
              <a:buNone/>
            </a:pPr>
            <a:endParaRPr lang="ru-RU" sz="2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20170" y="964395"/>
            <a:ext cx="86381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658A2"/>
              </a:buClr>
              <a:buSzPct val="112000"/>
              <a:buNone/>
            </a:pPr>
            <a:endParaRPr lang="ru-RU" sz="2000" dirty="0" smtClean="0"/>
          </a:p>
          <a:p>
            <a:pPr>
              <a:buClr>
                <a:srgbClr val="0658A2"/>
              </a:buClr>
              <a:buSzPct val="112000"/>
              <a:buNone/>
            </a:pPr>
            <a:endParaRPr lang="ru-RU" sz="2000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5516" y="519522"/>
            <a:ext cx="7960398" cy="57606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Интерактивное лото с набором сюжетных тематических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картинок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для мониторинга, диагностики и коррекции</a:t>
            </a:r>
            <a:endParaRPr lang="ru-RU" sz="15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528" y="1329616"/>
            <a:ext cx="8136904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ts val="600"/>
              </a:spcBef>
              <a:buFontTx/>
              <a:buChar char="-"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239602"/>
            <a:ext cx="18002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1904" y="1239602"/>
            <a:ext cx="1800199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72" y="1275606"/>
            <a:ext cx="1800197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6" y="3075806"/>
            <a:ext cx="1800199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71900" y="3075806"/>
            <a:ext cx="18002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20172" y="3075806"/>
            <a:ext cx="1728192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899592" y="2715768"/>
            <a:ext cx="73448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Диагностическое лото. Социально-личностное развитие дошкольника 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99592" y="4659984"/>
            <a:ext cx="73448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Диагностическое лото. Формирование основ безопасности у детей 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V="1">
            <a:off x="1" y="5054634"/>
            <a:ext cx="9144000" cy="13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488"/>
            <a:ext cx="620721" cy="620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47564" y="195486"/>
            <a:ext cx="83249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 smtClean="0">
                <a:solidFill>
                  <a:srgbClr val="FF8708"/>
                </a:solidFill>
                <a:latin typeface="Arial" pitchFamily="34" charset="0"/>
                <a:cs typeface="Arial" pitchFamily="34" charset="0"/>
              </a:rPr>
              <a:t>ОБРАЗОВАТЕЛЬНЫЕ КОМПЛЕКСЫ </a:t>
            </a:r>
          </a:p>
          <a:p>
            <a:r>
              <a:rPr lang="ru-RU" sz="2100" b="1" dirty="0" smtClean="0">
                <a:solidFill>
                  <a:srgbClr val="FF8708"/>
                </a:solidFill>
                <a:latin typeface="Arial" pitchFamily="34" charset="0"/>
                <a:cs typeface="Arial" pitchFamily="34" charset="0"/>
              </a:rPr>
              <a:t>ДЛЯ ИНТЕРАКТИВНОЙ ДОСКИ</a:t>
            </a:r>
          </a:p>
        </p:txBody>
      </p:sp>
      <p:pic>
        <p:nvPicPr>
          <p:cNvPr id="2" name="Picture 2" descr="C:\Documents and Settings\dshershavin.MISHINA\Рабочий стол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274" y="1"/>
            <a:ext cx="993726" cy="60576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179512" y="951573"/>
            <a:ext cx="8807508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1" y="5054634"/>
            <a:ext cx="9144000" cy="13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Прямоугольник 23"/>
          <p:cNvSpPr/>
          <p:nvPr/>
        </p:nvSpPr>
        <p:spPr>
          <a:xfrm>
            <a:off x="377534" y="1095586"/>
            <a:ext cx="8388932" cy="1828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Позволяют оптимально сочетать традиционные и инновационные средства обучения.</a:t>
            </a:r>
          </a:p>
          <a:p>
            <a:pPr>
              <a:spcBef>
                <a:spcPts val="500"/>
              </a:spcBef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Комплекс материалов: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 целостное </a:t>
            </a:r>
            <a:r>
              <a:rPr lang="ru-RU" sz="1500" dirty="0" err="1" smtClean="0">
                <a:latin typeface="Arial" pitchFamily="34" charset="0"/>
                <a:cs typeface="Arial" pitchFamily="34" charset="0"/>
              </a:rPr>
              <a:t>мультимедийное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 занятие 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 подробный сценарий занятия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 видеозапись занятия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 элементы предметной среды</a:t>
            </a:r>
          </a:p>
        </p:txBody>
      </p:sp>
      <p:pic>
        <p:nvPicPr>
          <p:cNvPr id="26" name="Picture 2" descr="C:\Documents and Settings\dshershavin.MISHINA\Рабочий стол\57.png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7" y="3003798"/>
            <a:ext cx="1800199" cy="14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1780" y="3003798"/>
            <a:ext cx="1800802" cy="14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6" name="Рисунок 15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8024" y="3003798"/>
            <a:ext cx="1783198" cy="14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48264" y="3003798"/>
            <a:ext cx="1791476" cy="14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161510" y="4497171"/>
            <a:ext cx="88209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dirty="0" smtClean="0"/>
              <a:t>*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Созданы в сотрудничестве с творческой группой МГПУ «Информационно-коммуникационные и социальные технологии в образовании»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50741" y="158065"/>
            <a:ext cx="83249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 smtClean="0">
                <a:solidFill>
                  <a:srgbClr val="FF8708"/>
                </a:solidFill>
                <a:latin typeface="Arial" pitchFamily="34" charset="0"/>
                <a:cs typeface="Arial" pitchFamily="34" charset="0"/>
              </a:rPr>
              <a:t>ДИДАКТИЧЕСКИЕ ИГРЫ </a:t>
            </a:r>
          </a:p>
          <a:p>
            <a:r>
              <a:rPr lang="ru-RU" sz="2100" b="1" dirty="0" smtClean="0">
                <a:solidFill>
                  <a:srgbClr val="FF8708"/>
                </a:solidFill>
                <a:latin typeface="Arial" pitchFamily="34" charset="0"/>
                <a:cs typeface="Arial" pitchFamily="34" charset="0"/>
              </a:rPr>
              <a:t>ДЛЯ ИНТЕРАКТИВНЫХ СТОЛОВ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215516" y="915569"/>
            <a:ext cx="8807508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Прямоугольник 21"/>
          <p:cNvSpPr/>
          <p:nvPr/>
        </p:nvSpPr>
        <p:spPr>
          <a:xfrm>
            <a:off x="463269" y="1095586"/>
            <a:ext cx="8217462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Обеспечивают совместную игровую, познавательную, исследовательскую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                     и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творческую деятельность дошкольников 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Содержание дидактических игр ориентировано на постоянное общение                         и не ограничивает  двигательную  активность  ребенка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4" y="267494"/>
            <a:ext cx="492331" cy="355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C:\Documents and Settings\dshershavin.MISHINA\Рабочий стол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0274" y="1"/>
            <a:ext cx="993726" cy="605764"/>
          </a:xfrm>
          <a:prstGeom prst="rect">
            <a:avLst/>
          </a:prstGeom>
          <a:noFill/>
        </p:spPr>
      </p:pic>
      <p:pic>
        <p:nvPicPr>
          <p:cNvPr id="8" name="Picture 2" descr="C:\nakimova\акимова\ШНТ\Столы\Апробация_21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541" y="2607754"/>
            <a:ext cx="2484271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4" descr="C:\nakimova\акимова\ШНТ\Столы\Апробация_2101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82" y="2607754"/>
            <a:ext cx="2485147" cy="18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Picture 4" descr="C:\Users\Ирина Александровна\Desktop\фотки\DSC_00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11864" y="2607754"/>
            <a:ext cx="2520279" cy="18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V="1">
            <a:off x="1" y="5054634"/>
            <a:ext cx="9144000" cy="13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50741" y="158065"/>
            <a:ext cx="83249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 smtClean="0">
                <a:solidFill>
                  <a:srgbClr val="FF8708"/>
                </a:solidFill>
                <a:latin typeface="Arial" pitchFamily="34" charset="0"/>
                <a:cs typeface="Arial" pitchFamily="34" charset="0"/>
              </a:rPr>
              <a:t>ДИДАКТИЧЕСКИЕ ИГРЫ </a:t>
            </a:r>
          </a:p>
          <a:p>
            <a:r>
              <a:rPr lang="ru-RU" sz="2100" b="1" dirty="0" smtClean="0">
                <a:solidFill>
                  <a:srgbClr val="FF8708"/>
                </a:solidFill>
                <a:latin typeface="Arial" pitchFamily="34" charset="0"/>
                <a:cs typeface="Arial" pitchFamily="34" charset="0"/>
              </a:rPr>
              <a:t>ДЛЯ ИНТЕРАКТИВНЫХ СТОЛОВ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215516" y="915569"/>
            <a:ext cx="8807508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4" y="267494"/>
            <a:ext cx="492331" cy="355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C:\Documents and Settings\dshershavin.MISHINA\Рабочий стол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0274" y="1"/>
            <a:ext cx="993726" cy="605764"/>
          </a:xfrm>
          <a:prstGeom prst="rect">
            <a:avLst/>
          </a:prstGeom>
          <a:noFill/>
        </p:spPr>
      </p:pic>
      <p:pic>
        <p:nvPicPr>
          <p:cNvPr id="11" name="Содержимое 7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1131590"/>
            <a:ext cx="1620000" cy="12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Documents and Settings\thaeva.MISHINA\Мои документы\_Мои презентации_СЕМИНАРЫ и пр\Ашгабад\скриншот_урожай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563"/>
          <a:stretch>
            <a:fillRect/>
          </a:stretch>
        </p:blipFill>
        <p:spPr bwMode="auto">
          <a:xfrm>
            <a:off x="5112060" y="1131590"/>
            <a:ext cx="1656180" cy="12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3003798"/>
            <a:ext cx="2160000" cy="14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3003798"/>
            <a:ext cx="2160000" cy="14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52220" y="3003798"/>
            <a:ext cx="2160000" cy="14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-288540" y="4551970"/>
            <a:ext cx="3600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Дорожные ситуации.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Пазлы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43808" y="4515966"/>
            <a:ext cx="3600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Дорожное домино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868144" y="4587974"/>
            <a:ext cx="3600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Дорожные знаки. Группировка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3508" y="2463738"/>
            <a:ext cx="42124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Интерактивные истории. Играем, придумываем, рассказываем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076056" y="2535746"/>
            <a:ext cx="3600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Весёлый счёт. Собираем урожай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V="1">
            <a:off x="1" y="5054634"/>
            <a:ext cx="9144000" cy="13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Рисунок 24" descr="C:\Documents and Settings\nakimova\Рабочий стол\акимова\Смарт\деревня.bmp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39752" y="1131590"/>
            <a:ext cx="1620000" cy="12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" name="Рисунок 25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20272" y="1131590"/>
            <a:ext cx="1620000" cy="12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360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100" b="1" dirty="0" smtClean="0">
                <a:solidFill>
                  <a:srgbClr val="F6A70A"/>
                </a:solidFill>
                <a:latin typeface="Arial" pitchFamily="34" charset="0"/>
                <a:cs typeface="Arial" pitchFamily="34" charset="0"/>
              </a:rPr>
              <a:t>СОВРЕМЕННЫЕ ДЕТИ: КАКИЕ ОНИ?</a:t>
            </a:r>
            <a:endParaRPr lang="ru-RU" sz="2100" b="1" dirty="0">
              <a:solidFill>
                <a:srgbClr val="F6A70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7524" y="1347614"/>
            <a:ext cx="4726868" cy="2907507"/>
          </a:xfrm>
        </p:spPr>
        <p:txBody>
          <a:bodyPr>
            <a:normAutofit/>
          </a:bodyPr>
          <a:lstStyle/>
          <a:p>
            <a:r>
              <a:rPr lang="ru-RU" sz="1700" dirty="0" smtClean="0">
                <a:latin typeface="Arial" pitchFamily="34" charset="0"/>
                <a:cs typeface="Arial" pitchFamily="34" charset="0"/>
              </a:rPr>
              <a:t>Уже в дошкольном возрасте способны ориентироваться на результат и продукт своей деятельности</a:t>
            </a:r>
          </a:p>
          <a:p>
            <a:r>
              <a:rPr lang="ru-RU" sz="1700" dirty="0" smtClean="0">
                <a:latin typeface="Arial" pitchFamily="34" charset="0"/>
                <a:cs typeface="Arial" pitchFamily="34" charset="0"/>
              </a:rPr>
              <a:t>Чаще задают вопрос «зачем?»,                    а не «почему?»</a:t>
            </a:r>
          </a:p>
          <a:p>
            <a:r>
              <a:rPr lang="ru-RU" sz="1700" dirty="0" smtClean="0">
                <a:latin typeface="Arial" pitchFamily="34" charset="0"/>
                <a:cs typeface="Arial" pitchFamily="34" charset="0"/>
              </a:rPr>
              <a:t>Современные мобильные устройства интуитивно понятны детям</a:t>
            </a:r>
          </a:p>
          <a:p>
            <a:r>
              <a:rPr lang="ru-RU" sz="1700" dirty="0" smtClean="0">
                <a:latin typeface="Arial" pitchFamily="34" charset="0"/>
                <a:cs typeface="Arial" pitchFamily="34" charset="0"/>
              </a:rPr>
              <a:t>Овладевают цифровыми технологиями раньше, чем чтением и письмом </a:t>
            </a:r>
            <a:endParaRPr lang="ru-RU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347614"/>
            <a:ext cx="3852428" cy="332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431540" y="699542"/>
            <a:ext cx="8316924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Цифровая информационная среда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–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естественный культурный фон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1" y="5054634"/>
            <a:ext cx="9144000" cy="13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C:\Documents and Settings\dshershavin.MISHINA\Рабочий стол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0274" y="1"/>
            <a:ext cx="993726" cy="6057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7524" y="234919"/>
            <a:ext cx="9104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100" b="1" dirty="0" smtClean="0">
                <a:solidFill>
                  <a:srgbClr val="FF8708"/>
                </a:solidFill>
                <a:latin typeface="Arial" pitchFamily="34" charset="0"/>
                <a:cs typeface="Arial" pitchFamily="34" charset="0"/>
              </a:rPr>
              <a:t>ОБРАЗОВАРИУМ</a:t>
            </a:r>
            <a:endParaRPr lang="ru-RU" sz="2100" b="1" dirty="0" smtClean="0">
              <a:solidFill>
                <a:srgbClr val="FF870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5516" y="807554"/>
            <a:ext cx="91041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latin typeface="Arial" pitchFamily="34" charset="0"/>
                <a:cs typeface="Arial" pitchFamily="34" charset="0"/>
              </a:rPr>
              <a:t>Портал, на котором размещены </a:t>
            </a:r>
            <a:r>
              <a:rPr lang="ru-RU" sz="1500" dirty="0" err="1" smtClean="0">
                <a:latin typeface="Arial" pitchFamily="34" charset="0"/>
                <a:cs typeface="Arial" pitchFamily="34" charset="0"/>
              </a:rPr>
              <a:t>мультимедийные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 образовательные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ресурсы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b="1" dirty="0" smtClean="0">
                <a:latin typeface="Arial" pitchFamily="34" charset="0"/>
                <a:cs typeface="Arial" pitchFamily="34" charset="0"/>
                <a:hlinkClick r:id="rId3"/>
              </a:rPr>
              <a:t>http://obr.nd.ru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endParaRPr lang="ru-RU" sz="15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67694"/>
            <a:ext cx="4766079" cy="27648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ая выноска 12"/>
          <p:cNvSpPr/>
          <p:nvPr/>
        </p:nvSpPr>
        <p:spPr>
          <a:xfrm>
            <a:off x="2411760" y="1311610"/>
            <a:ext cx="1691816" cy="432000"/>
          </a:xfrm>
          <a:prstGeom prst="wedgeRectCallout">
            <a:avLst>
              <a:gd name="adj1" fmla="val -25971"/>
              <a:gd name="adj2" fmla="val 117173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Мгновенный поиск 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 ключевому слову</a:t>
            </a: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395536" y="2319722"/>
            <a:ext cx="1440160" cy="716639"/>
          </a:xfrm>
          <a:prstGeom prst="wedgeRectCallout">
            <a:avLst>
              <a:gd name="adj1" fmla="val 80282"/>
              <a:gd name="adj2" fmla="val -2631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Фильтры 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для формирования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витрины ресурсов</a:t>
            </a: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5256076" y="1347614"/>
            <a:ext cx="1764064" cy="432000"/>
          </a:xfrm>
          <a:prstGeom prst="wedgeRectCallout">
            <a:avLst>
              <a:gd name="adj1" fmla="val 25216"/>
              <a:gd name="adj2" fmla="val 106481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Введение кода </a:t>
            </a:r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доступа</a:t>
            </a: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7200292" y="3543858"/>
            <a:ext cx="1800000" cy="360000"/>
          </a:xfrm>
          <a:prstGeom prst="wedgeRectCallout">
            <a:avLst>
              <a:gd name="adj1" fmla="val -107275"/>
              <a:gd name="adj2" fmla="val 3091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...возможность зайти</a:t>
            </a:r>
            <a:endParaRPr lang="ru-RU" sz="11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страницу продукта</a:t>
            </a: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7092280" y="2391730"/>
            <a:ext cx="1800000" cy="432000"/>
          </a:xfrm>
          <a:prstGeom prst="wedgeRectCallout">
            <a:avLst>
              <a:gd name="adj1" fmla="val -80304"/>
              <a:gd name="adj2" fmla="val 56156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Запуск приложения из </a:t>
            </a:r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витрины</a:t>
            </a:r>
          </a:p>
        </p:txBody>
      </p:sp>
      <p:pic>
        <p:nvPicPr>
          <p:cNvPr id="10" name="Picture 5" descr="C:\Документы\Логотипы\ND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7" y="87475"/>
            <a:ext cx="1049827" cy="402434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143508" y="663538"/>
            <a:ext cx="8807508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V="1">
            <a:off x="1" y="5054634"/>
            <a:ext cx="9144000" cy="13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54689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516" y="15948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Готовится к выпуску</a:t>
            </a:r>
            <a:r>
              <a:rPr lang="ru-RU" sz="2300" b="1" dirty="0" smtClean="0">
                <a:solidFill>
                  <a:srgbClr val="FF8708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2300" b="1" dirty="0" smtClean="0">
                <a:solidFill>
                  <a:srgbClr val="FF8708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2300" b="1" dirty="0" smtClean="0">
                <a:solidFill>
                  <a:srgbClr val="FF8708"/>
                </a:solidFill>
                <a:latin typeface="Arial" pitchFamily="34" charset="0"/>
                <a:ea typeface="+mn-ea"/>
                <a:cs typeface="Arial" pitchFamily="34" charset="0"/>
              </a:rPr>
              <a:t>Комплект</a:t>
            </a:r>
            <a:r>
              <a:rPr lang="ru-RU" sz="2300" dirty="0" smtClean="0"/>
              <a:t> </a:t>
            </a:r>
            <a:r>
              <a:rPr lang="ru-RU" sz="2300" b="1" dirty="0" smtClean="0">
                <a:solidFill>
                  <a:srgbClr val="FF8708"/>
                </a:solidFill>
                <a:latin typeface="Arial" pitchFamily="34" charset="0"/>
                <a:ea typeface="+mn-ea"/>
                <a:cs typeface="Arial" pitchFamily="34" charset="0"/>
              </a:rPr>
              <a:t>материалов для дошкольного образования</a:t>
            </a:r>
            <a:endParaRPr lang="ru-RU" sz="2300" b="1" dirty="0">
              <a:solidFill>
                <a:srgbClr val="FF8708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1" y="5054634"/>
            <a:ext cx="9144000" cy="13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Documents and Settings\dshershavin.MISHINA\Рабочий стол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274" y="1"/>
            <a:ext cx="993726" cy="605764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179512" y="987574"/>
            <a:ext cx="8807508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4932040" y="1275606"/>
            <a:ext cx="3358716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700590" y="4191930"/>
            <a:ext cx="7742820" cy="627101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5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Перспектива – интернет-портал (систематизация м</a:t>
            </a:r>
            <a:r>
              <a:rPr kumimoji="0" lang="ru-RU" sz="5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атериалов, </a:t>
            </a:r>
            <a:r>
              <a:rPr lang="ru-RU" sz="5600" dirty="0" smtClean="0">
                <a:latin typeface="Arial" pitchFamily="34" charset="0"/>
                <a:cs typeface="Arial" pitchFamily="34" charset="0"/>
              </a:rPr>
              <a:t>возможности обмена опытом, добавления собственных разработок, участия в конкурсах)</a:t>
            </a:r>
            <a:r>
              <a:rPr kumimoji="0" lang="ru-RU" sz="5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7544" y="1239602"/>
            <a:ext cx="3960000" cy="2700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Электронные составляющие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наглядные (анимационные          или видео) ролики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интерактивные мини-игры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дидактические игры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для интерактивного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стола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интерактивные плакаты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творческие конструкторские среды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16016" y="1275606"/>
            <a:ext cx="3996000" cy="2700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ts val="600"/>
              </a:spcBef>
              <a:defRPr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Материальные </a:t>
            </a:r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составляющие</a:t>
            </a:r>
          </a:p>
          <a:p>
            <a:pPr lvl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настольно-печатные дидактические игры</a:t>
            </a:r>
          </a:p>
          <a:p>
            <a:pPr lvl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книги с занимательными заданиями</a:t>
            </a:r>
          </a:p>
          <a:p>
            <a:pPr lvl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печатные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настенные 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плакаты</a:t>
            </a:r>
          </a:p>
          <a:p>
            <a:pPr lvl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методические рекомендации</a:t>
            </a:r>
          </a:p>
          <a:p>
            <a:pPr lvl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сценарии</a:t>
            </a:r>
            <a:endParaRPr lang="ru-RU" sz="1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19057" y="1330309"/>
            <a:ext cx="83249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 smtClean="0">
                <a:solidFill>
                  <a:srgbClr val="389EE4"/>
                </a:solidFill>
                <a:latin typeface="Arial" pitchFamily="34" charset="0"/>
                <a:cs typeface="Arial" pitchFamily="34" charset="0"/>
              </a:rPr>
              <a:t>Департамент образования компании «Новый Диск»</a:t>
            </a:r>
            <a:endParaRPr lang="ru-RU" sz="2100" b="1" dirty="0">
              <a:solidFill>
                <a:srgbClr val="389EE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C:\Documents and Settings\dshershavin.MISHINA\Рабочий стол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0274" y="1"/>
            <a:ext cx="993726" cy="605764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519057" y="2115541"/>
            <a:ext cx="5277079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latin typeface="Arial" pitchFamily="34" charset="0"/>
                <a:cs typeface="Arial" pitchFamily="34" charset="0"/>
              </a:rPr>
              <a:t>По вопросам сотрудничества и продаж </a:t>
            </a:r>
          </a:p>
          <a:p>
            <a:r>
              <a:rPr lang="ru-RU" sz="1500" dirty="0" smtClean="0">
                <a:latin typeface="Arial" pitchFamily="34" charset="0"/>
                <a:cs typeface="Arial" pitchFamily="34" charset="0"/>
              </a:rPr>
              <a:t>обращаться по телефону + 7 (495) 785-65-14 </a:t>
            </a:r>
          </a:p>
          <a:p>
            <a:r>
              <a:rPr lang="ru-RU" sz="1500" dirty="0" err="1" smtClean="0">
                <a:latin typeface="Arial" pitchFamily="34" charset="0"/>
                <a:cs typeface="Arial" pitchFamily="34" charset="0"/>
              </a:rPr>
              <a:t>e-mail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  <a:hlinkClick r:id="rId3"/>
              </a:rPr>
              <a:t>school@nd.ru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endParaRPr lang="ru-RU" sz="15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54634"/>
            <a:ext cx="9144000" cy="146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087" y="1804980"/>
            <a:ext cx="7631217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Прямоугольник 15"/>
          <p:cNvSpPr/>
          <p:nvPr/>
        </p:nvSpPr>
        <p:spPr>
          <a:xfrm>
            <a:off x="575556" y="3039802"/>
            <a:ext cx="25299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278DE1"/>
                </a:solidFill>
              </a:rPr>
              <a:t>www.school.nd.ru</a:t>
            </a:r>
            <a:endParaRPr lang="ru-RU" sz="2400" b="1" dirty="0">
              <a:solidFill>
                <a:srgbClr val="278DE1"/>
              </a:solidFill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V="1">
            <a:off x="1" y="5054634"/>
            <a:ext cx="9144000" cy="13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360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100" b="1" dirty="0" smtClean="0">
                <a:solidFill>
                  <a:srgbClr val="F6A70A"/>
                </a:solidFill>
                <a:latin typeface="Arial" pitchFamily="34" charset="0"/>
                <a:cs typeface="Arial" pitchFamily="34" charset="0"/>
              </a:rPr>
              <a:t>ВЫЗОВЫ… ПРОБЛЕМЫ… ПРОТИВОРЕЧИЯ</a:t>
            </a:r>
            <a:endParaRPr lang="ru-RU" sz="2100" b="1" dirty="0">
              <a:solidFill>
                <a:srgbClr val="F6A70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1" y="5054634"/>
            <a:ext cx="9144000" cy="13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C:\Documents and Settings\dshershavin.MISHINA\Рабочий стол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274" y="1"/>
            <a:ext cx="993726" cy="605764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395536" y="1095586"/>
            <a:ext cx="3780000" cy="3060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Дошкольное </a:t>
            </a:r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образование – первый уровень общего </a:t>
            </a:r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образования</a:t>
            </a:r>
            <a:endParaRPr lang="en-US" sz="15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ФГОС ДО – обеспечение преемственности целей, задач</a:t>
            </a:r>
            <a:r>
              <a:rPr lang="en-US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содержания образования, реализуемых в рамках образовательных программ различных уровней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Требования к созданию </a:t>
            </a:r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современной информационно-образовательной </a:t>
            </a:r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среды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932040" y="1131590"/>
            <a:ext cx="3780000" cy="3060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Недостаточное </a:t>
            </a:r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обеспечение дошкольных организаций компьютерным оборудованием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Отсутствие доступа к сети </a:t>
            </a:r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Интернет </a:t>
            </a:r>
            <a:endParaRPr lang="ru-RU" sz="15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Противодействие </a:t>
            </a:r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родителей                                     </a:t>
            </a:r>
            <a:r>
              <a:rPr lang="en-US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вопросах использования </a:t>
            </a:r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ИКТ    </a:t>
            </a:r>
            <a:r>
              <a:rPr lang="en-US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воспитательно-образовательном процессе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Несовершенство нормативной базы</a:t>
            </a:r>
          </a:p>
        </p:txBody>
      </p:sp>
      <p:sp>
        <p:nvSpPr>
          <p:cNvPr id="13" name="Двойная стрелка влево/вправо 12"/>
          <p:cNvSpPr/>
          <p:nvPr/>
        </p:nvSpPr>
        <p:spPr>
          <a:xfrm>
            <a:off x="4265966" y="2463738"/>
            <a:ext cx="612068" cy="304612"/>
          </a:xfrm>
          <a:prstGeom prst="left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82"/>
            <a:ext cx="8229600" cy="673583"/>
          </a:xfrm>
        </p:spPr>
        <p:txBody>
          <a:bodyPr>
            <a:noAutofit/>
          </a:bodyPr>
          <a:lstStyle/>
          <a:p>
            <a:pPr algn="l"/>
            <a:r>
              <a:rPr lang="ru-RU" sz="1900" b="1" dirty="0" smtClean="0">
                <a:solidFill>
                  <a:srgbClr val="F6A70A"/>
                </a:solidFill>
                <a:latin typeface="Arial" pitchFamily="34" charset="0"/>
                <a:cs typeface="Arial" pitchFamily="34" charset="0"/>
              </a:rPr>
              <a:t>РАЗВИВАЮЩАЯ ПРЕДМЕТНО-ПРОСТРАНСТВЕННАЯ СРЕДА СОВРЕМЕННОГО ДЕТСКОГО САДА </a:t>
            </a:r>
            <a:endParaRPr lang="ru-RU" sz="1900" b="1" dirty="0">
              <a:solidFill>
                <a:srgbClr val="F6A70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3552" y="1169445"/>
            <a:ext cx="8226425" cy="3393281"/>
          </a:xfrm>
          <a:ln w="12700"/>
        </p:spPr>
        <p:txBody>
          <a:bodyPr/>
          <a:lstStyle/>
          <a:p>
            <a:pPr>
              <a:buNone/>
            </a:pPr>
            <a:r>
              <a:rPr lang="ru-RU" dirty="0" smtClean="0"/>
              <a:t>                                   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4" name="Овал 3"/>
          <p:cNvSpPr/>
          <p:nvPr/>
        </p:nvSpPr>
        <p:spPr bwMode="auto">
          <a:xfrm>
            <a:off x="467544" y="2499742"/>
            <a:ext cx="3600000" cy="675000"/>
          </a:xfrm>
          <a:prstGeom prst="ellipse">
            <a:avLst/>
          </a:prstGeom>
          <a:noFill/>
          <a:ln w="19050" cap="flat" cmpd="sng" algn="ctr">
            <a:solidFill>
              <a:srgbClr val="005EB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lang="ru-RU" sz="2000" dirty="0" smtClean="0"/>
              <a:t>Традиционные элементы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Овал 4"/>
          <p:cNvSpPr/>
          <p:nvPr/>
        </p:nvSpPr>
        <p:spPr bwMode="auto">
          <a:xfrm>
            <a:off x="5040052" y="2499742"/>
            <a:ext cx="3600000" cy="675000"/>
          </a:xfrm>
          <a:prstGeom prst="ellipse">
            <a:avLst/>
          </a:prstGeom>
          <a:noFill/>
          <a:ln w="19050" cap="flat" cmpd="sng" algn="ctr">
            <a:solidFill>
              <a:srgbClr val="005EB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</a:pPr>
            <a:endParaRPr lang="ru-RU" sz="2000" dirty="0" smtClean="0"/>
          </a:p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</a:pPr>
            <a:r>
              <a:rPr lang="ru-RU" sz="2000" dirty="0" err="1" smtClean="0"/>
              <a:t>Мультимедийные</a:t>
            </a:r>
            <a:r>
              <a:rPr lang="ru-RU" sz="2000" dirty="0" smtClean="0"/>
              <a:t> средства</a:t>
            </a:r>
          </a:p>
          <a:p>
            <a:pPr marL="0" marR="0" indent="0" algn="ctr" defTabSz="449263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Рисунок 5" descr="30_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3708" y="1059582"/>
            <a:ext cx="1800000" cy="1295494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/>
        </p:spPr>
      </p:pic>
      <p:pic>
        <p:nvPicPr>
          <p:cNvPr id="7" name="Рисунок 6" descr="Untitled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9692" y="3435846"/>
            <a:ext cx="1836206" cy="1296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" name="Рисунок 7" descr="IMG_403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72106" y="3435846"/>
            <a:ext cx="1728191" cy="1296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Picture 2" descr="\\Pm-server2\common\Коркина Алла\для Дениса\фото\+\4_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328085" y="1023578"/>
            <a:ext cx="1773671" cy="1296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0" name="Плюс 9"/>
          <p:cNvSpPr/>
          <p:nvPr/>
        </p:nvSpPr>
        <p:spPr bwMode="auto">
          <a:xfrm>
            <a:off x="4302000" y="2607754"/>
            <a:ext cx="540000" cy="405000"/>
          </a:xfrm>
          <a:prstGeom prst="mathPlus">
            <a:avLst/>
          </a:prstGeom>
          <a:noFill/>
          <a:ln w="19050" cap="flat" cmpd="sng" algn="ctr">
            <a:solidFill>
              <a:srgbClr val="005EB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1" name="Рисунок 10" descr="toyz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8428" y="1193309"/>
            <a:ext cx="839403" cy="621000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ar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0429" y="3467106"/>
            <a:ext cx="839404" cy="621000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comp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80562" y="1213213"/>
            <a:ext cx="839404" cy="621000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tv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42425" y="3422233"/>
            <a:ext cx="839403" cy="621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V="1">
            <a:off x="1" y="5054634"/>
            <a:ext cx="9144000" cy="13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 descr="C:\Documents and Settings\dshershavin.MISHINA\Рабочий стол\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50274" y="1"/>
            <a:ext cx="993726" cy="6057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3568" y="198405"/>
            <a:ext cx="793814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>
                <a:solidFill>
                  <a:srgbClr val="FF8708"/>
                </a:solidFill>
                <a:latin typeface="Arial" pitchFamily="34" charset="0"/>
                <a:cs typeface="Arial" pitchFamily="34" charset="0"/>
              </a:rPr>
              <a:t>ИНТЕРАКТИВНЫЕ КОНСТРУКТОРСКИЕ СРЕДЫ</a:t>
            </a:r>
          </a:p>
        </p:txBody>
      </p:sp>
      <p:pic>
        <p:nvPicPr>
          <p:cNvPr id="2" name="Picture 2" descr="C:\Documents and Settings\dshershavin.MISHINA\Рабочий стол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0274" y="1"/>
            <a:ext cx="993726" cy="60576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576001" y="632435"/>
            <a:ext cx="8568000" cy="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583" y="102518"/>
            <a:ext cx="393819" cy="547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1" y="5054634"/>
            <a:ext cx="9144000" cy="13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Прямоугольник 21"/>
          <p:cNvSpPr/>
          <p:nvPr/>
        </p:nvSpPr>
        <p:spPr>
          <a:xfrm>
            <a:off x="305526" y="843558"/>
            <a:ext cx="8532948" cy="2085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Организация познавательно-исследовательской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и продуктивной деятельности                     на основе интеграции образовательных областей </a:t>
            </a:r>
          </a:p>
          <a:p>
            <a:pPr>
              <a:spcBef>
                <a:spcPts val="7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Обширный набор объектов и инструментов для творчества, экспериментирования, моделирования</a:t>
            </a:r>
          </a:p>
          <a:p>
            <a:pPr>
              <a:spcBef>
                <a:spcPts val="7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 Возможность перенести в предметную среду тот «продукт», который дети придумали и создали с помощью компьютера</a:t>
            </a:r>
          </a:p>
          <a:p>
            <a:pPr>
              <a:spcBef>
                <a:spcPts val="7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</a:pP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2" descr="\\Pm-server2\Common\Новая папка (5)\Web\1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1786" y="2967794"/>
            <a:ext cx="1800195" cy="1440000"/>
          </a:xfrm>
          <a:prstGeom prst="roundRect">
            <a:avLst>
              <a:gd name="adj" fmla="val 0"/>
            </a:avLst>
          </a:prstGeom>
          <a:noFill/>
          <a:ln>
            <a:solidFill>
              <a:schemeClr val="tx1"/>
            </a:solidFill>
          </a:ln>
        </p:spPr>
      </p:pic>
      <p:pic>
        <p:nvPicPr>
          <p:cNvPr id="12" name="Picture 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0012" y="2967794"/>
            <a:ext cx="1800000" cy="1440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/>
        </p:spPr>
      </p:pic>
      <p:pic>
        <p:nvPicPr>
          <p:cNvPr id="13" name="Picture 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67794"/>
            <a:ext cx="1800000" cy="1440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/>
        </p:spPr>
      </p:pic>
      <p:pic>
        <p:nvPicPr>
          <p:cNvPr id="14" name="Picture 3" descr="C:\Users\Ирина Александровна\Downloads\DSC_000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253" y="2931790"/>
            <a:ext cx="1800201" cy="14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3466" y="198406"/>
            <a:ext cx="83249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>
                <a:solidFill>
                  <a:srgbClr val="FF8708"/>
                </a:solidFill>
                <a:latin typeface="Arial" pitchFamily="34" charset="0"/>
                <a:cs typeface="Arial" pitchFamily="34" charset="0"/>
              </a:rPr>
              <a:t>ИНТЕРАКТИВНЫЕ КОНСТРУКТОРСКИЕ СРЕДЫ</a:t>
            </a:r>
          </a:p>
        </p:txBody>
      </p:sp>
      <p:pic>
        <p:nvPicPr>
          <p:cNvPr id="2" name="Picture 2" descr="C:\Documents and Settings\dshershavin.MISHINA\Рабочий стол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0274" y="1"/>
            <a:ext cx="993726" cy="60576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336492" y="627355"/>
            <a:ext cx="8807508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576" y="709589"/>
            <a:ext cx="393819" cy="547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1" y="5054634"/>
            <a:ext cx="9144000" cy="13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Прямоугольник 18"/>
          <p:cNvSpPr/>
          <p:nvPr/>
        </p:nvSpPr>
        <p:spPr>
          <a:xfrm>
            <a:off x="496863" y="4543455"/>
            <a:ext cx="33813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Фантазёры. </a:t>
            </a: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Волшебный конструктор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43768" y="4543455"/>
            <a:ext cx="21094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Фантазёры. </a:t>
            </a:r>
          </a:p>
          <a:p>
            <a:pPr algn="ctr"/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МУЛЬТИтворчество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142059" y="4579968"/>
            <a:ext cx="33813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Фантазёры. </a:t>
            </a:r>
          </a:p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Моя страна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9979" y="1549386"/>
            <a:ext cx="1868162" cy="140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9979" y="3046419"/>
            <a:ext cx="1868162" cy="140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02716" y="1566077"/>
            <a:ext cx="1977180" cy="1407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66209" y="3046419"/>
            <a:ext cx="1867641" cy="1428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61537" y="1549385"/>
            <a:ext cx="1909145" cy="142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2000" y="3046419"/>
            <a:ext cx="1884222" cy="1415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35806" y="1512874"/>
            <a:ext cx="1920888" cy="14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35806" y="3046419"/>
            <a:ext cx="1947360" cy="146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Прямоугольник 20"/>
          <p:cNvSpPr/>
          <p:nvPr/>
        </p:nvSpPr>
        <p:spPr>
          <a:xfrm>
            <a:off x="993726" y="720774"/>
            <a:ext cx="5476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Серия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«Фантазёры»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87524" y="1167596"/>
            <a:ext cx="85329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Программы разработаны в сотрудничестве с педагогами ГБОУ Школа № 118 (г. Москва)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198406"/>
            <a:ext cx="804887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 smtClean="0">
                <a:solidFill>
                  <a:srgbClr val="FF8708"/>
                </a:solidFill>
                <a:latin typeface="Arial" pitchFamily="34" charset="0"/>
                <a:cs typeface="Arial" pitchFamily="34" charset="0"/>
              </a:rPr>
              <a:t>КОНКУРС «МОЯ РОДИНА»</a:t>
            </a:r>
            <a:endParaRPr lang="ru-RU" sz="2100" b="1" dirty="0">
              <a:solidFill>
                <a:srgbClr val="FF870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C:\Documents and Settings\dshershavin.MISHINA\Рабочий стол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0274" y="1"/>
            <a:ext cx="993726" cy="60576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460362" y="691941"/>
            <a:ext cx="8604000" cy="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44" y="170512"/>
            <a:ext cx="393819" cy="547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1" y="5054634"/>
            <a:ext cx="9144000" cy="13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915568"/>
            <a:ext cx="8229600" cy="2232248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Создание детьми дошкольного возраста (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под руководством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педагогов) творческой работы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 использованием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программ серии «Фантазёры».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Работа является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итогом проектной деятельности с воспитанниками на тему «Моя Родина – Россия». 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Результат – видеоролик (мультфильм), 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котором декорации и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объекты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(персонажи) созданы из элементов конструкторской среды "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Фантазёры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". </a:t>
            </a:r>
          </a:p>
          <a:p>
            <a:pPr marL="0" indent="0">
              <a:buNone/>
            </a:pPr>
            <a:endParaRPr lang="ru-RU" sz="1600" dirty="0"/>
          </a:p>
        </p:txBody>
      </p:sp>
      <p:pic>
        <p:nvPicPr>
          <p:cNvPr id="16" name="MOV_0032">
            <a:hlinkClick r:id="" action="ppaction://media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56176" y="2931790"/>
            <a:ext cx="1800000" cy="1440000"/>
          </a:xfrm>
          <a:prstGeom prst="rect">
            <a:avLst/>
          </a:prstGeom>
        </p:spPr>
      </p:pic>
      <p:pic>
        <p:nvPicPr>
          <p:cNvPr id="19" name="Рисунок 1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2000" y="2931790"/>
            <a:ext cx="1800000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11" name="Picture 2" descr="C:\Users\user\Desktop\IMG_1464[1]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9612" y="2895786"/>
            <a:ext cx="1800000" cy="14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4745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198406"/>
            <a:ext cx="804887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 smtClean="0">
                <a:solidFill>
                  <a:srgbClr val="FF8708"/>
                </a:solidFill>
                <a:latin typeface="Arial" pitchFamily="34" charset="0"/>
                <a:cs typeface="Arial" pitchFamily="34" charset="0"/>
              </a:rPr>
              <a:t>КОНКУРС «МОЯ РОДИНА»</a:t>
            </a:r>
            <a:endParaRPr lang="ru-RU" sz="2100" b="1" dirty="0">
              <a:solidFill>
                <a:srgbClr val="FF870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C:\Documents and Settings\dshershavin.MISHINA\Рабочий стол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0274" y="1"/>
            <a:ext cx="993726" cy="60576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460362" y="691941"/>
            <a:ext cx="8604000" cy="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44" y="170512"/>
            <a:ext cx="393819" cy="547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1" y="5054634"/>
            <a:ext cx="9144000" cy="13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Содержимое 5" descr="112112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99547" y="856159"/>
            <a:ext cx="2160000" cy="180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2" descr="D:\Документы\Катя\работа\колядки\кадры\DSC_0104.JPG"/>
          <p:cNvPicPr/>
          <p:nvPr/>
        </p:nvPicPr>
        <p:blipFill>
          <a:blip r:embed="rId7" cstate="print">
            <a:lum bright="17000" contrast="17000"/>
          </a:blip>
          <a:srcRect/>
          <a:stretch>
            <a:fillRect/>
          </a:stretch>
        </p:blipFill>
        <p:spPr bwMode="auto">
          <a:xfrm>
            <a:off x="6487137" y="852525"/>
            <a:ext cx="2160000" cy="180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0390" y="843558"/>
            <a:ext cx="2160000" cy="180000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0" name="Picture 4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2466" y="2945084"/>
            <a:ext cx="2160000" cy="180000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1" name="Рисунок 10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6673" y="2945084"/>
            <a:ext cx="2160000" cy="1800000"/>
          </a:xfrm>
          <a:prstGeom prst="rect">
            <a:avLst/>
          </a:prstGeom>
          <a:noFill/>
          <a:ln w="19050" cmpd="sng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418157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3466" y="198406"/>
            <a:ext cx="83249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>
                <a:solidFill>
                  <a:srgbClr val="FF8708"/>
                </a:solidFill>
                <a:latin typeface="Arial" pitchFamily="34" charset="0"/>
                <a:cs typeface="Arial" pitchFamily="34" charset="0"/>
              </a:rPr>
              <a:t>ИНТЕРАКТИВНЫЕ КОНСТРУКТОРСКИЕ СРЕДЫ</a:t>
            </a:r>
          </a:p>
        </p:txBody>
      </p:sp>
      <p:pic>
        <p:nvPicPr>
          <p:cNvPr id="2" name="Picture 2" descr="C:\Documents and Settings\dshershavin.MISHINA\Рабочий стол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0274" y="1"/>
            <a:ext cx="993726" cy="60576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336492" y="627355"/>
            <a:ext cx="8807508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576" y="709589"/>
            <a:ext cx="393819" cy="547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1" y="5054634"/>
            <a:ext cx="9144000" cy="13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Прямоугольник 15"/>
          <p:cNvSpPr/>
          <p:nvPr/>
        </p:nvSpPr>
        <p:spPr>
          <a:xfrm>
            <a:off x="277785" y="2951988"/>
            <a:ext cx="54626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Проектная деятельность. Музыкальный конструктор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75" y="4704612"/>
            <a:ext cx="55864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Проектная деятельность. Сделай сам: задания, тесты игры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37130" y="295198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Проектная деятельность. Создай свою историю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27591" y="4704612"/>
            <a:ext cx="55499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Проектная деятельность. Рисуем, считаем, создаём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057" y="1651430"/>
            <a:ext cx="1744780" cy="132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08142" y="1662134"/>
            <a:ext cx="1744780" cy="131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9057" y="3382646"/>
            <a:ext cx="1688632" cy="1270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62515" y="3382647"/>
            <a:ext cx="1698960" cy="127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73645" y="1662211"/>
            <a:ext cx="1744765" cy="1311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72319" y="785899"/>
            <a:ext cx="1979838" cy="2183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73649" y="3357481"/>
            <a:ext cx="1760435" cy="12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908838" y="3338526"/>
            <a:ext cx="1661183" cy="1269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Прямоугольник 20"/>
          <p:cNvSpPr/>
          <p:nvPr/>
        </p:nvSpPr>
        <p:spPr>
          <a:xfrm>
            <a:off x="993726" y="720774"/>
            <a:ext cx="5476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Серия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«Проектная деятельность»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5230</TotalTime>
  <Words>773</Words>
  <Application>Microsoft Office PowerPoint</Application>
  <PresentationFormat>Экран (16:9)</PresentationFormat>
  <Paragraphs>139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СОВРЕМЕННЫЕ ДЕТИ: КАКИЕ ОНИ?</vt:lpstr>
      <vt:lpstr>ВЫЗОВЫ… ПРОБЛЕМЫ… ПРОТИВОРЕЧИЯ</vt:lpstr>
      <vt:lpstr>РАЗВИВАЮЩАЯ ПРЕДМЕТНО-ПРОСТРАНСТВЕННАЯ СРЕДА СОВРЕМЕННОГО ДЕТСКОГО САДА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Готовится к выпуску Комплект материалов для дошкольного образования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pis</dc:creator>
  <cp:lastModifiedBy>nakimova</cp:lastModifiedBy>
  <cp:revision>488</cp:revision>
  <dcterms:created xsi:type="dcterms:W3CDTF">2015-09-08T08:12:06Z</dcterms:created>
  <dcterms:modified xsi:type="dcterms:W3CDTF">2017-05-12T13:02:30Z</dcterms:modified>
</cp:coreProperties>
</file>