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4"/>
  </p:notesMasterIdLst>
  <p:sldIdLst>
    <p:sldId id="256" r:id="rId2"/>
    <p:sldId id="461" r:id="rId3"/>
    <p:sldId id="484" r:id="rId4"/>
    <p:sldId id="485" r:id="rId5"/>
    <p:sldId id="486" r:id="rId6"/>
    <p:sldId id="462" r:id="rId7"/>
    <p:sldId id="463" r:id="rId8"/>
    <p:sldId id="445" r:id="rId9"/>
    <p:sldId id="259" r:id="rId10"/>
    <p:sldId id="262" r:id="rId11"/>
    <p:sldId id="266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8" r:id="rId21"/>
    <p:sldId id="280" r:id="rId22"/>
    <p:sldId id="281" r:id="rId23"/>
    <p:sldId id="283" r:id="rId24"/>
    <p:sldId id="282" r:id="rId25"/>
    <p:sldId id="279" r:id="rId26"/>
    <p:sldId id="285" r:id="rId27"/>
    <p:sldId id="287" r:id="rId28"/>
    <p:sldId id="286" r:id="rId29"/>
    <p:sldId id="289" r:id="rId30"/>
    <p:sldId id="290" r:id="rId31"/>
    <p:sldId id="294" r:id="rId32"/>
    <p:sldId id="295" r:id="rId33"/>
    <p:sldId id="296" r:id="rId34"/>
    <p:sldId id="297" r:id="rId35"/>
    <p:sldId id="432" r:id="rId36"/>
    <p:sldId id="436" r:id="rId37"/>
    <p:sldId id="435" r:id="rId38"/>
    <p:sldId id="438" r:id="rId39"/>
    <p:sldId id="437" r:id="rId40"/>
    <p:sldId id="439" r:id="rId41"/>
    <p:sldId id="318" r:id="rId42"/>
    <p:sldId id="320" r:id="rId43"/>
    <p:sldId id="321" r:id="rId44"/>
    <p:sldId id="322" r:id="rId45"/>
    <p:sldId id="446" r:id="rId46"/>
    <p:sldId id="323" r:id="rId47"/>
    <p:sldId id="447" r:id="rId48"/>
    <p:sldId id="324" r:id="rId49"/>
    <p:sldId id="326" r:id="rId50"/>
    <p:sldId id="327" r:id="rId51"/>
    <p:sldId id="328" r:id="rId52"/>
    <p:sldId id="370" r:id="rId53"/>
    <p:sldId id="373" r:id="rId54"/>
    <p:sldId id="375" r:id="rId55"/>
    <p:sldId id="376" r:id="rId56"/>
    <p:sldId id="377" r:id="rId57"/>
    <p:sldId id="378" r:id="rId58"/>
    <p:sldId id="379" r:id="rId59"/>
    <p:sldId id="380" r:id="rId60"/>
    <p:sldId id="362" r:id="rId61"/>
    <p:sldId id="365" r:id="rId62"/>
    <p:sldId id="366" r:id="rId63"/>
    <p:sldId id="367" r:id="rId64"/>
    <p:sldId id="368" r:id="rId65"/>
    <p:sldId id="381" r:id="rId66"/>
    <p:sldId id="448" r:id="rId67"/>
    <p:sldId id="451" r:id="rId68"/>
    <p:sldId id="450" r:id="rId69"/>
    <p:sldId id="452" r:id="rId70"/>
    <p:sldId id="453" r:id="rId71"/>
    <p:sldId id="454" r:id="rId72"/>
    <p:sldId id="460" r:id="rId73"/>
    <p:sldId id="449" r:id="rId74"/>
    <p:sldId id="459" r:id="rId75"/>
    <p:sldId id="332" r:id="rId76"/>
    <p:sldId id="466" r:id="rId77"/>
    <p:sldId id="467" r:id="rId78"/>
    <p:sldId id="468" r:id="rId79"/>
    <p:sldId id="469" r:id="rId80"/>
    <p:sldId id="407" r:id="rId81"/>
    <p:sldId id="458" r:id="rId82"/>
    <p:sldId id="457" r:id="rId83"/>
    <p:sldId id="455" r:id="rId84"/>
    <p:sldId id="456" r:id="rId85"/>
    <p:sldId id="408" r:id="rId86"/>
    <p:sldId id="409" r:id="rId87"/>
    <p:sldId id="411" r:id="rId88"/>
    <p:sldId id="412" r:id="rId89"/>
    <p:sldId id="413" r:id="rId90"/>
    <p:sldId id="414" r:id="rId91"/>
    <p:sldId id="415" r:id="rId92"/>
    <p:sldId id="487" r:id="rId93"/>
    <p:sldId id="488" r:id="rId94"/>
    <p:sldId id="402" r:id="rId95"/>
    <p:sldId id="403" r:id="rId96"/>
    <p:sldId id="405" r:id="rId97"/>
    <p:sldId id="406" r:id="rId98"/>
    <p:sldId id="470" r:id="rId99"/>
    <p:sldId id="471" r:id="rId100"/>
    <p:sldId id="472" r:id="rId101"/>
    <p:sldId id="473" r:id="rId102"/>
    <p:sldId id="474" r:id="rId103"/>
    <p:sldId id="475" r:id="rId104"/>
    <p:sldId id="476" r:id="rId105"/>
    <p:sldId id="477" r:id="rId106"/>
    <p:sldId id="478" r:id="rId107"/>
    <p:sldId id="479" r:id="rId108"/>
    <p:sldId id="480" r:id="rId109"/>
    <p:sldId id="481" r:id="rId110"/>
    <p:sldId id="482" r:id="rId111"/>
    <p:sldId id="483" r:id="rId112"/>
    <p:sldId id="360" r:id="rId11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1pPr>
    <a:lvl2pPr marL="4572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2pPr>
    <a:lvl3pPr marL="9144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3pPr>
    <a:lvl4pPr marL="13716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4pPr>
    <a:lvl5pPr marL="1828800" algn="l" defTabSz="4492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FF3300"/>
    <a:srgbClr val="003366"/>
    <a:srgbClr val="003399"/>
    <a:srgbClr val="53D2FF"/>
    <a:srgbClr val="9BE5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700" autoAdjust="0"/>
  </p:normalViewPr>
  <p:slideViewPr>
    <p:cSldViewPr>
      <p:cViewPr>
        <p:scale>
          <a:sx n="90" d="100"/>
          <a:sy n="90" d="100"/>
        </p:scale>
        <p:origin x="-342" y="-31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3884613" y="0"/>
            <a:ext cx="29686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9421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77863"/>
            <a:ext cx="4565650" cy="3443287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0" y="8683625"/>
            <a:ext cx="29718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BD76D20-096D-403E-B556-63E1431DDF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10743E6-24BE-4219-BE00-B3F189A2931D}" type="slidenum">
              <a:rPr lang="en-GB" smtClean="0"/>
              <a:pPr/>
              <a:t>1</a:t>
            </a:fld>
            <a:endParaRPr lang="en-GB" dirty="0" smtClean="0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3C0F36C-4140-4411-BD94-CC49C607205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9523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F4CB68B-01BE-4871-9776-3DF874A99BD8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C1BA463-01B3-4BE0-A038-1E2D7A8B8569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547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537F0B-DDA3-45EF-8D68-3813DBB23C40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FF3CB86-0697-4192-A0F1-C1450F65333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650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650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DD3F289-AA59-4071-AD2E-37B59EA4C434}" type="slidenum">
              <a:rPr lang="en-GB" smtClean="0"/>
              <a:pPr/>
              <a:t>19</a:t>
            </a:fld>
            <a:endParaRPr lang="en-GB" smtClean="0"/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EFC850D-154C-4450-A335-04F8CAA72FB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752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528BFC0-9C99-480C-9C7D-C5BD271480F8}" type="slidenum">
              <a:rPr lang="en-GB" smtClean="0"/>
              <a:pPr/>
              <a:t>20</a:t>
            </a:fld>
            <a:endParaRPr lang="en-GB" smtClean="0"/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48F7FED-A603-4C02-AA9A-33A2FE1AED5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854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854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4A31F2-05AA-43F8-9BA4-8F42C74C8F36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CBEB4E-368C-4767-A5DA-86308CEFF878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0E4012-2D9F-4427-885C-C5961998A85C}" type="slidenum">
              <a:rPr lang="en-GB" smtClean="0"/>
              <a:pPr/>
              <a:t>22</a:t>
            </a:fld>
            <a:endParaRPr lang="en-GB" smtClean="0"/>
          </a:p>
        </p:txBody>
      </p:sp>
      <p:sp>
        <p:nvSpPr>
          <p:cNvPr id="1105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E270F40-D4ED-4C69-8C26-062F1397FA0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059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05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EF05956-AA44-4FB9-8FE3-0A6CCBCF401E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DE85289-451B-4015-AE8C-17BE1CFA904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162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FE61DC-0460-4046-B15F-140618144424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1126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08F7B32-879C-4991-9B57-774BBF707CC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264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264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0AF663-AD59-4E64-BF6F-3FED170F97CB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71E70B2-69D1-4475-BCEE-375F2026D49E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6E4D35B-910C-4EAA-AC24-B81DC1B2C9B2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1146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1AEB86D-9482-419B-8B13-58FC05589B0B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469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469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DEC736C-A5EF-4917-B2B5-7109F264BDBA}" type="slidenum">
              <a:rPr lang="en-GB" smtClean="0"/>
              <a:pPr/>
              <a:t>9</a:t>
            </a:fld>
            <a:endParaRPr lang="en-GB" smtClean="0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AA6B799-F1AF-481F-8BCC-3A792877970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728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9728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  <p:sp>
        <p:nvSpPr>
          <p:cNvPr id="9728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2AB1734-6E7A-4AD9-92C1-9A3900B11AD8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EEED390-B2C3-49AC-8530-7145D64A03DA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1157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E6A8807-2964-4C75-A4D9-7C39C5430B0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571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571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76F21D-251D-4771-AFA7-ED13DC8E1DD5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1167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70CC499-9411-47DC-84F9-73DA27CB203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674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67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234A3B1-ABD8-494F-944F-0B92B30D6DA0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1177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CD71AA3-DEB4-4A55-996E-2F379062754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776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776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0883510-AB1A-4179-9C6B-C0B86E760FA9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1187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AC725B0-8571-4E49-B443-17B299B0E31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878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878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01BA99-969E-4E91-B151-01165397329B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1198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2A8431-BA2A-491F-9DFD-58B77898DA91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1981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1981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2678F0E-B697-4DC0-ACCB-F22878F4D001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1208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E64AF34-C17D-432E-8A85-E4911436A2DE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083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083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3232ADA-54FE-4C09-A285-8D62C27DAFEE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1218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DD6878E-E98D-4BCD-86F4-F20E0A530A0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186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186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9479EB-0E34-426F-883F-15ACA452342F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1228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2B92CC5-EFC7-4EA1-8036-AC1A3326EF7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288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288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368CF6C-FA5E-4C7E-8E5E-2A4E22F8C4A4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39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9F1093D-FC47-45A9-9CD4-0FFDA6F6B9C4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1249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69C82CA-D541-4A58-8CBA-5C6CD2AA4C9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493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493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  <p:sp>
        <p:nvSpPr>
          <p:cNvPr id="12493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E2E1553-2A38-45CD-9BA9-F7AC1B7EA25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36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3806F65-7F97-4647-9E9A-6B83D07C9EE9}" type="slidenum">
              <a:rPr lang="en-GB" smtClean="0"/>
              <a:pPr/>
              <a:t>10</a:t>
            </a:fld>
            <a:endParaRPr lang="en-GB" smtClean="0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AF08CBF-8EAB-4DAA-8FDE-22A2756F1CD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830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9830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B99227C-A67D-42C2-8BE8-B0A903CC1117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1259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907E7E0-57A3-44E1-8772-59FB0E4EC825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595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595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FEB1D3F-0651-4F65-90DD-3A9760426743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E9699D0-634A-42C9-B3E2-8F58D3A05B66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698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698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7B82794-BAF8-4A60-9A8C-180C3394C745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1280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3BE68F68-E4D7-4DBC-B747-AE4E3D0E16F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800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6CB2AEC-8082-429F-B2B4-2C6742E49E3D}" type="slidenum">
              <a:rPr lang="en-GB" smtClean="0"/>
              <a:pPr/>
              <a:t>40</a:t>
            </a:fld>
            <a:endParaRPr lang="en-GB" smtClean="0"/>
          </a:p>
        </p:txBody>
      </p:sp>
      <p:sp>
        <p:nvSpPr>
          <p:cNvPr id="12902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7905C3D-BB83-4861-BCA6-ED054C90F84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2902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2902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C8FFF3F-0690-4F34-A4C6-DB5A2B70FFDA}" type="slidenum">
              <a:rPr lang="en-GB" smtClean="0"/>
              <a:pPr/>
              <a:t>41</a:t>
            </a:fld>
            <a:endParaRPr lang="en-GB" smtClean="0"/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B43351C-4296-4E09-B65A-31908DCB4669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131075" name="Text Box 1"/>
          <p:cNvSpPr txBox="1">
            <a:spLocks noChangeArrowheads="1"/>
          </p:cNvSpPr>
          <p:nvPr/>
        </p:nvSpPr>
        <p:spPr bwMode="auto">
          <a:xfrm>
            <a:off x="1131888" y="677863"/>
            <a:ext cx="4591050" cy="34432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107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  <p:sp>
        <p:nvSpPr>
          <p:cNvPr id="13107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45AA27-EA63-4802-B53F-B5494FC092A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42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0988B4-4CE4-4C5A-9F36-44EE7F290C81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21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EBD3480-3D65-4663-8F0C-E850DC68E393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31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AFC16FD-5783-44EC-849E-CDC6070F67F6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134147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41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60CEA0-8EFA-47D2-A2CE-D76A1DC754BE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13517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51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B145978-A650-4820-B7CF-199679EA5669}" type="slidenum">
              <a:rPr lang="en-GB" smtClean="0"/>
              <a:pPr/>
              <a:t>11</a:t>
            </a:fld>
            <a:endParaRPr lang="en-GB" smtClean="0"/>
          </a:p>
        </p:txBody>
      </p:sp>
      <p:sp>
        <p:nvSpPr>
          <p:cNvPr id="993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BB222BD-E1BB-4544-80B8-03ED4084650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933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9933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9A1ED02-84A8-4A39-8135-BE1EBA485063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136195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61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E305E5-F58B-4863-82EA-33562A4AE98C}" type="slidenum">
              <a:rPr lang="en-GB" smtClean="0"/>
              <a:pPr/>
              <a:t>50</a:t>
            </a:fld>
            <a:endParaRPr lang="en-GB" smtClean="0"/>
          </a:p>
        </p:txBody>
      </p:sp>
      <p:sp>
        <p:nvSpPr>
          <p:cNvPr id="13721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72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C452D14-4439-4535-BFA1-CD099162C2B5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138243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82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C13441-A0A1-4938-BD22-A775BC2116AD}" type="slidenum">
              <a:rPr lang="en-GB" smtClean="0"/>
              <a:pPr/>
              <a:t>52</a:t>
            </a:fld>
            <a:endParaRPr lang="en-GB" smtClean="0"/>
          </a:p>
        </p:txBody>
      </p:sp>
      <p:sp>
        <p:nvSpPr>
          <p:cNvPr id="1392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AFF5418-A44F-4D45-B58C-2D3D8B0EA5D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926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3926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59350AB-FD6B-462F-A13D-74742AC82257}" type="slidenum">
              <a:rPr lang="en-GB" smtClean="0"/>
              <a:pPr/>
              <a:t>53</a:t>
            </a:fld>
            <a:endParaRPr lang="en-GB" smtClean="0"/>
          </a:p>
        </p:txBody>
      </p:sp>
      <p:sp>
        <p:nvSpPr>
          <p:cNvPr id="1402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21258E1-666C-4D97-A784-B8235FB5E5D4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029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  <p:sp>
        <p:nvSpPr>
          <p:cNvPr id="14029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B6D3E72-C8F5-439D-92F9-66E623990AA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53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BD00D22-D7F8-443A-B783-6CBE0F9E278B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1413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2EAD3D8-516E-47C6-9F05-375597C1D975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131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131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8E8E4DE-53A2-4186-AA85-774DFC72A291}" type="slidenum">
              <a:rPr lang="en-GB" smtClean="0"/>
              <a:pPr/>
              <a:t>55</a:t>
            </a:fld>
            <a:endParaRPr lang="en-GB" smtClean="0"/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234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7E0DF7B-D319-4D85-B9A0-89EDB425EA6C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336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974F91B-9214-4F28-9031-76E25ADF906A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D14B69A-B640-4D36-8037-250B8679D0A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57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438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438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9629F43-5DA9-4B4F-BFFE-86D94ABF853B}" type="slidenum">
              <a:rPr lang="en-GB" smtClean="0"/>
              <a:pPr/>
              <a:t>58</a:t>
            </a:fld>
            <a:endParaRPr lang="en-GB" smtClean="0"/>
          </a:p>
        </p:txBody>
      </p:sp>
      <p:sp>
        <p:nvSpPr>
          <p:cNvPr id="14541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54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99CBE69-B5D2-4BF5-AACD-BBF5D6D5E2D6}" type="slidenum">
              <a:rPr lang="en-GB" smtClean="0"/>
              <a:pPr/>
              <a:t>12</a:t>
            </a:fld>
            <a:endParaRPr lang="en-GB" smtClean="0"/>
          </a:p>
        </p:txBody>
      </p:sp>
      <p:sp>
        <p:nvSpPr>
          <p:cNvPr id="1003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8774B68-657F-4218-9514-C386306DB95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035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035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05ED07D-093F-4DD0-A663-E17351C9C1FB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6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CEC51EE-E89D-4E69-9AAB-90CF98F71AB0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1474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41273A8-D464-4F63-AA51-472AECD72AF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746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746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69CEAEF7-40B6-4484-8338-DC21357DA9DE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14848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61B30CD-8D3B-4428-B286-3FE65C63E148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848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848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724AD7C-FA37-4858-B32B-2E14522FEE68}" type="slidenum">
              <a:rPr lang="en-GB" smtClean="0"/>
              <a:pPr/>
              <a:t>62</a:t>
            </a:fld>
            <a:endParaRPr lang="en-GB" smtClean="0"/>
          </a:p>
        </p:txBody>
      </p:sp>
      <p:sp>
        <p:nvSpPr>
          <p:cNvPr id="1495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13F8166-AEEC-4544-BCE0-91BDC6B49AE5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4950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4950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FF71504-7881-4A2A-9780-C3F285D96AC0}" type="slidenum">
              <a:rPr lang="en-GB" smtClean="0"/>
              <a:pPr/>
              <a:t>63</a:t>
            </a:fld>
            <a:endParaRPr lang="en-GB" smtClean="0"/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100DC24-546A-4BB0-9DDB-F0F0E5DA604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053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5053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F3DC261-A3FF-4407-9D3B-820419BAE82D}" type="slidenum">
              <a:rPr lang="en-GB" smtClean="0"/>
              <a:pPr/>
              <a:t>64</a:t>
            </a:fld>
            <a:endParaRPr lang="en-GB" smtClean="0"/>
          </a:p>
        </p:txBody>
      </p:sp>
      <p:sp>
        <p:nvSpPr>
          <p:cNvPr id="1515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8DDDD98-FDC3-4248-B60C-6545C7FB37F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155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5155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115493B-E131-48EB-A78F-F38BA87BF416}" type="slidenum">
              <a:rPr lang="en-GB" smtClean="0"/>
              <a:pPr/>
              <a:t>65</a:t>
            </a:fld>
            <a:endParaRPr lang="en-GB" smtClean="0"/>
          </a:p>
        </p:txBody>
      </p:sp>
      <p:sp>
        <p:nvSpPr>
          <p:cNvPr id="152579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525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1536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53604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7930DD1-61A5-4AEB-AB42-AE2140E907D7}" type="slidenum">
              <a:rPr lang="en-GB" smtClean="0"/>
              <a:pPr/>
              <a:t>69</a:t>
            </a:fld>
            <a:endParaRPr lang="en-GB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CA57A73-9128-4627-860C-84C25AEFBCF9}" type="slidenum">
              <a:rPr lang="en-GB" smtClean="0"/>
              <a:pPr/>
              <a:t>74</a:t>
            </a:fld>
            <a:endParaRPr lang="en-GB" dirty="0" smtClean="0"/>
          </a:p>
        </p:txBody>
      </p:sp>
      <p:sp>
        <p:nvSpPr>
          <p:cNvPr id="154627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546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4D2EA5A-C6FB-42D6-A9C5-929DB39114CF}" type="slidenum">
              <a:rPr lang="en-GB" smtClean="0"/>
              <a:pPr/>
              <a:t>75</a:t>
            </a:fld>
            <a:endParaRPr lang="en-GB" dirty="0" smtClean="0"/>
          </a:p>
        </p:txBody>
      </p:sp>
      <p:sp>
        <p:nvSpPr>
          <p:cNvPr id="15565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556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DFA9846-F6CB-4C79-8659-56E588AB7FB5}" type="slidenum">
              <a:rPr lang="en-GB" smtClean="0"/>
              <a:pPr/>
              <a:t>13</a:t>
            </a:fld>
            <a:endParaRPr lang="en-GB" smtClean="0"/>
          </a:p>
        </p:txBody>
      </p:sp>
      <p:sp>
        <p:nvSpPr>
          <p:cNvPr id="1013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4EC9920-F4A8-4BA4-AE9E-CF6F2541B913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138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138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B2D7374-770C-442F-BBBD-592281653F52}" type="slidenum">
              <a:rPr lang="en-GB" smtClean="0"/>
              <a:pPr/>
              <a:t>76</a:t>
            </a:fld>
            <a:endParaRPr lang="en-GB" smtClean="0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8B079F7-5142-44E0-92E5-5F30B1595DB7}" type="slidenum">
              <a:rPr lang="en-GB" smtClean="0"/>
              <a:pPr/>
              <a:t>77</a:t>
            </a:fld>
            <a:endParaRPr lang="en-GB" smtClean="0"/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8D6B3EF-472E-4C93-B90F-715F714F0B80}" type="slidenum">
              <a:rPr lang="en-GB" smtClean="0"/>
              <a:pPr/>
              <a:t>78</a:t>
            </a:fld>
            <a:endParaRPr lang="en-GB" smtClean="0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374D7C0-4761-4E51-9806-002B015BD4F0}" type="slidenum">
              <a:rPr lang="en-GB" smtClean="0"/>
              <a:pPr/>
              <a:t>79</a:t>
            </a:fld>
            <a:endParaRPr lang="en-GB" smtClean="0"/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68825" cy="34448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D7E1A02-A344-4E72-9F5C-7BF21F335944}" type="slidenum">
              <a:rPr lang="en-GB" smtClean="0"/>
              <a:pPr/>
              <a:t>80</a:t>
            </a:fld>
            <a:endParaRPr lang="en-GB" smtClean="0"/>
          </a:p>
        </p:txBody>
      </p:sp>
      <p:sp>
        <p:nvSpPr>
          <p:cNvPr id="15974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FD84579-E203-4068-AAE4-B92F513EE884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5974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5974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37AFC19-85FF-4D4C-B090-5E40A2F442BF}" type="slidenum">
              <a:rPr lang="en-GB" smtClean="0"/>
              <a:pPr/>
              <a:t>84</a:t>
            </a:fld>
            <a:endParaRPr lang="en-GB" smtClean="0"/>
          </a:p>
        </p:txBody>
      </p:sp>
      <p:sp>
        <p:nvSpPr>
          <p:cNvPr id="1607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BC58D7F-8F21-43A3-A719-3CC14C8613C4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6077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6077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99F26EC-EA7A-4298-AA52-C2579A923584}" type="slidenum">
              <a:rPr lang="en-GB" smtClean="0"/>
              <a:pPr/>
              <a:t>85</a:t>
            </a:fld>
            <a:endParaRPr lang="en-GB" dirty="0" smtClean="0"/>
          </a:p>
        </p:txBody>
      </p:sp>
      <p:sp>
        <p:nvSpPr>
          <p:cNvPr id="1617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A9F0981-8A59-4930-B3DB-2113FD57C8B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179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179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8B76F8C-0F7F-4033-92FA-A930B5875197}" type="slidenum">
              <a:rPr lang="en-GB" smtClean="0"/>
              <a:pPr/>
              <a:t>86</a:t>
            </a:fld>
            <a:endParaRPr lang="en-GB" dirty="0" smtClean="0"/>
          </a:p>
        </p:txBody>
      </p:sp>
      <p:sp>
        <p:nvSpPr>
          <p:cNvPr id="1628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FFC0C63-F0EC-4264-9C5E-8B929C41EB72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86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282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282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D03568D-F666-44FA-842E-83788E7289BD}" type="slidenum">
              <a:rPr lang="en-GB" smtClean="0"/>
              <a:pPr/>
              <a:t>87</a:t>
            </a:fld>
            <a:endParaRPr lang="en-GB" dirty="0" smtClean="0"/>
          </a:p>
        </p:txBody>
      </p:sp>
      <p:sp>
        <p:nvSpPr>
          <p:cNvPr id="16384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E6476B-F0A8-4824-9B9E-D1F6CD45D607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87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384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384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8AD9EB3-0D18-44F9-9A59-2CF818F8F8DF}" type="slidenum">
              <a:rPr lang="en-GB" smtClean="0"/>
              <a:pPr/>
              <a:t>88</a:t>
            </a:fld>
            <a:endParaRPr lang="en-GB" dirty="0" smtClean="0"/>
          </a:p>
        </p:txBody>
      </p:sp>
      <p:sp>
        <p:nvSpPr>
          <p:cNvPr id="1648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51F795-DA73-4F0A-ABB1-7B85D948945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88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486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486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588C45D-246F-4F6C-B2E9-8170E177198A}" type="slidenum">
              <a:rPr lang="en-GB" smtClean="0"/>
              <a:pPr/>
              <a:t>14</a:t>
            </a:fld>
            <a:endParaRPr lang="en-GB" smtClean="0"/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BF1FF09-8DFB-4307-92FC-5CE506B6405B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14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240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73EC0C4-5915-4E31-B323-6E2003E15E7E}" type="slidenum">
              <a:rPr lang="en-GB" smtClean="0"/>
              <a:pPr/>
              <a:t>89</a:t>
            </a:fld>
            <a:endParaRPr lang="en-GB" dirty="0" smtClean="0"/>
          </a:p>
        </p:txBody>
      </p:sp>
      <p:sp>
        <p:nvSpPr>
          <p:cNvPr id="16589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57E2FD6-580F-4C64-B63F-545797C5A4C9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89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589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589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8013633-6F39-48E4-B3C1-BF9E762B58E6}" type="slidenum">
              <a:rPr lang="en-GB" smtClean="0"/>
              <a:pPr/>
              <a:t>90</a:t>
            </a:fld>
            <a:endParaRPr lang="en-GB" dirty="0" smtClean="0"/>
          </a:p>
        </p:txBody>
      </p:sp>
      <p:sp>
        <p:nvSpPr>
          <p:cNvPr id="166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76A1FEF-7699-42FC-8236-CA9C8193163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90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691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691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F4AB7A1-1AA1-4C04-BF0E-E022F4CC8766}" type="slidenum">
              <a:rPr lang="en-GB" smtClean="0"/>
              <a:pPr/>
              <a:t>91</a:t>
            </a:fld>
            <a:endParaRPr lang="en-GB" dirty="0" smtClean="0"/>
          </a:p>
        </p:txBody>
      </p:sp>
      <p:sp>
        <p:nvSpPr>
          <p:cNvPr id="1679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C47161B-21D9-4F9E-A435-ED06EDA3295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91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794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79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48BAD49-961B-451B-9A7D-755CF6928057}" type="slidenum">
              <a:rPr lang="en-GB" smtClean="0"/>
              <a:pPr/>
              <a:t>94</a:t>
            </a:fld>
            <a:endParaRPr lang="en-GB" dirty="0" smtClean="0"/>
          </a:p>
        </p:txBody>
      </p:sp>
      <p:sp>
        <p:nvSpPr>
          <p:cNvPr id="16896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D43D99A-5DD9-49D0-BC5D-1C32DE0CB46A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94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8964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896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A6B78B2-E52D-401C-9D4F-684FCEFF8B33}" type="slidenum">
              <a:rPr lang="en-GB" smtClean="0"/>
              <a:pPr/>
              <a:t>95</a:t>
            </a:fld>
            <a:endParaRPr lang="en-GB" dirty="0" smtClean="0"/>
          </a:p>
        </p:txBody>
      </p:sp>
      <p:sp>
        <p:nvSpPr>
          <p:cNvPr id="1699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06E9971-DC7E-4E69-A4E6-63CBE2A6A1B5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95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6998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6998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6EB530D-A7DE-4D6D-AD81-9CC9D2332BFA}" type="slidenum">
              <a:rPr lang="en-GB" smtClean="0"/>
              <a:pPr/>
              <a:t>96</a:t>
            </a:fld>
            <a:endParaRPr lang="en-GB" dirty="0" smtClean="0"/>
          </a:p>
        </p:txBody>
      </p:sp>
      <p:sp>
        <p:nvSpPr>
          <p:cNvPr id="1710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671261F-F2CC-4561-8095-587737ABFEEC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96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7101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7101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0BE7BF-87C0-4DCD-96CD-9243CD12D5EC}" type="slidenum">
              <a:rPr lang="en-GB" smtClean="0"/>
              <a:pPr/>
              <a:t>97</a:t>
            </a:fld>
            <a:endParaRPr lang="en-GB" dirty="0" smtClean="0"/>
          </a:p>
        </p:txBody>
      </p:sp>
      <p:sp>
        <p:nvSpPr>
          <p:cNvPr id="17203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5BE0C30-07EF-4C6F-BC5E-89BF758329FF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97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72036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17203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4DE5F94-38F5-4FDB-8ACB-BF564CDDDFE3}" type="slidenum">
              <a:rPr lang="en-GB" smtClean="0"/>
              <a:pPr/>
              <a:t>100</a:t>
            </a:fld>
            <a:endParaRPr lang="en-GB" dirty="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D1A0778-29B0-4F22-BD1A-DC63ABF0CED3}" type="slidenum">
              <a:rPr lang="en-GB" smtClean="0"/>
              <a:pPr/>
              <a:t>102</a:t>
            </a:fld>
            <a:endParaRPr lang="en-GB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BCFC6-3DFE-4534-AFC6-6F752C84B293}" type="slidenum">
              <a:rPr lang="ru-RU" smtClean="0"/>
              <a:pPr/>
              <a:t>106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0616550-A3EE-4CB3-9249-F86558557250}" type="slidenum">
              <a:rPr lang="en-GB" smtClean="0"/>
              <a:pPr/>
              <a:t>15</a:t>
            </a:fld>
            <a:endParaRPr lang="en-GB" smtClean="0"/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F348A43-CB61-4C56-A833-3AE9147AC6FD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3428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740DB-5AF7-4E1B-BAFD-EF3800A1830A}" type="slidenum">
              <a:rPr lang="ru-RU" smtClean="0"/>
              <a:pPr/>
              <a:t>108</a:t>
            </a:fld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D48C6-04F7-48E1-819C-6E1F967F7342}" type="slidenum">
              <a:rPr lang="ru-RU" smtClean="0"/>
              <a:pPr/>
              <a:t>109</a:t>
            </a:fld>
            <a:endParaRPr lang="ru-RU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0300" y="677863"/>
            <a:ext cx="4591050" cy="3443287"/>
          </a:xfrm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611381-CA28-493B-BDF6-87084B8946A8}" type="slidenum">
              <a:rPr lang="ru-RU" smtClean="0"/>
              <a:pPr/>
              <a:t>111</a:t>
            </a:fld>
            <a:endParaRPr lang="ru-RU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6D0322A-776D-43CB-A9CB-406774EE1576}" type="slidenum">
              <a:rPr lang="en-GB" smtClean="0"/>
              <a:pPr/>
              <a:t>112</a:t>
            </a:fld>
            <a:endParaRPr lang="en-GB" smtClean="0"/>
          </a:p>
        </p:txBody>
      </p:sp>
      <p:sp>
        <p:nvSpPr>
          <p:cNvPr id="17305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66AE42DA-DA5F-4AA8-B27C-612186CF344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112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73060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7306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01060C1-F7B6-49D1-B1A9-1C02560F588C}" type="slidenum">
              <a:rPr lang="en-GB" smtClean="0"/>
              <a:pPr/>
              <a:t>16</a:t>
            </a:fld>
            <a:endParaRPr lang="en-GB" smtClean="0"/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0E7251C-000F-4FAF-876E-84110FB12040}" type="slidenum">
              <a:rPr lang="en-GB" sz="1200">
                <a:solidFill>
                  <a:srgbClr val="000000"/>
                </a:solidFill>
              </a:rPr>
              <a:pPr algn="r"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4452" name="Text Box 2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64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62C58-CCA3-4C8A-B5E5-AA02136847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43991-EE73-4248-BD68-63B9A557D1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5812" cy="5995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95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65E50-E9DB-47CD-9AA6-FB4CCDD86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6E659-D474-4F65-96C0-0F6367C387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66098-1A8B-4A79-9782-A77C70E17F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4760B-97A1-4458-B900-B8A9913347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DA2FE-866D-483C-9E4A-DE64D97D0D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779C-3E2B-4D71-AFB6-52A4EBFF01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4EA46-89B9-41AC-BAA7-F5D37CB86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5E3367-D1FE-4ED3-A802-228B3D19C5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EC6EB-FA90-4661-BB90-CE29DC6DB0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72282-0692-47A3-B1FE-10FAE1F1CB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3250" cy="1431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7250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17F4BE0-6A08-4025-BF4E-3A4BDA7C7D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/>
  <p:txStyles>
    <p:titleStyle>
      <a:lvl1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5pPr>
      <a:lvl6pPr marL="4572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6pPr>
      <a:lvl7pPr marL="9144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7pPr>
      <a:lvl8pPr marL="13716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8pPr>
      <a:lvl9pPr marL="1828800" algn="ctr" defTabSz="449263" rtl="0" eaLnBrk="0" fontAlgn="base" hangingPunct="0">
        <a:lnSpc>
          <a:spcPct val="76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36550" indent="-336550" algn="l" defTabSz="449263" rtl="0" eaLnBrk="0" fontAlgn="base" hangingPunct="0">
        <a:lnSpc>
          <a:spcPct val="7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49263" rtl="0" eaLnBrk="0" fontAlgn="base" hangingPunct="0">
        <a:lnSpc>
          <a:spcPct val="7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lnSpc>
          <a:spcPct val="7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lnSpc>
          <a:spcPct val="7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8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4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tif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2060575"/>
            <a:ext cx="9144000" cy="61913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0" y="3629025"/>
            <a:ext cx="9144000" cy="346075"/>
          </a:xfrm>
          <a:prstGeom prst="rect">
            <a:avLst/>
          </a:prstGeom>
          <a:solidFill>
            <a:srgbClr val="99CCFF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9525" y="2103438"/>
            <a:ext cx="9144000" cy="14795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defRPr/>
            </a:pPr>
            <a:r>
              <a:rPr lang="ru-RU" sz="3000" cap="all" dirty="0">
                <a:solidFill>
                  <a:srgbClr val="0070C0"/>
                </a:solidFill>
                <a:latin typeface="+mn-lt"/>
              </a:rPr>
              <a:t>Программно-методические комплексы для </a:t>
            </a:r>
            <a:r>
              <a:rPr lang="ru-RU" sz="3000" cap="all" dirty="0" smtClean="0">
                <a:solidFill>
                  <a:srgbClr val="0070C0"/>
                </a:solidFill>
                <a:latin typeface="+mn-lt"/>
              </a:rPr>
              <a:t>основного общего, среднего (полного) общего образования</a:t>
            </a:r>
            <a:endParaRPr lang="en-GB" sz="3000" cap="all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895350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042">
            <a:off x="6406991" y="1806058"/>
            <a:ext cx="1492995" cy="214122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955675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</a:t>
            </a:r>
            <a:r>
              <a:rPr lang="en-GB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en-GB" sz="2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Молекулярная физика</a:t>
            </a:r>
            <a:r>
              <a:rPr lang="en-GB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r>
              <a:rPr lang="ru-RU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Часть</a:t>
            </a:r>
            <a:r>
              <a:rPr lang="en-GB" sz="2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1</a:t>
            </a:r>
            <a:r>
              <a:rPr lang="ru-RU" sz="2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Часть 2</a:t>
            </a:r>
            <a:endParaRPr lang="en-GB" sz="2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\\Pm-server2\Common\Кривохижина Татьяна\на страничку НД\Интерактивные плакаты\Интерактивные плакаты. Молекулярная физика. Часть 2\Готово\Molek_ph_2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6353">
            <a:off x="6906488" y="3261310"/>
            <a:ext cx="1514408" cy="2141806"/>
          </a:xfrm>
          <a:prstGeom prst="rect">
            <a:avLst/>
          </a:prstGeom>
          <a:noFill/>
          <a:effectLst/>
        </p:spPr>
      </p:pic>
      <p:sp>
        <p:nvSpPr>
          <p:cNvPr id="6152" name="Прямоугольник 11"/>
          <p:cNvSpPr>
            <a:spLocks noChangeArrowheads="1"/>
          </p:cNvSpPr>
          <p:nvPr/>
        </p:nvSpPr>
        <p:spPr bwMode="auto">
          <a:xfrm>
            <a:off x="214313" y="1357313"/>
            <a:ext cx="66436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Программы помогут учителю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доступно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преподнести информацию по молекулярной физике и термодинамике для учащихся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10–11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151" name="AutoShape 56"/>
          <p:cNvSpPr>
            <a:spLocks noChangeArrowheads="1"/>
          </p:cNvSpPr>
          <p:nvPr/>
        </p:nvSpPr>
        <p:spPr bwMode="auto">
          <a:xfrm>
            <a:off x="285750" y="2357438"/>
            <a:ext cx="53578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142875" y="2436813"/>
            <a:ext cx="6643688" cy="35639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Статичные и интерактивные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ролики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3D-модели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экспериментов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наблюдений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Таблицы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физических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величин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Уникальные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фото-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видеоматериалы</a:t>
            </a: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упражнения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иллюстрированные  </a:t>
            </a: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задачники с возможностью распечатки</a:t>
            </a: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опорные конспекты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6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9459" name="Прямоугольник 9"/>
          <p:cNvSpPr>
            <a:spLocks noChangeArrowheads="1"/>
          </p:cNvSpPr>
          <p:nvPr/>
        </p:nvSpPr>
        <p:spPr bwMode="auto">
          <a:xfrm>
            <a:off x="4608513" y="4797152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В каждом уроке каждого раздела представлены интерактивные обучающие модули, а также </a:t>
            </a:r>
          </a:p>
          <a:p>
            <a:r>
              <a:rPr lang="ru-RU" sz="1800" dirty="0">
                <a:solidFill>
                  <a:schemeClr val="tx1"/>
                </a:solidFill>
              </a:rPr>
              <a:t>модули тренинга и тестирования.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341630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Особенности программы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2" descr="F:\MSI\Учимся изучать историю. Работа с датами, картами, первоисточниками\Скриншоты\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963" y="764704"/>
            <a:ext cx="4500501" cy="3600400"/>
          </a:xfrm>
          <a:prstGeom prst="rect">
            <a:avLst/>
          </a:prstGeom>
          <a:noFill/>
          <a:effectLst/>
        </p:spPr>
      </p:pic>
      <p:pic>
        <p:nvPicPr>
          <p:cNvPr id="10" name="Picture 2" descr="F:\MSI\Учимся изучать историю. Работа с датами, картами, первоисточниками\Скриншоты\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79"/>
            <a:ext cx="4104456" cy="3283563"/>
          </a:xfrm>
          <a:prstGeom prst="rect">
            <a:avLst/>
          </a:prstGeom>
          <a:noFill/>
          <a:effectLst/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61950" y="1052513"/>
            <a:ext cx="4714875" cy="9572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«Счет лет в истории» </a:t>
            </a: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«Историческая карта»</a:t>
            </a: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«Исторические источники»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50825" y="793750"/>
            <a:ext cx="1166813" cy="3714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Изучаем: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250825" y="908050"/>
            <a:ext cx="4392613" cy="12033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ведет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диалог с учеником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стимулируя </a:t>
            </a:r>
          </a:p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его к активной познавательной деятельности.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188913"/>
            <a:ext cx="330835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Содержание программы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48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836712"/>
            <a:ext cx="442764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F:\MSI\Учимся изучать историю. Работа с датами, картами, первоисточниками\Скриншоты\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33667"/>
            <a:ext cx="4464496" cy="3571597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480866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Прямоугольник 12"/>
          <p:cNvSpPr>
            <a:spLocks noChangeArrowheads="1"/>
          </p:cNvSpPr>
          <p:nvPr/>
        </p:nvSpPr>
        <p:spPr bwMode="auto">
          <a:xfrm>
            <a:off x="179388" y="765175"/>
            <a:ext cx="93614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Результаты работы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 ученика с программой автоматически фиксируются и анализируются. Учащимся выдаются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рекомендации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 том, какие темы </a:t>
            </a:r>
            <a:r>
              <a:rPr lang="ru-RU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сле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-</a:t>
            </a:r>
          </a:p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дует закрепить и в каком разделе можно получить нужную информацию. 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85738" y="188913"/>
            <a:ext cx="4098925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Результаты работы учащегося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74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1086" y="3284984"/>
            <a:ext cx="485938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7950" y="188913"/>
            <a:ext cx="831215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Специальный </a:t>
            </a: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справочный раздел «Учусь познавать историю»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3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179388" y="765175"/>
            <a:ext cx="8856662" cy="9255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Справочный раздел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посвящен проблемам познания истории и содержит </a:t>
            </a:r>
          </a:p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как справочно-информационные статьи, так и памятки с наглядными </a:t>
            </a:r>
            <a:r>
              <a:rPr lang="ru-RU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приме-рами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о способах учебной деятельности на уроках.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700808"/>
            <a:ext cx="588278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0" name="Прямоугольник 15"/>
          <p:cNvSpPr>
            <a:spLocks noChangeArrowheads="1"/>
          </p:cNvSpPr>
          <p:nvPr/>
        </p:nvSpPr>
        <p:spPr bwMode="auto">
          <a:xfrm>
            <a:off x="179388" y="5157192"/>
            <a:ext cx="896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Раздел направлен на развитие навыков познавательной и исследовательской деятельности на уроке и вне урока, на углубление и расширению программных знаний по истории.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214313" y="214313"/>
            <a:ext cx="8715405" cy="785795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 Box 32"/>
          <p:cNvSpPr txBox="1">
            <a:spLocks noChangeArrowheads="1"/>
          </p:cNvSpPr>
          <p:nvPr/>
        </p:nvSpPr>
        <p:spPr bwMode="auto">
          <a:xfrm>
            <a:off x="214282" y="231796"/>
            <a:ext cx="86423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n-US" sz="3000" dirty="0">
                <a:solidFill>
                  <a:schemeClr val="tx1"/>
                </a:solidFill>
              </a:rPr>
              <a:t>MICE and NICE ENGLISH</a:t>
            </a:r>
            <a:r>
              <a:rPr lang="ru-RU" sz="3000" cap="all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214422"/>
            <a:ext cx="87154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Специализированный программный продукт для коллективного обучения на уроках английского языка</a:t>
            </a:r>
            <a:endParaRPr lang="ru-RU" sz="2000" b="1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AutoShape 56"/>
          <p:cNvSpPr>
            <a:spLocks noChangeArrowheads="1"/>
          </p:cNvSpPr>
          <p:nvPr/>
        </p:nvSpPr>
        <p:spPr bwMode="auto">
          <a:xfrm>
            <a:off x="214282" y="1071546"/>
            <a:ext cx="8715436" cy="4571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" name="AutoShape 56"/>
          <p:cNvSpPr>
            <a:spLocks noChangeArrowheads="1"/>
          </p:cNvSpPr>
          <p:nvPr/>
        </p:nvSpPr>
        <p:spPr bwMode="auto">
          <a:xfrm>
            <a:off x="214282" y="2097397"/>
            <a:ext cx="8715436" cy="4571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7" name="Picture 9" descr="C:\Documents and Settings\thaeva\Мои документы\Мои рисунки\Mice and Nice English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79530">
            <a:off x="6182334" y="2564697"/>
            <a:ext cx="2065250" cy="2914975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14282" y="2285992"/>
            <a:ext cx="4572000" cy="26007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Уникальная технология, заложенная в программу, позволяет </a:t>
            </a:r>
            <a:r>
              <a:rPr lang="ru-RU" sz="2000" dirty="0" smtClean="0">
                <a:solidFill>
                  <a:schemeClr val="tx1"/>
                </a:solidFill>
              </a:rPr>
              <a:t>организовать </a:t>
            </a:r>
            <a:r>
              <a:rPr lang="ru-RU" sz="2000" b="1" dirty="0" smtClean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совместную работу нескольких учащихся </a:t>
            </a:r>
            <a:r>
              <a:rPr lang="ru-RU" sz="2000" dirty="0" smtClean="0">
                <a:solidFill>
                  <a:schemeClr val="tx1"/>
                </a:solidFill>
              </a:rPr>
              <a:t>у одного экрана </a:t>
            </a:r>
            <a:r>
              <a:rPr lang="ru-RU" sz="2000" b="1" dirty="0" smtClean="0">
                <a:solidFill>
                  <a:schemeClr val="tx1"/>
                </a:solidFill>
              </a:rPr>
              <a:t>при одновременной работе с </a:t>
            </a:r>
            <a:r>
              <a:rPr lang="ru-RU" sz="2000" b="1" dirty="0" smtClean="0">
                <a:solidFill>
                  <a:schemeClr val="tx1"/>
                </a:solidFill>
              </a:rPr>
              <a:t>несколькими </a:t>
            </a:r>
            <a:r>
              <a:rPr lang="ru-RU" sz="2000" b="1" dirty="0" smtClean="0">
                <a:solidFill>
                  <a:schemeClr val="tx1"/>
                </a:solidFill>
              </a:rPr>
              <a:t>компьютерными мышами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</a:p>
          <a:p>
            <a:pPr algn="just"/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5143512"/>
            <a:ext cx="576157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Для работы с </a:t>
            </a:r>
            <a:r>
              <a:rPr lang="ru-RU" b="1" dirty="0" smtClean="0">
                <a:solidFill>
                  <a:schemeClr val="tx1"/>
                </a:solidFill>
              </a:rPr>
              <a:t>учащимися 7–11 классов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AutoShape 56"/>
          <p:cNvSpPr>
            <a:spLocks noChangeArrowheads="1"/>
          </p:cNvSpPr>
          <p:nvPr/>
        </p:nvSpPr>
        <p:spPr bwMode="auto">
          <a:xfrm flipV="1">
            <a:off x="214282" y="4786322"/>
            <a:ext cx="4929222" cy="4571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56"/>
          <p:cNvSpPr>
            <a:spLocks noChangeArrowheads="1"/>
          </p:cNvSpPr>
          <p:nvPr/>
        </p:nvSpPr>
        <p:spPr bwMode="auto">
          <a:xfrm>
            <a:off x="285720" y="714356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4100" name="TextBox 8"/>
          <p:cNvSpPr txBox="1">
            <a:spLocks noChangeArrowheads="1"/>
          </p:cNvSpPr>
          <p:nvPr/>
        </p:nvSpPr>
        <p:spPr bwMode="auto">
          <a:xfrm>
            <a:off x="214313" y="928670"/>
            <a:ext cx="83581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Программа включает более </a:t>
            </a:r>
            <a:r>
              <a:rPr lang="ru-RU" sz="1800" b="1" dirty="0">
                <a:solidFill>
                  <a:schemeClr val="tx1"/>
                </a:solidFill>
                <a:ea typeface="Arial Unicode MS" pitchFamily="34" charset="-128"/>
                <a:cs typeface="Arial Unicode MS" pitchFamily="34" charset="-128"/>
              </a:rPr>
              <a:t>100 разнотипных интерактивных заданий</a:t>
            </a:r>
            <a:r>
              <a:rPr lang="ru-RU" sz="1800" dirty="0">
                <a:solidFill>
                  <a:schemeClr val="tx1"/>
                </a:solidFill>
              </a:rPr>
              <a:t>, объединенных в тематические разделы: 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42844" y="1683363"/>
            <a:ext cx="4286250" cy="2602893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/>
              <a:t> </a:t>
            </a:r>
            <a:r>
              <a:rPr lang="en-US" sz="2000" dirty="0">
                <a:solidFill>
                  <a:schemeClr val="tx1"/>
                </a:solidFill>
              </a:rPr>
              <a:t>British Life and Culture 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Native Town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Likes and Dislikes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Books in my Life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Music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What do you want to be?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102" name="Прямоугольник 8"/>
          <p:cNvSpPr>
            <a:spLocks noChangeArrowheads="1"/>
          </p:cNvSpPr>
          <p:nvPr/>
        </p:nvSpPr>
        <p:spPr bwMode="auto">
          <a:xfrm>
            <a:off x="214323" y="4429132"/>
            <a:ext cx="5786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Задания </a:t>
            </a:r>
            <a:r>
              <a:rPr lang="ru-RU" sz="1800" b="1" dirty="0" smtClean="0">
                <a:solidFill>
                  <a:schemeClr val="tx1"/>
                </a:solidFill>
              </a:rPr>
              <a:t>вариативны по уровню сложности</a:t>
            </a:r>
            <a:r>
              <a:rPr lang="ru-RU" sz="1800" dirty="0" smtClean="0">
                <a:solidFill>
                  <a:schemeClr val="tx1"/>
                </a:solidFill>
              </a:rPr>
              <a:t>, предполагают работу учащихся с различными мультимедийными объектами – интерактивными текстами, рисунками, таблицами и аудиоматериалами.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3143270" y="1714488"/>
            <a:ext cx="4286250" cy="2248950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chemeClr val="tx1"/>
                </a:solidFill>
              </a:rPr>
              <a:t>Cinema and Television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Computer Technologies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Healthy Lifestyle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Sports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Quiz</a:t>
            </a:r>
            <a:r>
              <a:rPr lang="ru-RU" sz="2000" dirty="0">
                <a:solidFill>
                  <a:schemeClr val="tx1"/>
                </a:solidFill>
              </a:rPr>
              <a:t>                                                        </a:t>
            </a: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</a:endParaRPr>
          </a:p>
          <a:p>
            <a:pPr>
              <a:buClr>
                <a:srgbClr val="0070C0"/>
              </a:buClr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104" name="AutoShape 56"/>
          <p:cNvSpPr>
            <a:spLocks noChangeArrowheads="1"/>
          </p:cNvSpPr>
          <p:nvPr/>
        </p:nvSpPr>
        <p:spPr bwMode="auto">
          <a:xfrm flipV="1">
            <a:off x="285720" y="4286256"/>
            <a:ext cx="5357812" cy="45719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2" name="Picture 9" descr="\\Pm-server2\Common\Кривохижина Татьяна\для Саши\Мыши\Новая папк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5776" y="1728776"/>
            <a:ext cx="2661066" cy="21288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0" descr="\\Pm-server2\Common\Кривохижина Татьяна\для Саши\Мыши\Новая папка\under the pictu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86230"/>
            <a:ext cx="2661066" cy="21288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3308769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Содержание программы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56"/>
          <p:cNvSpPr>
            <a:spLocks noChangeArrowheads="1"/>
          </p:cNvSpPr>
          <p:nvPr/>
        </p:nvSpPr>
        <p:spPr bwMode="auto">
          <a:xfrm>
            <a:off x="214313" y="714356"/>
            <a:ext cx="8440737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0243" name="Прямоугольник 5"/>
          <p:cNvSpPr>
            <a:spLocks noChangeArrowheads="1"/>
          </p:cNvSpPr>
          <p:nvPr/>
        </p:nvSpPr>
        <p:spPr bwMode="auto">
          <a:xfrm>
            <a:off x="214313" y="785794"/>
            <a:ext cx="8501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dirty="0">
                <a:solidFill>
                  <a:schemeClr val="tx1"/>
                </a:solidFill>
              </a:rPr>
              <a:t>В программе предусмотрены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цветовые поля </a:t>
            </a:r>
            <a:r>
              <a:rPr lang="ru-RU" sz="1800" dirty="0">
                <a:solidFill>
                  <a:schemeClr val="tx1"/>
                </a:solidFill>
              </a:rPr>
              <a:t>–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рабочие зоны</a:t>
            </a:r>
            <a:r>
              <a:rPr lang="ru-RU" sz="1800" dirty="0">
                <a:solidFill>
                  <a:schemeClr val="tx1"/>
                </a:solidFill>
              </a:rPr>
              <a:t>. Выбор цвета поля осуществляется учащимися, работающими за одним компьютером, или учителем до начала занятия. При этом каждый курсор окрашивается в цвет выбранного поля. </a:t>
            </a:r>
          </a:p>
        </p:txBody>
      </p:sp>
      <p:pic>
        <p:nvPicPr>
          <p:cNvPr id="10244" name="Рисунок 8" descr="2zon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312504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Рисунок 10" descr="3zone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857496"/>
            <a:ext cx="3303122" cy="264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Рисунок 11" descr="4zon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7" y="3429000"/>
            <a:ext cx="321386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Рисунок 12" descr="mouse color 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785926"/>
            <a:ext cx="18256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4704856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Организация коллективной работы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56"/>
          <p:cNvSpPr>
            <a:spLocks noChangeArrowheads="1"/>
          </p:cNvSpPr>
          <p:nvPr/>
        </p:nvSpPr>
        <p:spPr bwMode="auto">
          <a:xfrm>
            <a:off x="285750" y="739757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9220" name="Прямоугольник 9"/>
          <p:cNvSpPr>
            <a:spLocks noChangeArrowheads="1"/>
          </p:cNvSpPr>
          <p:nvPr/>
        </p:nvSpPr>
        <p:spPr bwMode="auto">
          <a:xfrm>
            <a:off x="214282" y="862596"/>
            <a:ext cx="39290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+mn-lt"/>
              </a:rPr>
              <a:t>Одновременно </a:t>
            </a:r>
            <a:r>
              <a:rPr lang="ru-RU" sz="1800" dirty="0">
                <a:solidFill>
                  <a:schemeClr val="tx1"/>
                </a:solidFill>
              </a:rPr>
              <a:t>в программной среде могут работать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от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2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до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4 учащихся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9221" name="Рисунок 6" descr="menu curso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1000108"/>
            <a:ext cx="2928937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4143372" y="3500438"/>
            <a:ext cx="4643438" cy="238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600" b="1" dirty="0">
              <a:solidFill>
                <a:srgbClr val="00B0F0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На экране всегда отображается столько курсоров, сколько </a:t>
            </a:r>
            <a:r>
              <a:rPr lang="en-US" sz="1800" dirty="0">
                <a:solidFill>
                  <a:schemeClr val="tx1"/>
                </a:solidFill>
              </a:rPr>
              <a:t>USB</a:t>
            </a:r>
            <a:r>
              <a:rPr lang="ru-RU" sz="1800" dirty="0">
                <a:solidFill>
                  <a:schemeClr val="tx1"/>
                </a:solidFill>
              </a:rPr>
              <a:t>-мышей </a:t>
            </a:r>
            <a:r>
              <a:rPr lang="ru-RU" sz="1800" dirty="0" err="1" smtClean="0">
                <a:solidFill>
                  <a:schemeClr val="tx1"/>
                </a:solidFill>
              </a:rPr>
              <a:t>подклю-чено</a:t>
            </a:r>
            <a:r>
              <a:rPr lang="ru-RU" sz="1800" dirty="0" smtClean="0">
                <a:solidFill>
                  <a:schemeClr val="tx1"/>
                </a:solidFill>
              </a:rPr>
              <a:t> к </a:t>
            </a:r>
            <a:r>
              <a:rPr lang="ru-RU" sz="1800" dirty="0">
                <a:solidFill>
                  <a:schemeClr val="tx1"/>
                </a:solidFill>
              </a:rPr>
              <a:t>компьютеру. </a:t>
            </a:r>
          </a:p>
          <a:p>
            <a:pPr algn="just"/>
            <a:endParaRPr lang="ru-RU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Каждый учащийся будет определять свой курсор по порядковому номеру, </a:t>
            </a:r>
            <a:r>
              <a:rPr lang="ru-RU" sz="1800" dirty="0" err="1" smtClean="0">
                <a:solidFill>
                  <a:schemeClr val="tx1"/>
                </a:solidFill>
              </a:rPr>
              <a:t>прис-военному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при подключении </a:t>
            </a:r>
            <a:r>
              <a:rPr lang="ru-RU" sz="1800" dirty="0" err="1" smtClean="0">
                <a:solidFill>
                  <a:schemeClr val="tx1"/>
                </a:solidFill>
              </a:rPr>
              <a:t>компью-терной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мыши. </a:t>
            </a:r>
          </a:p>
        </p:txBody>
      </p:sp>
      <p:sp>
        <p:nvSpPr>
          <p:cNvPr id="9223" name="Прямоугольник 12"/>
          <p:cNvSpPr>
            <a:spLocks noChangeArrowheads="1"/>
          </p:cNvSpPr>
          <p:nvPr/>
        </p:nvSpPr>
        <p:spPr bwMode="auto">
          <a:xfrm>
            <a:off x="285750" y="4500570"/>
            <a:ext cx="3357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>
                <a:solidFill>
                  <a:schemeClr val="tx1"/>
                </a:solidFill>
              </a:rPr>
              <a:t>Для работы с программой нужно использовать </a:t>
            </a:r>
            <a:r>
              <a:rPr lang="ru-RU" sz="1800" dirty="0" err="1" smtClean="0">
                <a:solidFill>
                  <a:schemeClr val="tx1"/>
                </a:solidFill>
              </a:rPr>
              <a:t>про-водные</a:t>
            </a: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или беспроводные USB-мыши. </a:t>
            </a:r>
          </a:p>
        </p:txBody>
      </p:sp>
      <p:pic>
        <p:nvPicPr>
          <p:cNvPr id="9224" name="Рисунок 7" descr="cursors quantit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2200257"/>
            <a:ext cx="1789113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 descr="\\Pm-server2\Common\Кривохижина Татьяна\для Саши\Мыши\Новая папка\quiz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85926"/>
            <a:ext cx="3214711" cy="257176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4704856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Организация коллективной работы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56"/>
          <p:cNvSpPr>
            <a:spLocks noChangeArrowheads="1"/>
          </p:cNvSpPr>
          <p:nvPr/>
        </p:nvSpPr>
        <p:spPr bwMode="auto">
          <a:xfrm>
            <a:off x="285750" y="714356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2" name="Текст 5"/>
          <p:cNvSpPr txBox="1">
            <a:spLocks/>
          </p:cNvSpPr>
          <p:nvPr/>
        </p:nvSpPr>
        <p:spPr bwMode="auto">
          <a:xfrm>
            <a:off x="214282" y="1000108"/>
            <a:ext cx="8501063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ru-RU" sz="2000" kern="0" dirty="0">
                <a:solidFill>
                  <a:schemeClr val="tx1"/>
                </a:solidFill>
                <a:latin typeface="+mn-lt"/>
              </a:rPr>
              <a:t>Задания программы подразделяются на два типа: </a:t>
            </a:r>
            <a:endParaRPr lang="ru-RU" sz="2000" kern="0" dirty="0" smtClean="0">
              <a:solidFill>
                <a:schemeClr val="tx1"/>
              </a:solidFill>
              <a:latin typeface="+mn-lt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сотрудничество </a:t>
            </a:r>
            <a:r>
              <a:rPr lang="ru-RU" sz="2000" kern="0" dirty="0">
                <a:solidFill>
                  <a:schemeClr val="tx1"/>
                </a:solidFill>
              </a:rPr>
              <a:t>и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викторина</a:t>
            </a:r>
            <a:endParaRPr lang="ru-RU" sz="2000" kern="0" dirty="0">
              <a:solidFill>
                <a:schemeClr val="tx1"/>
              </a:solidFill>
            </a:endParaRPr>
          </a:p>
          <a:p>
            <a:pPr algn="just" eaLnBrk="0" hangingPunct="0">
              <a:spcBef>
                <a:spcPct val="20000"/>
              </a:spcBef>
              <a:defRPr/>
            </a:pPr>
            <a:endParaRPr lang="ru-RU" sz="1800" kern="0" dirty="0">
              <a:solidFill>
                <a:schemeClr val="tx1"/>
              </a:solidFill>
              <a:latin typeface="+mn-lt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sz="1800" kern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algn="ctr" eaLnBrk="0" hangingPunct="0">
              <a:spcBef>
                <a:spcPct val="20000"/>
              </a:spcBef>
              <a:defRPr/>
            </a:pPr>
            <a:endParaRPr lang="ru-RU" sz="1800" b="1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10" descr="\\Pm-server2\Common\Кривохижина Татьяна\для Саши\Мыши\Новая папка\quiz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071678"/>
            <a:ext cx="3531515" cy="282521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1" descr="\\Pm-server2\Common\Кривохижина Татьяна\для Саши\Мыши\Новая папка\list writ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000240"/>
            <a:ext cx="3574681" cy="285974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1975199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Типы заданий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\\Pm-server2\Common\Кривохижина Татьяна\для Саши\Мыши\Новая папка\individual ta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85860"/>
            <a:ext cx="2786082" cy="22288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10" descr="\\Pm-server2\Common\Кривохижина Татьяна\для Саши\Мыши\Новая папка\common ta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2786082" cy="22288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AutoShape 56"/>
          <p:cNvSpPr>
            <a:spLocks noChangeArrowheads="1"/>
          </p:cNvSpPr>
          <p:nvPr/>
        </p:nvSpPr>
        <p:spPr bwMode="auto">
          <a:xfrm>
            <a:off x="285750" y="714356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1975199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Типы заданий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Содержимое 9"/>
          <p:cNvSpPr>
            <a:spLocks noGrp="1"/>
          </p:cNvSpPr>
          <p:nvPr>
            <p:ph sz="half" idx="1"/>
          </p:nvPr>
        </p:nvSpPr>
        <p:spPr>
          <a:xfrm>
            <a:off x="3428992" y="1214422"/>
            <a:ext cx="5286412" cy="3714750"/>
          </a:xfrm>
        </p:spPr>
        <p:txBody>
          <a:bodyPr/>
          <a:lstStyle/>
          <a:p>
            <a:pPr algn="ctr">
              <a:lnSpc>
                <a:spcPct val="100000"/>
              </a:lnSpc>
              <a:defRPr/>
            </a:pPr>
            <a:endParaRPr lang="ru-RU" sz="1600" b="1" dirty="0" smtClean="0">
              <a:solidFill>
                <a:srgbClr val="0658A2"/>
              </a:solidFill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dirty="0" smtClean="0"/>
              <a:t>Учащимся предлагаются </a:t>
            </a:r>
            <a:r>
              <a:rPr lang="ru-RU" sz="1800" b="1" kern="1200" dirty="0" smtClean="0">
                <a:solidFill>
                  <a:srgbClr val="0658A2"/>
                </a:solidFill>
              </a:rPr>
              <a:t>задания одного характера</a:t>
            </a:r>
            <a:r>
              <a:rPr lang="ru-RU" sz="1800" dirty="0" smtClean="0"/>
              <a:t>, но </a:t>
            </a:r>
            <a:r>
              <a:rPr lang="ru-RU" sz="1800" b="1" kern="1200" dirty="0" smtClean="0">
                <a:solidFill>
                  <a:srgbClr val="0658A2"/>
                </a:solidFill>
              </a:rPr>
              <a:t>разного содержания</a:t>
            </a:r>
            <a:r>
              <a:rPr lang="ru-RU" sz="1800" b="1" dirty="0" smtClean="0"/>
              <a:t>. </a:t>
            </a:r>
            <a:r>
              <a:rPr lang="ru-RU" sz="1800" dirty="0" smtClean="0"/>
              <a:t>Каждый выполняет работу индивидуально в своем поле, но от его результата зависит общий результат. Если один допускает ошибку, то остальные не могут перейти к новому блоку упражнений.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sz="1800" dirty="0" smtClean="0"/>
          </a:p>
          <a:p>
            <a:pPr algn="just">
              <a:lnSpc>
                <a:spcPct val="100000"/>
              </a:lnSpc>
              <a:spcBef>
                <a:spcPct val="0"/>
              </a:spcBef>
              <a:defRPr/>
            </a:pPr>
            <a:r>
              <a:rPr lang="ru-RU" sz="1800" dirty="0" smtClean="0"/>
              <a:t>Учащимся предлагаются </a:t>
            </a:r>
            <a:r>
              <a:rPr lang="ru-RU" sz="1800" b="1" kern="1200" dirty="0" smtClean="0">
                <a:solidFill>
                  <a:srgbClr val="0658A2"/>
                </a:solidFill>
              </a:rPr>
              <a:t>общие задания</a:t>
            </a:r>
            <a:r>
              <a:rPr lang="ru-RU" sz="1800" dirty="0" smtClean="0"/>
              <a:t>, </a:t>
            </a:r>
            <a:r>
              <a:rPr lang="ru-RU" sz="1800" dirty="0" smtClean="0"/>
              <a:t> т</a:t>
            </a:r>
            <a:r>
              <a:rPr lang="ru-RU" sz="1800" dirty="0" smtClean="0"/>
              <a:t>. е. вся группа за компьютером решает одну задачу. 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ru-RU" sz="16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3143240" y="4871877"/>
            <a:ext cx="600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1"/>
                </a:solidFill>
              </a:rPr>
              <a:t>Такие задания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нацеливают</a:t>
            </a:r>
            <a:r>
              <a:rPr lang="ru-RU" sz="1800" dirty="0">
                <a:solidFill>
                  <a:schemeClr val="tx1"/>
                </a:solidFill>
              </a:rPr>
              <a:t> учащихся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на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обсуждение </a:t>
            </a:r>
            <a:r>
              <a:rPr lang="ru-RU" sz="1800" dirty="0">
                <a:solidFill>
                  <a:schemeClr val="tx1"/>
                </a:solidFill>
              </a:rPr>
              <a:t>текущих ошибок и результатов, поиск совместных решений,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согласование </a:t>
            </a:r>
            <a:r>
              <a:rPr lang="ru-RU" sz="1800" dirty="0">
                <a:solidFill>
                  <a:schemeClr val="tx1"/>
                </a:solidFill>
              </a:rPr>
              <a:t>своих действий.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14678" y="928670"/>
            <a:ext cx="4786312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800" dirty="0">
                <a:solidFill>
                  <a:schemeClr val="tx1"/>
                </a:solidFill>
              </a:rPr>
              <a:t>Задания </a:t>
            </a:r>
            <a:r>
              <a:rPr lang="ru-RU" sz="1800" b="1" dirty="0">
                <a:solidFill>
                  <a:srgbClr val="0658A2"/>
                </a:solidFill>
                <a:latin typeface="+mn-lt"/>
              </a:rPr>
              <a:t>типа сотрудничество</a:t>
            </a:r>
            <a:r>
              <a:rPr lang="ru-RU" sz="1800" dirty="0">
                <a:solidFill>
                  <a:schemeClr val="tx1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89236" y="142875"/>
            <a:ext cx="4958707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Статичные и 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3" name="Picture 2" descr="\\Pm-server2\Департамент образования\Информационные_материалы_департамента_образования\Информационные материалы\Листовки_Каталоги_PDF\2010_Каталог ПМК_А5\katalog Folder\Links\0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132856"/>
            <a:ext cx="489867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894693"/>
            <a:ext cx="3571899" cy="267832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20"/>
          <p:cNvSpPr>
            <a:spLocks noGrp="1"/>
          </p:cNvSpPr>
          <p:nvPr>
            <p:ph/>
          </p:nvPr>
        </p:nvSpPr>
        <p:spPr>
          <a:xfrm>
            <a:off x="-142875" y="1214438"/>
            <a:ext cx="9144000" cy="8572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1600" smtClean="0"/>
              <a:t>     </a:t>
            </a:r>
            <a:endParaRPr lang="ru-RU" sz="1600" b="1" smtClean="0">
              <a:solidFill>
                <a:srgbClr val="0070C0"/>
              </a:solidFill>
            </a:endParaRPr>
          </a:p>
        </p:txBody>
      </p:sp>
      <p:sp>
        <p:nvSpPr>
          <p:cNvPr id="17" name="Заголовок 8"/>
          <p:cNvSpPr txBox="1">
            <a:spLocks/>
          </p:cNvSpPr>
          <p:nvPr/>
        </p:nvSpPr>
        <p:spPr>
          <a:xfrm>
            <a:off x="142875" y="0"/>
            <a:ext cx="8829675" cy="12747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kern="0" dirty="0">
                <a:solidFill>
                  <a:srgbClr val="0658A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b="1" kern="0" dirty="0">
                <a:solidFill>
                  <a:srgbClr val="0658A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600075" y="571500"/>
            <a:ext cx="8543925" cy="1274763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kern="0" dirty="0">
                <a:solidFill>
                  <a:srgbClr val="0658A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b="1" kern="0" dirty="0">
                <a:solidFill>
                  <a:srgbClr val="0658A2"/>
                </a:solidFill>
                <a:latin typeface="+mj-lt"/>
                <a:ea typeface="+mj-ea"/>
                <a:cs typeface="+mj-cs"/>
              </a:rPr>
            </a:br>
            <a: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4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10" descr="\\Pm-server2\Common\Кривохижина Татьяна\для Саши\Мыши\Новая папка\choic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285992"/>
            <a:ext cx="3946949" cy="315756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1" descr="\\Pm-server2\Common\Кривохижина Татьяна\для Саши\Мыши\Новая папка\qui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7017" y="2285992"/>
            <a:ext cx="3946949" cy="3157560"/>
          </a:xfrm>
          <a:prstGeom prst="roundRect">
            <a:avLst>
              <a:gd name="adj" fmla="val 8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285750" y="714356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1975199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Типы заданий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312" y="857232"/>
            <a:ext cx="87154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 smtClean="0">
                <a:solidFill>
                  <a:srgbClr val="0658A2"/>
                </a:solidFill>
                <a:latin typeface="+mn-lt"/>
              </a:rPr>
              <a:t>Викторина</a:t>
            </a:r>
            <a:r>
              <a:rPr lang="ru-RU" sz="1800" dirty="0" smtClean="0">
                <a:solidFill>
                  <a:schemeClr val="tx1"/>
                </a:solidFill>
              </a:rPr>
              <a:t>. Ученики выполняют задания по одной теме, но каждый работает </a:t>
            </a:r>
          </a:p>
          <a:p>
            <a:pPr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 </a:t>
            </a:r>
            <a:r>
              <a:rPr lang="ru-RU" sz="1800" b="1" dirty="0" smtClean="0">
                <a:solidFill>
                  <a:srgbClr val="0658A2"/>
                </a:solidFill>
                <a:latin typeface="+mn-lt"/>
              </a:rPr>
              <a:t>своей части экрана</a:t>
            </a:r>
            <a:r>
              <a:rPr lang="ru-RU" sz="1800" dirty="0" smtClean="0">
                <a:solidFill>
                  <a:schemeClr val="tx1"/>
                </a:solidFill>
              </a:rPr>
              <a:t>. Соревновательный характер</a:t>
            </a:r>
            <a:r>
              <a:rPr lang="ru-RU" sz="1800" b="1" dirty="0" smtClean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викторины позволяет </a:t>
            </a:r>
            <a:r>
              <a:rPr lang="ru-RU" sz="1800" dirty="0" err="1" smtClean="0">
                <a:solidFill>
                  <a:schemeClr val="tx1"/>
                </a:solidFill>
              </a:rPr>
              <a:t>про-водить</a:t>
            </a:r>
            <a:r>
              <a:rPr lang="ru-RU" sz="1800" dirty="0" smtClean="0">
                <a:solidFill>
                  <a:schemeClr val="tx1"/>
                </a:solidFill>
              </a:rPr>
              <a:t> ее не только между учащимися, работающими за одним компьютером, но и между командами, сидящими за разными компьютерами.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10" descr="common statistic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428868"/>
            <a:ext cx="360838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11" descr="detailed statist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424124"/>
            <a:ext cx="35718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56"/>
          <p:cNvSpPr>
            <a:spLocks noChangeArrowheads="1"/>
          </p:cNvSpPr>
          <p:nvPr/>
        </p:nvSpPr>
        <p:spPr bwMode="auto">
          <a:xfrm>
            <a:off x="285750" y="714356"/>
            <a:ext cx="84407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1613240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Статистика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83" y="791158"/>
            <a:ext cx="90011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kern="0" dirty="0">
                <a:solidFill>
                  <a:schemeClr val="tx2"/>
                </a:solidFill>
              </a:rPr>
              <a:t>Программа фиксирует действия учащихся: ведет подсчет правильных ответов </a:t>
            </a:r>
            <a:endParaRPr lang="ru-RU" sz="1800" kern="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ru-RU" sz="1800" kern="0" dirty="0" smtClean="0">
                <a:solidFill>
                  <a:schemeClr val="tx2"/>
                </a:solidFill>
              </a:rPr>
              <a:t>и </a:t>
            </a:r>
            <a:r>
              <a:rPr lang="ru-RU" sz="1800" kern="0" dirty="0">
                <a:solidFill>
                  <a:schemeClr val="tx2"/>
                </a:solidFill>
              </a:rPr>
              <a:t>времени, потраченного на выполнение каждого задания. </a:t>
            </a:r>
            <a:endParaRPr lang="ru-RU" sz="1800" kern="0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ru-RU" sz="1800" kern="0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ru-RU" sz="1800" kern="0" dirty="0" smtClean="0">
                <a:solidFill>
                  <a:schemeClr val="tx2"/>
                </a:solidFill>
              </a:rPr>
              <a:t>В </a:t>
            </a:r>
            <a:r>
              <a:rPr lang="ru-RU" sz="1800" kern="0" dirty="0">
                <a:solidFill>
                  <a:schemeClr val="tx2"/>
                </a:solidFill>
              </a:rPr>
              <a:t>разделе </a:t>
            </a:r>
            <a:r>
              <a:rPr lang="ru-RU" sz="1800" b="1" dirty="0" smtClean="0">
                <a:solidFill>
                  <a:srgbClr val="0658A2"/>
                </a:solidFill>
              </a:rPr>
              <a:t>Статистика</a:t>
            </a:r>
            <a:r>
              <a:rPr lang="ru-RU" sz="1800" kern="0" dirty="0" smtClean="0">
                <a:solidFill>
                  <a:schemeClr val="tx2"/>
                </a:solidFill>
              </a:rPr>
              <a:t> </a:t>
            </a:r>
            <a:r>
              <a:rPr lang="ru-RU" sz="1800" kern="0" dirty="0">
                <a:solidFill>
                  <a:schemeClr val="tx2"/>
                </a:solidFill>
              </a:rPr>
              <a:t>отражаются </a:t>
            </a:r>
            <a:r>
              <a:rPr lang="ru-RU" sz="1800" kern="0" dirty="0" smtClean="0">
                <a:solidFill>
                  <a:schemeClr val="tx2"/>
                </a:solidFill>
              </a:rPr>
              <a:t>общие (по прохождению всей темы) и подробные (по каждому заданию) результаты</a:t>
            </a:r>
            <a:r>
              <a:rPr lang="ru-RU" sz="1800" kern="0" dirty="0">
                <a:solidFill>
                  <a:schemeClr val="tx2"/>
                </a:solidFill>
              </a:rPr>
              <a:t>: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Line 1"/>
          <p:cNvSpPr>
            <a:spLocks noChangeShapeType="1"/>
          </p:cNvSpPr>
          <p:nvPr/>
        </p:nvSpPr>
        <p:spPr bwMode="auto">
          <a:xfrm>
            <a:off x="0" y="381000"/>
            <a:ext cx="1588" cy="6477000"/>
          </a:xfrm>
          <a:prstGeom prst="line">
            <a:avLst/>
          </a:prstGeom>
          <a:noFill/>
          <a:ln w="12600">
            <a:solidFill>
              <a:srgbClr val="DEF6F1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" name="Text Box 53"/>
          <p:cNvSpPr txBox="1">
            <a:spLocks noChangeArrowheads="1"/>
          </p:cNvSpPr>
          <p:nvPr/>
        </p:nvSpPr>
        <p:spPr bwMode="auto">
          <a:xfrm>
            <a:off x="0" y="3433763"/>
            <a:ext cx="91440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 ВОПРОСАМ СОТРУДНИЧЕСТВА И ПРОДАЖ </a:t>
            </a:r>
            <a:endParaRPr lang="en-US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ОБРАЩАТЬСЯ ПО ТЕЛЕФОНАМ: 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ru-RU" sz="1800" b="1" cap="all" dirty="0">
              <a:solidFill>
                <a:srgbClr val="104A7E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ru-RU" sz="2000" b="1" cap="all" dirty="0">
                <a:solidFill>
                  <a:srgbClr val="0070C0"/>
                </a:solidFill>
              </a:rPr>
              <a:t>+ 7 (495) </a:t>
            </a:r>
            <a:r>
              <a:rPr lang="ru-RU" sz="2000" b="1" cap="all" dirty="0" smtClean="0">
                <a:solidFill>
                  <a:srgbClr val="0070C0"/>
                </a:solidFill>
              </a:rPr>
              <a:t>785-65-13</a:t>
            </a:r>
            <a:r>
              <a:rPr lang="ru-RU" sz="2000" b="1" cap="all" dirty="0">
                <a:solidFill>
                  <a:srgbClr val="0070C0"/>
                </a:solidFill>
              </a:rPr>
              <a:t>, </a:t>
            </a:r>
            <a:r>
              <a:rPr lang="ru-RU" sz="2000" b="1" cap="all" dirty="0" smtClean="0">
                <a:solidFill>
                  <a:srgbClr val="0070C0"/>
                </a:solidFill>
              </a:rPr>
              <a:t>287-96-35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en-US" sz="20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ru-RU" sz="14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e</a:t>
            </a:r>
            <a:r>
              <a:rPr lang="ru-RU" sz="2000" b="1" dirty="0">
                <a:solidFill>
                  <a:srgbClr val="0070C0"/>
                </a:solidFill>
              </a:rPr>
              <a:t>-</a:t>
            </a:r>
            <a:r>
              <a:rPr lang="en-US" sz="2000" b="1" dirty="0">
                <a:solidFill>
                  <a:srgbClr val="0070C0"/>
                </a:solidFill>
              </a:rPr>
              <a:t>mail</a:t>
            </a:r>
            <a:r>
              <a:rPr lang="ru-RU" sz="2000" b="1" dirty="0">
                <a:solidFill>
                  <a:srgbClr val="0070C0"/>
                </a:solidFill>
              </a:rPr>
              <a:t>:</a:t>
            </a:r>
            <a:r>
              <a:rPr lang="en-US" sz="2000" b="1" dirty="0">
                <a:solidFill>
                  <a:srgbClr val="0070C0"/>
                </a:solidFill>
              </a:rPr>
              <a:t> edu@nd.ru</a:t>
            </a: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US" sz="14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r>
              <a:rPr lang="en-US" sz="2000" b="1" dirty="0">
                <a:solidFill>
                  <a:srgbClr val="0070C0"/>
                </a:solidFill>
              </a:rPr>
              <a:t>www.school.nd.ru</a:t>
            </a:r>
            <a:endParaRPr lang="ru-RU" sz="2000" b="1" dirty="0">
              <a:solidFill>
                <a:srgbClr val="0070C0"/>
              </a:solidFill>
            </a:endParaRPr>
          </a:p>
          <a:p>
            <a:pPr algn="ctr">
              <a:buClr>
                <a:srgbClr val="FFFFFF"/>
              </a:buClr>
              <a:buSzPct val="100000"/>
              <a:buFont typeface="Arial" charset="0"/>
              <a:buNone/>
              <a:defRPr/>
            </a:pPr>
            <a:endParaRPr lang="en-GB" sz="1800" b="1" dirty="0">
              <a:solidFill>
                <a:srgbClr val="0070C0"/>
              </a:solidFill>
            </a:endParaRPr>
          </a:p>
        </p:txBody>
      </p:sp>
      <p:sp>
        <p:nvSpPr>
          <p:cNvPr id="93188" name="AutoShape 56"/>
          <p:cNvSpPr>
            <a:spLocks noChangeArrowheads="1"/>
          </p:cNvSpPr>
          <p:nvPr/>
        </p:nvSpPr>
        <p:spPr bwMode="auto">
          <a:xfrm>
            <a:off x="495300" y="3243263"/>
            <a:ext cx="8124825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785938"/>
            <a:ext cx="9144000" cy="1401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ts val="5100"/>
              </a:lnSpc>
              <a:buClr>
                <a:srgbClr val="0066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4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ДЕПАРТАМЕНТ ОБРАЗОВАНИЯ КОМПАНИИ </a:t>
            </a:r>
            <a:r>
              <a:rPr lang="en-US" sz="4000" dirty="0">
                <a:solidFill>
                  <a:srgbClr val="0070C0"/>
                </a:solidFill>
              </a:rPr>
              <a:t>«</a:t>
            </a:r>
            <a:r>
              <a:rPr lang="ru-RU" sz="4000" dirty="0">
                <a:solidFill>
                  <a:srgbClr val="0070C0"/>
                </a:solidFill>
              </a:rPr>
              <a:t>НОВЫЙ ДИСК</a:t>
            </a:r>
            <a:r>
              <a:rPr lang="en-US" sz="4000" dirty="0">
                <a:solidFill>
                  <a:srgbClr val="0070C0"/>
                </a:solidFill>
              </a:rPr>
              <a:t>»</a:t>
            </a:r>
            <a:endParaRPr lang="en-GB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14313" y="142875"/>
            <a:ext cx="3357562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ролики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7986" y="836712"/>
            <a:ext cx="5964410" cy="395182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313" y="5175250"/>
            <a:ext cx="80724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Дополнительные возможности просмотра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: </a:t>
            </a:r>
            <a:endParaRPr lang="en-GB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стоп-кадр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включение комментария</a:t>
            </a:r>
            <a:r>
              <a:rPr lang="en-GB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(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полного, частичного).</a:t>
            </a:r>
            <a:r>
              <a:rPr lang="ar-SA" sz="20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198" name="AutoShape 56"/>
          <p:cNvSpPr>
            <a:spLocks noChangeArrowheads="1"/>
          </p:cNvSpPr>
          <p:nvPr/>
        </p:nvSpPr>
        <p:spPr bwMode="auto">
          <a:xfrm>
            <a:off x="285750" y="502602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199" name="AutoShape 56"/>
          <p:cNvSpPr>
            <a:spLocks noChangeArrowheads="1"/>
          </p:cNvSpPr>
          <p:nvPr/>
        </p:nvSpPr>
        <p:spPr bwMode="auto">
          <a:xfrm>
            <a:off x="285750" y="60261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лаборатории для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проведения исследований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144826"/>
            <a:ext cx="4832816" cy="36604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22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9221" name="Picture 2" descr="\\Pm-server2\Департамент образования\Информационные_материалы_департамента_образования\Информационные материалы\Листовки_Каталоги_PDF\2010_Каталог ПМК_А5\katalog Folder\Links\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9639"/>
            <a:ext cx="3671800" cy="2807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21" y="1124744"/>
            <a:ext cx="4110463" cy="26710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57188" y="5072063"/>
            <a:ext cx="3500437" cy="7254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Режим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скрытого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отображения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4683123" cy="35130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57362" y="4357688"/>
            <a:ext cx="2849219" cy="3715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Чертежник</a:t>
            </a:r>
            <a:endParaRPr lang="en-GB" sz="1800" b="1" i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24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2714612" y="3000372"/>
            <a:ext cx="571504" cy="128588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blurRad="63500" dist="673100" dir="4920000" sx="71000" sy="71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214813" y="5143500"/>
            <a:ext cx="500062" cy="28575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V="1">
            <a:off x="3286116" y="5429264"/>
            <a:ext cx="928694" cy="42862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4714876" y="4786322"/>
            <a:ext cx="1571636" cy="64294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 flipH="1">
            <a:off x="285750" y="4286250"/>
            <a:ext cx="3000375" cy="57150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 flipH="1">
            <a:off x="285750" y="5143500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2388"/>
            <a:ext cx="3571900" cy="271464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53189" y="2232794"/>
            <a:ext cx="4667283" cy="35004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3D-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 веществ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26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536" y="872622"/>
            <a:ext cx="6000792" cy="450059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Таблицы физических величин с выделением элементов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292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928802"/>
            <a:ext cx="4664930" cy="3500462"/>
          </a:xfrm>
          <a:prstGeom prst="roundRect">
            <a:avLst>
              <a:gd name="adj" fmla="val 1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3632667" cy="272573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Биографические материалы для докладов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31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3160" y="836712"/>
            <a:ext cx="3260805" cy="244560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14474" y="4194292"/>
            <a:ext cx="2673350" cy="648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Задачник с рисунками </a:t>
            </a:r>
            <a:r>
              <a:rPr lang="en-GB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и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анимациями</a:t>
            </a:r>
            <a:r>
              <a:rPr lang="ru-RU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</a:t>
            </a:r>
            <a:endParaRPr lang="en-GB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854606"/>
            <a:ext cx="4035422" cy="30261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83163" y="3479588"/>
            <a:ext cx="3260803" cy="24459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85750" y="5051542"/>
            <a:ext cx="3500438" cy="92551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Возможность распечатать любую задачу, сформировать раздаточный материал.</a:t>
            </a:r>
            <a:endParaRPr lang="en-GB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4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9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упражнения и задачи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H="1" flipV="1">
            <a:off x="2571736" y="3408480"/>
            <a:ext cx="714380" cy="78581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blurRad="63500" dist="495300" dir="6360000" sx="106000" sy="106000" algn="ctr" rotWithShape="0">
              <a:srgbClr val="0070C0">
                <a:alpha val="1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3714744" y="3837108"/>
            <a:ext cx="4429156" cy="221457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 flipH="1">
            <a:off x="285750" y="4194292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 flipH="1">
            <a:off x="285750" y="5051542"/>
            <a:ext cx="3429000" cy="10001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V="1">
            <a:off x="3286116" y="2765538"/>
            <a:ext cx="2857520" cy="142876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877888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0704">
            <a:off x="6554281" y="2755125"/>
            <a:ext cx="1819255" cy="252362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017588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</a:t>
            </a:r>
            <a:r>
              <a:rPr lang="en-GB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Биология человека</a:t>
            </a:r>
            <a:endParaRPr lang="en-GB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365" name="Rectangle 4"/>
          <p:cNvSpPr>
            <a:spLocks noChangeArrowheads="1"/>
          </p:cNvSpPr>
          <p:nvPr/>
        </p:nvSpPr>
        <p:spPr bwMode="auto">
          <a:xfrm>
            <a:off x="214313" y="1339850"/>
            <a:ext cx="8929687" cy="649288"/>
          </a:xfrm>
          <a:prstGeom prst="rect">
            <a:avLst/>
          </a:prstGeom>
          <a:noFill/>
          <a:ln w="28440">
            <a:noFill/>
            <a:bevel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для изучения курса анатомии и физиологии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учащимися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9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</a:p>
        </p:txBody>
      </p:sp>
      <p:sp>
        <p:nvSpPr>
          <p:cNvPr id="15366" name="AutoShape 56"/>
          <p:cNvSpPr>
            <a:spLocks noChangeArrowheads="1"/>
          </p:cNvSpPr>
          <p:nvPr/>
        </p:nvSpPr>
        <p:spPr bwMode="auto">
          <a:xfrm>
            <a:off x="323850" y="2087563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5369" name="Rectangle 2"/>
          <p:cNvSpPr>
            <a:spLocks noChangeArrowheads="1"/>
          </p:cNvSpPr>
          <p:nvPr/>
        </p:nvSpPr>
        <p:spPr bwMode="auto">
          <a:xfrm>
            <a:off x="214313" y="2133600"/>
            <a:ext cx="6302375" cy="359965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rgbClr val="000000"/>
                </a:solidFill>
              </a:rPr>
              <a:t>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рисунки, анимации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3D–модели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жизненных систем и органов человека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Анатомические атласы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фотографии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Видеоролики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демонстрирующие различные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эксперименты и физиологические процессы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Биографии ученых-биологов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портретами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тесты с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возможностью распечатки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Словарь основных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понятий биологии и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звуковые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определения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6"/>
          <p:cNvSpPr>
            <a:spLocks noChangeArrowheads="1"/>
          </p:cNvSpPr>
          <p:nvPr/>
        </p:nvSpPr>
        <p:spPr bwMode="auto">
          <a:xfrm>
            <a:off x="276225" y="71343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03227" y="204770"/>
            <a:ext cx="8226425" cy="509586"/>
          </a:xfrm>
          <a:prstGeom prst="rect">
            <a:avLst/>
          </a:prstGeom>
        </p:spPr>
        <p:txBody>
          <a:bodyPr/>
          <a:lstStyle/>
          <a:p>
            <a:pPr marL="0" marR="0" lvl="0" indent="0" eaLnBrk="0" latinLnBrk="0" hangingPunct="0">
              <a:tabLst/>
              <a:defRPr/>
            </a:pPr>
            <a:r>
              <a:rPr lang="ru-RU" sz="2500" cap="all" dirty="0" smtClean="0">
                <a:solidFill>
                  <a:srgbClr val="0070C0"/>
                </a:solidFill>
                <a:latin typeface="+mn-lt"/>
              </a:rPr>
              <a:t>Решения для системы образования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9288" y="877605"/>
            <a:ext cx="86211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Комплексные программно-методические </a:t>
            </a: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решения компании позволяют создать в образовательном учреждении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информационно-образовательную среду</a:t>
            </a: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, которая обеспечивает </a:t>
            </a:r>
          </a:p>
          <a:p>
            <a:pPr algn="l">
              <a:lnSpc>
                <a:spcPct val="100000"/>
              </a:lnSpc>
            </a:pPr>
            <a:endParaRPr lang="ru-RU" sz="600" dirty="0" smtClean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buFont typeface="Arial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реализацию требований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новых образовательных стандартов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algn="l">
              <a:lnSpc>
                <a:spcPct val="100000"/>
              </a:lnSpc>
              <a:defRPr/>
            </a:pPr>
            <a:endParaRPr lang="ru-RU" sz="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6213" indent="-176213" algn="l">
              <a:lnSpc>
                <a:spcPct val="100000"/>
              </a:lnSpc>
              <a:buFont typeface="Arial" charset="0"/>
              <a:buChar char="•"/>
              <a:defRPr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внедрение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новых методических и технологических решений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учебный процесс.</a:t>
            </a:r>
          </a:p>
        </p:txBody>
      </p:sp>
      <p:sp>
        <p:nvSpPr>
          <p:cNvPr id="9" name="AutoShape 56"/>
          <p:cNvSpPr>
            <a:spLocks noChangeArrowheads="1"/>
          </p:cNvSpPr>
          <p:nvPr/>
        </p:nvSpPr>
        <p:spPr bwMode="auto">
          <a:xfrm>
            <a:off x="338313" y="3168759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03117"/>
            <a:ext cx="3888432" cy="254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50" descr="\\Pm-server2\common\Захаров\Материалы\Апробация\2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96" y="3409384"/>
            <a:ext cx="3786214" cy="2536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7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1625" y="1214422"/>
            <a:ext cx="2214910" cy="166118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0180" y="3624992"/>
            <a:ext cx="2213516" cy="16597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223764"/>
            <a:ext cx="3708400" cy="27813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3065" y="1214422"/>
            <a:ext cx="2227464" cy="16695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1957" y="3614852"/>
            <a:ext cx="2230111" cy="167153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391" name="Picture 1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6922" y="4000500"/>
            <a:ext cx="2220912" cy="22145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6392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3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4752975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Блок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мультимедиа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объектов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607047" y="2286000"/>
            <a:ext cx="857250" cy="785813"/>
          </a:xfrm>
          <a:prstGeom prst="ellipse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262883" y="2928938"/>
            <a:ext cx="2214563" cy="371475"/>
          </a:xfrm>
          <a:prstGeom prst="roundRect">
            <a:avLst>
              <a:gd name="adj" fmla="val 0"/>
            </a:avLst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buClr>
                <a:srgbClr val="FFFF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Аудио ресурсы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6620321" y="2857888"/>
            <a:ext cx="2273300" cy="648512"/>
          </a:xfrm>
          <a:prstGeom prst="roundRect">
            <a:avLst>
              <a:gd name="adj" fmla="val 0"/>
            </a:avLst>
          </a:prstGeom>
          <a:noFill/>
          <a:ln>
            <a:noFill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buClr>
                <a:srgbClr val="FFFF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Анатомический атлас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4262883" y="5400675"/>
            <a:ext cx="2214563" cy="371475"/>
          </a:xfrm>
          <a:prstGeom prst="roundRect">
            <a:avLst>
              <a:gd name="adj" fmla="val 0"/>
            </a:avLst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buClr>
                <a:srgbClr val="FFFF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tx1"/>
                </a:solidFill>
              </a:rPr>
              <a:t>3D </a:t>
            </a:r>
            <a:r>
              <a:rPr lang="ru-RU" sz="1800" dirty="0" smtClean="0">
                <a:solidFill>
                  <a:schemeClr val="tx1"/>
                </a:solidFill>
              </a:rPr>
              <a:t>модели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6691758" y="5414963"/>
            <a:ext cx="2214563" cy="371475"/>
          </a:xfrm>
          <a:prstGeom prst="roundRect">
            <a:avLst>
              <a:gd name="adj" fmla="val 0"/>
            </a:avLst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buClr>
                <a:srgbClr val="FFFF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tx1"/>
                </a:solidFill>
              </a:rPr>
              <a:t>Видео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2" name="Line 6"/>
          <p:cNvSpPr>
            <a:spLocks noChangeShapeType="1"/>
          </p:cNvSpPr>
          <p:nvPr/>
        </p:nvSpPr>
        <p:spPr bwMode="auto">
          <a:xfrm flipH="1">
            <a:off x="678332" y="2643182"/>
            <a:ext cx="928694" cy="228601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678359" y="4143375"/>
            <a:ext cx="2000250" cy="1928813"/>
          </a:xfrm>
          <a:prstGeom prst="ellipse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 flipV="1">
            <a:off x="1749902" y="6021287"/>
            <a:ext cx="2462058" cy="50917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4178746" y="1020663"/>
            <a:ext cx="4857750" cy="5000625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1" y="1142983"/>
            <a:ext cx="3643307" cy="273030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4643470" cy="3478447"/>
          </a:xfrm>
          <a:prstGeom prst="roundRect">
            <a:avLst>
              <a:gd name="adj" fmla="val 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ролики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28625" y="2214563"/>
            <a:ext cx="1500188" cy="142875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428596" y="1928802"/>
            <a:ext cx="3643338" cy="28575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41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428596" y="3643314"/>
            <a:ext cx="3643338" cy="178595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52400" dir="4020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4071938" y="1928813"/>
            <a:ext cx="4643437" cy="3500437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3650" y="857232"/>
            <a:ext cx="5695870" cy="426837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43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42875"/>
            <a:ext cx="3357562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Модель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3" y="5529263"/>
            <a:ext cx="87153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6666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Модель эксперимента по </a:t>
            </a:r>
            <a:r>
              <a:rPr lang="ru-RU" sz="2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моделированию процесса коррекции зрения.</a:t>
            </a:r>
            <a:endParaRPr lang="en-GB" sz="2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438" name="AutoShape 56"/>
          <p:cNvSpPr>
            <a:spLocks noChangeArrowheads="1"/>
          </p:cNvSpPr>
          <p:nvPr/>
        </p:nvSpPr>
        <p:spPr bwMode="auto">
          <a:xfrm>
            <a:off x="285750" y="53800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8439" name="AutoShape 56"/>
          <p:cNvSpPr>
            <a:spLocks noChangeArrowheads="1"/>
          </p:cNvSpPr>
          <p:nvPr/>
        </p:nvSpPr>
        <p:spPr bwMode="auto">
          <a:xfrm>
            <a:off x="285750" y="60261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028247"/>
            <a:ext cx="5990104" cy="44889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45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371475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 и </a:t>
            </a:r>
            <a:r>
              <a:rPr lang="en-US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3D-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 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21317"/>
            <a:ext cx="3643338" cy="27363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4666696" cy="35004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57188" y="4714875"/>
            <a:ext cx="2857500" cy="648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Листаемые блоки рисунков и фотографий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485" name="Line 7"/>
          <p:cNvSpPr>
            <a:spLocks noChangeShapeType="1"/>
          </p:cNvSpPr>
          <p:nvPr/>
        </p:nvSpPr>
        <p:spPr bwMode="auto">
          <a:xfrm flipV="1">
            <a:off x="6731000" y="3336925"/>
            <a:ext cx="1368425" cy="1020763"/>
          </a:xfrm>
          <a:prstGeom prst="line">
            <a:avLst/>
          </a:prstGeom>
          <a:noFill/>
          <a:ln w="38160">
            <a:solidFill>
              <a:srgbClr val="FF66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637587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Рисунки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выделением элементов и подписей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48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85750" y="4643438"/>
            <a:ext cx="3000375" cy="785812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V="1">
            <a:off x="3286116" y="5072074"/>
            <a:ext cx="3143272" cy="35719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203200" dist="152400" dir="4020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429375" y="3000375"/>
            <a:ext cx="1857375" cy="2071688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857232"/>
            <a:ext cx="6000792" cy="450059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50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4752975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Звуковые определения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572000" y="2000250"/>
            <a:ext cx="2428875" cy="500063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5568619" cy="417646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53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970763" y="2492375"/>
            <a:ext cx="2849219" cy="3715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Чертежник</a:t>
            </a:r>
            <a:endParaRPr lang="en-GB" sz="1800" b="1" i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flipH="1">
            <a:off x="5964238" y="2425700"/>
            <a:ext cx="2855912" cy="57150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 flipV="1">
            <a:off x="4860032" y="2060848"/>
            <a:ext cx="1296144" cy="36004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436096" y="2996952"/>
            <a:ext cx="504056" cy="36004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275856" y="3573016"/>
            <a:ext cx="1296144" cy="180020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251520" y="5085184"/>
            <a:ext cx="3500437" cy="7254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Режим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скрытого отображения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flipH="1">
            <a:off x="275481" y="5162897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H="1" flipV="1">
            <a:off x="1547664" y="2501280"/>
            <a:ext cx="4392488" cy="28803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 flipV="1">
            <a:off x="3275856" y="4725144"/>
            <a:ext cx="2304256" cy="72008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722281" cy="279430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928670"/>
            <a:ext cx="4576704" cy="342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8715375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Иллюстрации с комментариями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5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8"/>
            <a:ext cx="3802958" cy="28575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929063" y="3429000"/>
            <a:ext cx="500062" cy="515938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714375" y="3698875"/>
            <a:ext cx="3095625" cy="44450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137672" cy="310068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57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429625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Словарь терминов и 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биографии ученых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304374"/>
            <a:ext cx="4643470" cy="34799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8715375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Тестовые задания и упражнения</a:t>
            </a:r>
          </a:p>
        </p:txBody>
      </p:sp>
      <p:sp>
        <p:nvSpPr>
          <p:cNvPr id="2560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928670"/>
            <a:ext cx="3700156" cy="277335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928669"/>
            <a:ext cx="4572032" cy="34268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618" y="3143248"/>
            <a:ext cx="3795466" cy="284479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85750" y="5214938"/>
            <a:ext cx="3000375" cy="648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 распечатать любую задачу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85750" y="5143500"/>
            <a:ext cx="3000375" cy="785813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  <a:alpha val="3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 flipV="1">
            <a:off x="3286116" y="3786190"/>
            <a:ext cx="4143404" cy="214314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33400" dist="152400" dir="4020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429500" y="3357563"/>
            <a:ext cx="571500" cy="4286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8001000" y="1143000"/>
            <a:ext cx="500063" cy="357188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786188" y="1143000"/>
            <a:ext cx="714375" cy="534988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rgbClr val="00B0F0"/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 flipV="1">
            <a:off x="3286116" y="1500174"/>
            <a:ext cx="4714908" cy="442915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33400" dist="152400" dir="4020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V="1">
            <a:off x="3286116" y="1714488"/>
            <a:ext cx="1214446" cy="421484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533400" dist="152400" dir="4020000" algn="ctr" rotWithShape="0">
              <a:srgbClr val="0070C0">
                <a:alpha val="39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638" y="127000"/>
            <a:ext cx="8796337" cy="7617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  <a:defRPr/>
            </a:pPr>
            <a:r>
              <a:rPr lang="ru-RU" sz="2500" cap="all" dirty="0" smtClean="0">
                <a:solidFill>
                  <a:srgbClr val="0070C0"/>
                </a:solidFill>
                <a:latin typeface="+mn-lt"/>
              </a:rPr>
              <a:t>Поддержка федеральной целевой </a:t>
            </a:r>
          </a:p>
          <a:p>
            <a:pPr eaLnBrk="0" hangingPunct="0">
              <a:buFont typeface="Arial" charset="0"/>
              <a:buNone/>
              <a:defRPr/>
            </a:pPr>
            <a:r>
              <a:rPr lang="ru-RU" sz="2500" cap="all" dirty="0" smtClean="0">
                <a:solidFill>
                  <a:srgbClr val="0070C0"/>
                </a:solidFill>
                <a:latin typeface="+mn-lt"/>
              </a:rPr>
              <a:t>Программы «Русский язык»</a:t>
            </a:r>
            <a:endParaRPr lang="ru-RU" sz="2500" cap="all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AutoShape 56"/>
          <p:cNvSpPr>
            <a:spLocks noChangeArrowheads="1"/>
          </p:cNvSpPr>
          <p:nvPr/>
        </p:nvSpPr>
        <p:spPr bwMode="auto">
          <a:xfrm>
            <a:off x="276225" y="920514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687" y="2542989"/>
            <a:ext cx="8500913" cy="64633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удовлетворение языковых и культурных потребностей соотечественников, </a:t>
            </a:r>
          </a:p>
          <a:p>
            <a:pPr algn="l"/>
            <a:r>
              <a:rPr lang="ru-RU" sz="1800" dirty="0" smtClean="0"/>
              <a:t>  проживающих за рубежом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3263" y="1633814"/>
            <a:ext cx="8531344" cy="64633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Font typeface="Arial" pitchFamily="34" charset="0"/>
              <a:buChar char="•"/>
            </a:pPr>
            <a:r>
              <a:rPr lang="ru-RU" sz="1800" dirty="0" smtClean="0"/>
              <a:t> поддержка русского языка как основы развития интеграционных процессов </a:t>
            </a:r>
          </a:p>
          <a:p>
            <a:pPr algn="l">
              <a:lnSpc>
                <a:spcPct val="100000"/>
              </a:lnSpc>
            </a:pPr>
            <a:r>
              <a:rPr lang="ru-RU" sz="1800" dirty="0" smtClean="0"/>
              <a:t>  в Содружестве Независимых Государств</a:t>
            </a:r>
            <a:endParaRPr lang="ru-RU" sz="1800" dirty="0" smtClean="0">
              <a:solidFill>
                <a:schemeClr val="tx1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581" y="1050466"/>
            <a:ext cx="8442006" cy="369332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ru-RU" sz="1800" dirty="0" smtClean="0">
                <a:solidFill>
                  <a:srgbClr val="0070C0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Задачи программы: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7437" y="3315479"/>
            <a:ext cx="8500913" cy="646331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1800" dirty="0" smtClean="0"/>
              <a:t> оказание </a:t>
            </a:r>
            <a:r>
              <a:rPr lang="ru-RU" sz="1800" dirty="0" err="1" smtClean="0"/>
              <a:t>информационно-методичекой</a:t>
            </a:r>
            <a:r>
              <a:rPr lang="ru-RU" sz="1800" dirty="0" smtClean="0"/>
              <a:t> поддержки педагогам, работающим </a:t>
            </a:r>
          </a:p>
          <a:p>
            <a:pPr algn="l"/>
            <a:r>
              <a:rPr lang="ru-RU" sz="1800" dirty="0" smtClean="0"/>
              <a:t>  с детьми иностранцами в России и за рубежом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6573" y="4437112"/>
            <a:ext cx="4010627" cy="120032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Выпускается серия программ </a:t>
            </a:r>
            <a:r>
              <a:rPr lang="ru-RU" sz="1800" dirty="0" smtClean="0">
                <a:solidFill>
                  <a:schemeClr val="bg1"/>
                </a:solidFill>
              </a:rPr>
              <a:t>по русскому языку</a:t>
            </a:r>
            <a:r>
              <a:rPr lang="ru-RU" sz="1800" dirty="0" smtClean="0">
                <a:solidFill>
                  <a:schemeClr val="bg1"/>
                </a:solidFill>
                <a:latin typeface="+mn-lt"/>
              </a:rPr>
              <a:t> совместно со специалистами МГПУ для работы с разновозрастными группами детей</a:t>
            </a:r>
            <a:endParaRPr lang="ru-RU" sz="1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8662" y="4149080"/>
            <a:ext cx="1860330" cy="183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" name="Picture 1" descr="C:\Documents and Settings\thaeva.MISHINA\Мои документы\Мои рисунки\макет_облож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696" y="4162431"/>
            <a:ext cx="1854013" cy="18281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16-конечная звезда 11"/>
          <p:cNvSpPr/>
          <p:nvPr/>
        </p:nvSpPr>
        <p:spPr bwMode="auto">
          <a:xfrm rot="21089256">
            <a:off x="5990158" y="205260"/>
            <a:ext cx="3131840" cy="908720"/>
          </a:xfrm>
          <a:prstGeom prst="star16">
            <a:avLst>
              <a:gd name="adj" fmla="val 39346"/>
            </a:avLst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76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effectLst/>
                <a:latin typeface="Arial" charset="0"/>
              </a:rPr>
              <a:t>Специальная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effectLst/>
                <a:latin typeface="Arial" charset="0"/>
              </a:rPr>
              <a:t> разработка</a:t>
            </a: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14313" y="2638425"/>
            <a:ext cx="6929437" cy="35274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редактор графиков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модели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(«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Равномерное движение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Уравнение гармонических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колебаний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др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.)</a:t>
            </a:r>
            <a:r>
              <a:rPr lang="ar-SA" sz="18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Задачники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возможностью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печати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(«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 гармонических колебаний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»,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Свободное падение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», «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 линейной </a:t>
            </a: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зависимости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др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.)</a:t>
            </a:r>
            <a:r>
              <a:rPr lang="ar-SA" sz="18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Специальная учебная игра</a:t>
            </a:r>
            <a:r>
              <a:rPr lang="en-GB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предлагает </a:t>
            </a:r>
            <a:r>
              <a:rPr lang="en-GB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вариативные задачи</a:t>
            </a:r>
            <a:r>
              <a:rPr lang="en-GB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 преобразование графиков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400"/>
              </a:spcBef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 опорные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конспекты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7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07950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32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</a:t>
            </a:r>
            <a:r>
              <a:rPr lang="en-GB" sz="32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en-GB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Графики функций</a:t>
            </a:r>
            <a:endParaRPr lang="en-GB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629" name="AutoShape 56"/>
          <p:cNvSpPr>
            <a:spLocks noChangeArrowheads="1"/>
          </p:cNvSpPr>
          <p:nvPr/>
        </p:nvSpPr>
        <p:spPr bwMode="auto">
          <a:xfrm>
            <a:off x="357188" y="24463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1412776"/>
            <a:ext cx="8569325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7–11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Интерактивные плакаты помогут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 и доступно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преподнести информацию о принципах построения и преобразования графиков различных функций.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7592">
            <a:off x="6676568" y="2988984"/>
            <a:ext cx="1662699" cy="241371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785786" y="2571744"/>
            <a:ext cx="1000132" cy="50006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auto">
          <a:xfrm>
            <a:off x="785786" y="4714884"/>
            <a:ext cx="1000132" cy="50006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2887" y="1071546"/>
            <a:ext cx="5827770" cy="436888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4593" y="2826366"/>
            <a:ext cx="1824910" cy="633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4313" y="142875"/>
            <a:ext cx="4963323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Пошаговый интерактивный рисунок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65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785938" y="5000625"/>
            <a:ext cx="4857750" cy="4286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785938" y="1428750"/>
            <a:ext cx="3429000" cy="3500438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286375" y="2857500"/>
            <a:ext cx="1857375" cy="571500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6072188" y="2349500"/>
            <a:ext cx="490537" cy="436563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9" name="Line 6"/>
          <p:cNvSpPr>
            <a:spLocks noChangeShapeType="1"/>
          </p:cNvSpPr>
          <p:nvPr/>
        </p:nvSpPr>
        <p:spPr bwMode="auto">
          <a:xfrm flipV="1">
            <a:off x="6572264" y="2214554"/>
            <a:ext cx="1285884" cy="35719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7143768" y="3429000"/>
            <a:ext cx="714380" cy="78581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93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98438" y="1785938"/>
            <a:ext cx="1087437" cy="785812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98438" y="3929063"/>
            <a:ext cx="1087437" cy="785812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st="1816100" dir="1140000" sx="1000" sy="1000" algn="ctr" rotWithShape="0">
              <a:srgbClr val="0070C0">
                <a:alpha val="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7842250" y="1785938"/>
            <a:ext cx="1087438" cy="785812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7842250" y="3786188"/>
            <a:ext cx="1087438" cy="785812"/>
          </a:xfrm>
          <a:prstGeom prst="rect">
            <a:avLst/>
          </a:prstGeom>
          <a:noFill/>
          <a:ln w="66675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7674" name="TextBox 35"/>
          <p:cNvSpPr txBox="1">
            <a:spLocks noChangeArrowheads="1"/>
          </p:cNvSpPr>
          <p:nvPr/>
        </p:nvSpPr>
        <p:spPr bwMode="auto">
          <a:xfrm>
            <a:off x="357188" y="2000250"/>
            <a:ext cx="857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b="1">
                <a:solidFill>
                  <a:srgbClr val="0070C0"/>
                </a:solidFill>
              </a:rPr>
              <a:t>4,5</a:t>
            </a:r>
            <a:endParaRPr lang="ru-RU" sz="3200" b="1">
              <a:solidFill>
                <a:srgbClr val="0070C0"/>
              </a:solidFill>
            </a:endParaRPr>
          </a:p>
        </p:txBody>
      </p:sp>
      <p:sp>
        <p:nvSpPr>
          <p:cNvPr id="27675" name="TextBox 36"/>
          <p:cNvSpPr txBox="1">
            <a:spLocks noChangeArrowheads="1"/>
          </p:cNvSpPr>
          <p:nvPr/>
        </p:nvSpPr>
        <p:spPr bwMode="auto">
          <a:xfrm>
            <a:off x="285750" y="4143375"/>
            <a:ext cx="857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b="1">
                <a:solidFill>
                  <a:srgbClr val="0070C0"/>
                </a:solidFill>
              </a:rPr>
              <a:t>3</a:t>
            </a:r>
            <a:endParaRPr lang="ru-RU" sz="3200" b="1">
              <a:solidFill>
                <a:srgbClr val="0070C0"/>
              </a:solidFill>
            </a:endParaRPr>
          </a:p>
        </p:txBody>
      </p:sp>
      <p:sp>
        <p:nvSpPr>
          <p:cNvPr id="27676" name="TextBox 37"/>
          <p:cNvSpPr txBox="1">
            <a:spLocks noChangeArrowheads="1"/>
          </p:cNvSpPr>
          <p:nvPr/>
        </p:nvSpPr>
        <p:spPr bwMode="auto">
          <a:xfrm>
            <a:off x="7929563" y="4000500"/>
            <a:ext cx="857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b="1">
                <a:solidFill>
                  <a:srgbClr val="0070C0"/>
                </a:solidFill>
              </a:rPr>
              <a:t>2</a:t>
            </a:r>
            <a:endParaRPr lang="ru-RU" sz="3200" b="1">
              <a:solidFill>
                <a:srgbClr val="0070C0"/>
              </a:solidFill>
            </a:endParaRPr>
          </a:p>
        </p:txBody>
      </p:sp>
      <p:sp>
        <p:nvSpPr>
          <p:cNvPr id="27677" name="TextBox 38"/>
          <p:cNvSpPr txBox="1">
            <a:spLocks noChangeArrowheads="1"/>
          </p:cNvSpPr>
          <p:nvPr/>
        </p:nvSpPr>
        <p:spPr bwMode="auto">
          <a:xfrm>
            <a:off x="7929563" y="1962150"/>
            <a:ext cx="857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3200" b="1">
                <a:solidFill>
                  <a:srgbClr val="0070C0"/>
                </a:solidFill>
              </a:rPr>
              <a:t>1</a:t>
            </a:r>
            <a:endParaRPr lang="ru-RU" sz="32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14422"/>
            <a:ext cx="3571930" cy="267923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928802"/>
            <a:ext cx="4597399" cy="344804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0724" name="Text Box 2"/>
          <p:cNvSpPr txBox="1">
            <a:spLocks noChangeArrowheads="1"/>
          </p:cNvSpPr>
          <p:nvPr/>
        </p:nvSpPr>
        <p:spPr bwMode="auto">
          <a:xfrm>
            <a:off x="214313" y="142875"/>
            <a:ext cx="8643937" cy="71006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Пошаговое построение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графиков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точкам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возможностью скрыть часть данных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677" name="AutoShape 56"/>
          <p:cNvSpPr>
            <a:spLocks noChangeArrowheads="1"/>
          </p:cNvSpPr>
          <p:nvPr/>
        </p:nvSpPr>
        <p:spPr bwMode="auto">
          <a:xfrm>
            <a:off x="285750" y="8826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54" y="1214422"/>
            <a:ext cx="3809639" cy="28575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85738" y="4798615"/>
            <a:ext cx="4814887" cy="92551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Задачник состоит из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двух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частей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тест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 задания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можно распечатывать.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3196805"/>
            <a:ext cx="3643338" cy="273287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1000125"/>
            <a:ext cx="3714750" cy="1935163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Задачник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429000" y="1357313"/>
            <a:ext cx="428625" cy="4286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970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3428992" y="928670"/>
            <a:ext cx="1643074" cy="42862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24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>
            <a:off x="3428992" y="1785926"/>
            <a:ext cx="1643074" cy="128588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25400" dir="15840000" algn="ctr" rotWithShape="0">
              <a:srgbClr val="0070C0">
                <a:alpha val="24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072063" y="928688"/>
            <a:ext cx="3643312" cy="2143125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9712" name="AutoShape 56"/>
          <p:cNvSpPr>
            <a:spLocks noChangeArrowheads="1"/>
          </p:cNvSpPr>
          <p:nvPr/>
        </p:nvSpPr>
        <p:spPr bwMode="auto">
          <a:xfrm>
            <a:off x="285750" y="4581128"/>
            <a:ext cx="4429125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9713" name="AutoShape 56"/>
          <p:cNvSpPr>
            <a:spLocks noChangeArrowheads="1"/>
          </p:cNvSpPr>
          <p:nvPr/>
        </p:nvSpPr>
        <p:spPr bwMode="auto">
          <a:xfrm>
            <a:off x="285750" y="5892403"/>
            <a:ext cx="4429125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48921"/>
            <a:ext cx="5821372" cy="436602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229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Учебная игра 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Какой график получится?</a:t>
            </a:r>
            <a:r>
              <a:rPr lang="en-GB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»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72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32510" y="3284984"/>
            <a:ext cx="4071938" cy="2659161"/>
          </a:xfrm>
          <a:prstGeom prst="roundRect">
            <a:avLst>
              <a:gd name="adj" fmla="val 13683"/>
            </a:avLst>
          </a:prstGeom>
          <a:solidFill>
            <a:schemeClr val="bg1"/>
          </a:solidFill>
          <a:ln w="66675" cap="rnd" cmpd="sng">
            <a:noFill/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642867" y="3429000"/>
            <a:ext cx="3929063" cy="2325894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Тренировочные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преобразование графиков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Режим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игры и тренировки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Задания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 время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5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Присвоение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баллов в режиме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игры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Вариативность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заданий</a:t>
            </a: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7"/>
          <p:cNvSpPr>
            <a:spLocks noChangeArrowheads="1"/>
          </p:cNvSpPr>
          <p:nvPr/>
        </p:nvSpPr>
        <p:spPr bwMode="auto">
          <a:xfrm>
            <a:off x="161925" y="2476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07950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плакаты. </a:t>
            </a:r>
            <a:endParaRPr lang="en-US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Химические реакции</a:t>
            </a:r>
            <a:endParaRPr lang="en-GB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14313" y="2565400"/>
            <a:ext cx="6429375" cy="25003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рисунки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представляющие схемы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химических реакций, графики обратимости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реакций, генетические связи веществ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ролики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демонстрирующие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различные химические реакции и физические явления,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химические опыты, механизмы химических процессов; 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Пошаговые анимированные инструкции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лабораторным опытам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упражнения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наборы заданий  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разного уровня сложности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 пяти вариантах с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возможностью распечатки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 опорные конспекты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800" name="Rectangle 4"/>
          <p:cNvSpPr>
            <a:spLocks noChangeArrowheads="1"/>
          </p:cNvSpPr>
          <p:nvPr/>
        </p:nvSpPr>
        <p:spPr bwMode="auto">
          <a:xfrm>
            <a:off x="214313" y="1412875"/>
            <a:ext cx="8929687" cy="1201738"/>
          </a:xfrm>
          <a:prstGeom prst="rect">
            <a:avLst/>
          </a:prstGeom>
          <a:noFill/>
          <a:ln w="28440">
            <a:noFill/>
            <a:bevel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 содержат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разнообразные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ресурсы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которые помогают наглядно представить основное содержание линии «Химическая реакция»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учащимся 8–</a:t>
            </a:r>
            <a:r>
              <a:rPr lang="en-US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11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751" name="AutoShape 56"/>
          <p:cNvSpPr>
            <a:spLocks noChangeArrowheads="1"/>
          </p:cNvSpPr>
          <p:nvPr/>
        </p:nvSpPr>
        <p:spPr bwMode="auto">
          <a:xfrm>
            <a:off x="357188" y="24463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1026" name="Picture 2" descr="\\Pm-server2\common\О.Бубнова\New Folder\Chimisheskie_reakcii_Interaktiv_placatyi_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78126">
            <a:off x="6918320" y="3046365"/>
            <a:ext cx="1519982" cy="215837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14313" y="220663"/>
            <a:ext cx="8501062" cy="328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рисунки и анимации </a:t>
            </a:r>
          </a:p>
        </p:txBody>
      </p:sp>
      <p:pic>
        <p:nvPicPr>
          <p:cNvPr id="4099" name="Picture 3" descr="\\Pm-server2\common\О.Бубнова\New Folder\4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3857652" cy="28966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00" name="Picture 4" descr="\\Pm-server2\common\О.Бубнова\New Folder\4\04_Chimisheskie_reakcii_Interaktiv_placat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96752"/>
            <a:ext cx="3857652" cy="28966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98" name="Picture 2" descr="\\Pm-server2\common\О.Бубнова\New Folder\4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143249"/>
            <a:ext cx="3424988" cy="257176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185738" y="4521250"/>
            <a:ext cx="4814887" cy="1201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Демонстрируют различные химические реакции и физические явления, опыты, механизмы химических процессов, схемы реакций, генетические связи веществ и др. </a:t>
            </a:r>
          </a:p>
        </p:txBody>
      </p:sp>
      <p:sp>
        <p:nvSpPr>
          <p:cNvPr id="32776" name="AutoShape 56"/>
          <p:cNvSpPr>
            <a:spLocks noChangeArrowheads="1"/>
          </p:cNvSpPr>
          <p:nvPr/>
        </p:nvSpPr>
        <p:spPr bwMode="auto">
          <a:xfrm>
            <a:off x="285750" y="4437112"/>
            <a:ext cx="4714875" cy="714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32777" name="AutoShape 56"/>
          <p:cNvSpPr>
            <a:spLocks noChangeArrowheads="1"/>
          </p:cNvSpPr>
          <p:nvPr/>
        </p:nvSpPr>
        <p:spPr bwMode="auto">
          <a:xfrm>
            <a:off x="285750" y="5794425"/>
            <a:ext cx="4714875" cy="714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Pm-server2\common\О.Бубнова\New Folder\8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020309"/>
            <a:ext cx="4687869" cy="352004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195" name="Picture 3" descr="\\Pm-server2\common\О.Бубнова\New Folder\8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3643337" cy="273572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20663" y="214313"/>
            <a:ext cx="8137525" cy="328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Лабораторные опыты</a:t>
            </a:r>
          </a:p>
        </p:txBody>
      </p:sp>
      <p:sp>
        <p:nvSpPr>
          <p:cNvPr id="3379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\\Pm-server2\common\О.Бубнова\New Folder\5\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877752"/>
            <a:ext cx="3520129" cy="26432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22" name="Picture 2" descr="\\Pm-server2\common\О.Бубнова\New Folder\5\05_Chimisheskie_reakcii_Interaktiv_placaty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8568" y="1234942"/>
            <a:ext cx="4667283" cy="35004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4820" name="Text Box 1"/>
          <p:cNvSpPr txBox="1">
            <a:spLocks noChangeArrowheads="1"/>
          </p:cNvSpPr>
          <p:nvPr/>
        </p:nvSpPr>
        <p:spPr bwMode="auto">
          <a:xfrm>
            <a:off x="357188" y="5164019"/>
            <a:ext cx="3035300" cy="649288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Режим </a:t>
            </a:r>
            <a:endParaRPr lang="ru-RU" sz="180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«скрытого отображения»</a:t>
            </a:r>
            <a:r>
              <a:rPr lang="en-GB" sz="18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357188" y="4235332"/>
            <a:ext cx="2928937" cy="371475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>
                <a:solidFill>
                  <a:srgbClr val="000000"/>
                </a:solidFill>
              </a:rPr>
              <a:t>Инструмент </a:t>
            </a:r>
            <a:r>
              <a:rPr lang="en-GB" sz="1800" b="1" i="1">
                <a:solidFill>
                  <a:srgbClr val="000000"/>
                </a:solidFill>
              </a:rPr>
              <a:t>Чертежник</a:t>
            </a:r>
            <a:endParaRPr lang="en-GB" sz="1800">
              <a:solidFill>
                <a:srgbClr val="000000"/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714744" y="3806710"/>
            <a:ext cx="5000660" cy="221457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flipH="1">
            <a:off x="285750" y="4092457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 flipH="1">
            <a:off x="285750" y="5021144"/>
            <a:ext cx="3429000" cy="10001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3482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3714744" y="4235338"/>
            <a:ext cx="1714512" cy="171451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285720" y="1877884"/>
            <a:ext cx="3429024" cy="221457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285720" y="2377950"/>
            <a:ext cx="714380" cy="171451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Pm-server2\common\О.Бубнова\New Folder\7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992" y="1071546"/>
            <a:ext cx="3710406" cy="278608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170" name="Picture 2" descr="\\Pm-server2\common\О.Бубнова\New Folder\7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000240"/>
            <a:ext cx="4687869" cy="352004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20663" y="214313"/>
            <a:ext cx="8137525" cy="328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задания и упражнения</a:t>
            </a:r>
          </a:p>
        </p:txBody>
      </p:sp>
      <p:sp>
        <p:nvSpPr>
          <p:cNvPr id="3584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6"/>
          <p:cNvSpPr>
            <a:spLocks noChangeArrowheads="1"/>
          </p:cNvSpPr>
          <p:nvPr/>
        </p:nvSpPr>
        <p:spPr bwMode="auto">
          <a:xfrm>
            <a:off x="276225" y="71343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4282" y="142852"/>
            <a:ext cx="8226425" cy="509586"/>
          </a:xfrm>
          <a:prstGeom prst="rect">
            <a:avLst/>
          </a:prstGeo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«Начинаю учить русский язык. Уроки Фонетики»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79512" y="2775411"/>
            <a:ext cx="576064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пособии предлагается 140 практических модулей, которые познакомят пользователей со звуками и буквами русского языка, сформируют основы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слухопроизносительных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лексических,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граммати-ческих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и интонационных навыков русской речи.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 smtClean="0">
              <a:solidFill>
                <a:schemeClr val="tx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Программа разработана на базе лексического и грамматического материала «Программы по русскому языку для детей 8–12 лет, не владеющих или слабо владеющих русским языком» (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Этносфера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2007).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\\Pm-server2\Common\Кривохижина_Татьяна\на_страничку_НД\JEWEL\Начинаем учить русский язык\Обложка\Obl\Russriy_yaz_Uroki_fonetiki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1728192" cy="1728192"/>
          </a:xfrm>
          <a:prstGeom prst="rect">
            <a:avLst/>
          </a:prstGeom>
          <a:noFill/>
        </p:spPr>
      </p:pic>
      <p:pic>
        <p:nvPicPr>
          <p:cNvPr id="1027" name="Picture 3" descr="\\Pm-server2\Common\Кривохижина_Татьяна\на_страничку_НД\JEWEL\Начинаем учить русский язык\Скриншоты\Skr\08_Russkiy_yaz_Uroki_foneti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4448" y="2637112"/>
            <a:ext cx="2400000" cy="1800000"/>
          </a:xfrm>
          <a:prstGeom prst="rect">
            <a:avLst/>
          </a:prstGeom>
          <a:noFill/>
        </p:spPr>
      </p:pic>
      <p:pic>
        <p:nvPicPr>
          <p:cNvPr id="1028" name="Picture 4" descr="\\Pm-server2\Common\Кривохижина_Татьяна\на_страничку_НД\JEWEL\Начинаем учить русский язык\Скриншоты\Skr\01_Russkiy_yaz_Uroki_foneti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4448" y="836912"/>
            <a:ext cx="2400000" cy="1800000"/>
          </a:xfrm>
          <a:prstGeom prst="rect">
            <a:avLst/>
          </a:prstGeom>
          <a:noFill/>
        </p:spPr>
      </p:pic>
      <p:pic>
        <p:nvPicPr>
          <p:cNvPr id="1031" name="Picture 7" descr="\\Pm-server2\Common\Кривохижина_Татьяна\на_страничку_НД\JEWEL\Начинаем учить русский язык\Скриншоты\Skr\04_Russkiy_yaz_Uroki_foneti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4448" y="4437312"/>
            <a:ext cx="2400000" cy="180000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267744" y="980728"/>
            <a:ext cx="31683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Интерактивный курс предназначен для изучения вводно-фонетического курса русского языка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endParaRPr lang="ru-RU" sz="1800" dirty="0"/>
          </a:p>
        </p:txBody>
      </p:sp>
      <p:sp>
        <p:nvSpPr>
          <p:cNvPr id="15" name="AutoShape 56"/>
          <p:cNvSpPr>
            <a:spLocks noChangeArrowheads="1"/>
          </p:cNvSpPr>
          <p:nvPr/>
        </p:nvSpPr>
        <p:spPr bwMode="auto">
          <a:xfrm>
            <a:off x="251520" y="4365103"/>
            <a:ext cx="5616624" cy="45719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251520" y="2708920"/>
            <a:ext cx="5616624" cy="45719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Pm-server2\common\О.Бубнова\New Folder\6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928802"/>
            <a:ext cx="4714908" cy="357190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7" name="Picture 3" descr="\\Pm-server2\common\О.Бубнова\New Folder\6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71546"/>
            <a:ext cx="3691107" cy="277159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20663" y="214313"/>
            <a:ext cx="8137525" cy="3286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Наборы вариантов заданий </a:t>
            </a:r>
          </a:p>
        </p:txBody>
      </p:sp>
      <p:sp>
        <p:nvSpPr>
          <p:cNvPr id="3686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714750" y="2500313"/>
            <a:ext cx="285750" cy="28575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  <a:alpha val="43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V="1">
            <a:off x="3714744" y="1928802"/>
            <a:ext cx="571504" cy="57150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00B0F0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304800" dist="114300" dir="7620000" algn="ctr" rotWithShape="0">
              <a:srgbClr val="0070C0">
                <a:alpha val="72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3714744" y="2786058"/>
            <a:ext cx="500066" cy="271464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00B0F0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304800" dist="114300" dir="7620000" algn="ctr" rotWithShape="0">
              <a:srgbClr val="0070C0">
                <a:alpha val="72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214813" y="1928813"/>
            <a:ext cx="4643437" cy="3571875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58378" y="4521250"/>
            <a:ext cx="3743325" cy="1201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Наборы заданий разного уровня сложности в пяти вариантах для формирования и распечатки раздаточного материала.</a:t>
            </a:r>
          </a:p>
        </p:txBody>
      </p:sp>
      <p:sp>
        <p:nvSpPr>
          <p:cNvPr id="36879" name="AutoShape 56"/>
          <p:cNvSpPr>
            <a:spLocks noChangeArrowheads="1"/>
          </p:cNvSpPr>
          <p:nvPr/>
        </p:nvSpPr>
        <p:spPr bwMode="auto">
          <a:xfrm>
            <a:off x="258390" y="4437112"/>
            <a:ext cx="3665538" cy="714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36880" name="AutoShape 56"/>
          <p:cNvSpPr>
            <a:spLocks noChangeArrowheads="1"/>
          </p:cNvSpPr>
          <p:nvPr/>
        </p:nvSpPr>
        <p:spPr bwMode="auto">
          <a:xfrm>
            <a:off x="258390" y="5722987"/>
            <a:ext cx="3665538" cy="714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1323975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14313" y="2492375"/>
            <a:ext cx="6786562" cy="34369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/>
          <a:lstStyle/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Интерактивные географические карты: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физические, экономические и карты землепользования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Анимированные маршруты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описания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путешествий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первооткрывателе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й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исследователей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материков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Интерактивные контурные карты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Уникальные видео- и фотоматериалы,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рассказывающие о природе, населении, религиях и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культуре стран и континентов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географический диктант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Контекстные словари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справочники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 marL="174625" indent="-174625"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" dirty="0">
              <a:solidFill>
                <a:srgbClr val="000000"/>
              </a:solidFill>
            </a:endParaRPr>
          </a:p>
          <a:p>
            <a:pPr>
              <a:spcBef>
                <a:spcPts val="500"/>
              </a:spcBef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787525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</a:t>
            </a:r>
            <a:r>
              <a:rPr lang="en-GB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ru-RU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Экономическая география регионов </a:t>
            </a:r>
            <a:r>
              <a:rPr lang="en-GB" sz="2600" dirty="0" err="1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мира</a:t>
            </a:r>
            <a:endParaRPr lang="ru-RU" sz="2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География материков: история открытий и население</a:t>
            </a:r>
            <a:endParaRPr lang="en-GB" sz="2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893" name="AutoShape 56"/>
          <p:cNvSpPr>
            <a:spLocks noChangeArrowheads="1"/>
          </p:cNvSpPr>
          <p:nvPr/>
        </p:nvSpPr>
        <p:spPr bwMode="auto">
          <a:xfrm>
            <a:off x="285750" y="23828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454">
            <a:off x="6319816" y="2800392"/>
            <a:ext cx="1270176" cy="178318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2" descr="\\Pm-server2\Common\Кривохижина Татьяна\на страничку НД\Интерактивные плакаты\Интерактивные плакты. География материков история открытий и население\География_2\Обложка\сайт\Geography_materikov_history_otkryitii_naselenie_int_plakat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0611">
            <a:off x="6825012" y="3631730"/>
            <a:ext cx="1280342" cy="1814428"/>
          </a:xfrm>
          <a:prstGeom prst="rect">
            <a:avLst/>
          </a:prstGeom>
          <a:noFill/>
          <a:effectLst/>
        </p:spPr>
      </p:pic>
      <p:sp>
        <p:nvSpPr>
          <p:cNvPr id="39944" name="Text Box 1"/>
          <p:cNvSpPr txBox="1">
            <a:spLocks noChangeArrowheads="1"/>
          </p:cNvSpPr>
          <p:nvPr/>
        </p:nvSpPr>
        <p:spPr bwMode="auto">
          <a:xfrm>
            <a:off x="214313" y="1698625"/>
            <a:ext cx="8172450" cy="6492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Программы адресованы преподавателям и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7–11классов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и специализированных учебных заведений.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311" y="1977641"/>
            <a:ext cx="4544736" cy="34516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4509508" cy="34290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географические карты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91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55464" y="5013176"/>
            <a:ext cx="4100512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Карты снабжены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легендами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которые можно оперативно скрыть.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919" name="AutoShape 56"/>
          <p:cNvSpPr>
            <a:spLocks noChangeArrowheads="1"/>
          </p:cNvSpPr>
          <p:nvPr/>
        </p:nvSpPr>
        <p:spPr bwMode="auto">
          <a:xfrm>
            <a:off x="285750" y="4929188"/>
            <a:ext cx="36433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38920" name="AutoShape 56"/>
          <p:cNvSpPr>
            <a:spLocks noChangeArrowheads="1"/>
          </p:cNvSpPr>
          <p:nvPr/>
        </p:nvSpPr>
        <p:spPr bwMode="auto">
          <a:xfrm>
            <a:off x="285750" y="5740400"/>
            <a:ext cx="3786188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3622820" cy="2815303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9939" name="Oval 3"/>
          <p:cNvSpPr>
            <a:spLocks noChangeArrowheads="1"/>
          </p:cNvSpPr>
          <p:nvPr/>
        </p:nvSpPr>
        <p:spPr bwMode="auto">
          <a:xfrm>
            <a:off x="3143250" y="3573016"/>
            <a:ext cx="785813" cy="357187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928802"/>
            <a:ext cx="4643471" cy="360836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994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85738" y="4725144"/>
            <a:ext cx="4100512" cy="92551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Любой фрагмент карты можно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увеличить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 что поможет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рассмотреть изучаемую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местность.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географические карты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9944" name="AutoShape 56"/>
          <p:cNvSpPr>
            <a:spLocks noChangeArrowheads="1"/>
          </p:cNvSpPr>
          <p:nvPr/>
        </p:nvSpPr>
        <p:spPr bwMode="auto">
          <a:xfrm>
            <a:off x="285750" y="4572000"/>
            <a:ext cx="3643313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39945" name="AutoShape 56"/>
          <p:cNvSpPr>
            <a:spLocks noChangeArrowheads="1"/>
          </p:cNvSpPr>
          <p:nvPr/>
        </p:nvSpPr>
        <p:spPr bwMode="auto">
          <a:xfrm>
            <a:off x="285750" y="5811838"/>
            <a:ext cx="378618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780462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географические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карты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6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7" y="809625"/>
            <a:ext cx="5429288" cy="412817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4313" y="5013176"/>
            <a:ext cx="878681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Карты по хозяйственной деятельности</a:t>
            </a:r>
            <a:r>
              <a:rPr lang="en-GB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дают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 нанести значки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-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обозначения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видов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хозяйственной деятельности населения и проверить правильность выполненного задания.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66" name="AutoShape 56"/>
          <p:cNvSpPr>
            <a:spLocks noChangeArrowheads="1"/>
          </p:cNvSpPr>
          <p:nvPr/>
        </p:nvSpPr>
        <p:spPr bwMode="auto">
          <a:xfrm>
            <a:off x="285750" y="5025479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0967" name="AutoShape 56"/>
          <p:cNvSpPr>
            <a:spLocks noChangeArrowheads="1"/>
          </p:cNvSpPr>
          <p:nvPr/>
        </p:nvSpPr>
        <p:spPr bwMode="auto">
          <a:xfrm>
            <a:off x="285750" y="594928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\\Pm-server2\Департамент образования\Информационные_материалы_департамента_образования\Информационные материалы\Листовки_Каталоги_PDF\2010_Каталог ПМК_А5\katalog Folder\Links\02_Geography_materikov_history_otkryitii_naselenie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714488"/>
            <a:ext cx="4617342" cy="3529965"/>
          </a:xfrm>
          <a:prstGeom prst="rect">
            <a:avLst/>
          </a:prstGeom>
          <a:noFill/>
          <a:effectLst/>
        </p:spPr>
      </p:pic>
      <p:pic>
        <p:nvPicPr>
          <p:cNvPr id="6149" name="Picture 5" descr="\\Pm-server2\Common\Кривохижина Татьяна\на страничку НД\Интерактивные плакаты\Интерактивные плакты. География материков история открытий и население\География_2\скриншоты\01_Geography_materikov_history_otkryitii_nasel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71546"/>
            <a:ext cx="4286280" cy="3214711"/>
          </a:xfrm>
          <a:prstGeom prst="rect">
            <a:avLst/>
          </a:prstGeom>
          <a:noFill/>
          <a:effectLst/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780462" cy="7096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маршруты и описания путешествий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первооткрывателе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й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исследователей материков</a:t>
            </a:r>
          </a:p>
        </p:txBody>
      </p:sp>
      <p:sp>
        <p:nvSpPr>
          <p:cNvPr id="41989" name="AutoShape 56"/>
          <p:cNvSpPr>
            <a:spLocks noChangeArrowheads="1"/>
          </p:cNvSpPr>
          <p:nvPr/>
        </p:nvSpPr>
        <p:spPr bwMode="auto">
          <a:xfrm>
            <a:off x="285750" y="95408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4313" y="4880322"/>
            <a:ext cx="4529137" cy="925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Для дательного изучения карты предусмотрена возможность </a:t>
            </a:r>
          </a:p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«скрыть» текстовый блок.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991" name="AutoShape 56"/>
          <p:cNvSpPr>
            <a:spLocks noChangeArrowheads="1"/>
          </p:cNvSpPr>
          <p:nvPr/>
        </p:nvSpPr>
        <p:spPr bwMode="auto">
          <a:xfrm>
            <a:off x="285750" y="4831109"/>
            <a:ext cx="34290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1992" name="AutoShape 56"/>
          <p:cNvSpPr>
            <a:spLocks noChangeArrowheads="1"/>
          </p:cNvSpPr>
          <p:nvPr/>
        </p:nvSpPr>
        <p:spPr bwMode="auto">
          <a:xfrm>
            <a:off x="285750" y="5831234"/>
            <a:ext cx="34290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85750" y="4286250"/>
            <a:ext cx="3000375" cy="371475"/>
          </a:xfrm>
          <a:prstGeom prst="rect">
            <a:avLst/>
          </a:prstGeom>
          <a:noFill/>
          <a:ln w="28448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Чертежник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785926"/>
            <a:ext cx="4643470" cy="369447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85750" y="5286375"/>
            <a:ext cx="2600325" cy="371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Лупа</a:t>
            </a:r>
            <a:endParaRPr lang="ru-RU" sz="1800" b="1" i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00732"/>
            <a:ext cx="3644183" cy="28997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301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 flipV="1">
            <a:off x="3286116" y="2500306"/>
            <a:ext cx="500066" cy="164307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blurRad="177800" dist="76200" dir="4920000" sx="91000" sy="91000" algn="ctr" rotWithShape="0">
              <a:srgbClr val="0070C0">
                <a:alpha val="60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3286116" y="5429264"/>
            <a:ext cx="5072098" cy="42862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 flipH="1">
            <a:off x="285750" y="5143500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 flipH="1">
            <a:off x="285750" y="4143375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H="1" flipV="1">
            <a:off x="857224" y="2285992"/>
            <a:ext cx="2428892" cy="185738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blurRad="177800" dist="76200" dir="4920000" sx="91000" sy="91000" algn="ctr" rotWithShape="0">
              <a:srgbClr val="0070C0">
                <a:alpha val="60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Pm-server2\Common\Кривохижина Татьяна\на страничку НД\Интерактивные плакаты\Интерактивные плакты. География материков история открытий и население\География_2\скриншоты\03_Geography_materikov_history_otkryitii_nasele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14356"/>
            <a:ext cx="6023022" cy="4517267"/>
          </a:xfrm>
          <a:prstGeom prst="rect">
            <a:avLst/>
          </a:prstGeom>
          <a:noFill/>
          <a:effectLst/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географические карты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03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" name="TextBox 4"/>
          <p:cNvSpPr txBox="1"/>
          <p:nvPr/>
        </p:nvSpPr>
        <p:spPr>
          <a:xfrm>
            <a:off x="214313" y="5301208"/>
            <a:ext cx="8786812" cy="7355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 картам подобраны </a:t>
            </a:r>
            <a:r>
              <a:rPr lang="ru-RU" sz="1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фото- и </a:t>
            </a:r>
            <a:r>
              <a:rPr lang="ru-RU" sz="1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видеоматериалы, рассказывающие о природе, населении, религиях и культуре стран и континентов</a:t>
            </a:r>
            <a:r>
              <a:rPr lang="ru-RU" sz="1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endParaRPr lang="en-GB" sz="19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038" name="AutoShape 56"/>
          <p:cNvSpPr>
            <a:spLocks noChangeArrowheads="1"/>
          </p:cNvSpPr>
          <p:nvPr/>
        </p:nvSpPr>
        <p:spPr bwMode="auto">
          <a:xfrm>
            <a:off x="285750" y="530976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4039" name="AutoShape 56"/>
          <p:cNvSpPr>
            <a:spLocks noChangeArrowheads="1"/>
          </p:cNvSpPr>
          <p:nvPr/>
        </p:nvSpPr>
        <p:spPr bwMode="auto">
          <a:xfrm>
            <a:off x="285750" y="602414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4040" name="Oval 3"/>
          <p:cNvSpPr>
            <a:spLocks noChangeArrowheads="1"/>
          </p:cNvSpPr>
          <p:nvPr/>
        </p:nvSpPr>
        <p:spPr bwMode="auto">
          <a:xfrm>
            <a:off x="3214688" y="3714750"/>
            <a:ext cx="785812" cy="357188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44041" name="Oval 3"/>
          <p:cNvSpPr>
            <a:spLocks noChangeArrowheads="1"/>
          </p:cNvSpPr>
          <p:nvPr/>
        </p:nvSpPr>
        <p:spPr bwMode="auto">
          <a:xfrm>
            <a:off x="3214688" y="2786063"/>
            <a:ext cx="785812" cy="357187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sp>
        <p:nvSpPr>
          <p:cNvPr id="44042" name="Oval 3"/>
          <p:cNvSpPr>
            <a:spLocks noChangeArrowheads="1"/>
          </p:cNvSpPr>
          <p:nvPr/>
        </p:nvSpPr>
        <p:spPr bwMode="auto">
          <a:xfrm>
            <a:off x="3143250" y="2071688"/>
            <a:ext cx="785813" cy="357187"/>
          </a:xfrm>
          <a:prstGeom prst="ellipse">
            <a:avLst/>
          </a:prstGeom>
          <a:noFill/>
          <a:ln w="2844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52829"/>
            <a:ext cx="4643470" cy="38964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780462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Фото- и видеоматериалы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06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3541896" cy="28181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857232"/>
            <a:ext cx="5118061" cy="40719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Контурная карта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608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TextBox 6"/>
          <p:cNvSpPr txBox="1"/>
          <p:nvPr/>
        </p:nvSpPr>
        <p:spPr>
          <a:xfrm>
            <a:off x="214313" y="5157192"/>
            <a:ext cx="85725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Контурная карта предусмотрена для проведения контрольных опросов на интерактивной доске.</a:t>
            </a:r>
          </a:p>
        </p:txBody>
      </p:sp>
      <p:sp>
        <p:nvSpPr>
          <p:cNvPr id="46086" name="AutoShape 56"/>
          <p:cNvSpPr>
            <a:spLocks noChangeArrowheads="1"/>
          </p:cNvSpPr>
          <p:nvPr/>
        </p:nvSpPr>
        <p:spPr bwMode="auto">
          <a:xfrm>
            <a:off x="285750" y="5157192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6087" name="AutoShape 56"/>
          <p:cNvSpPr>
            <a:spLocks noChangeArrowheads="1"/>
          </p:cNvSpPr>
          <p:nvPr/>
        </p:nvSpPr>
        <p:spPr bwMode="auto">
          <a:xfrm>
            <a:off x="285750" y="5877272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\\Pm-server2\Common\Кривохижина_Татьяна\на_страничку_НД\JEWEL\Как сдать ЕГЭ. Обучающий курс. Русский язык\obl\Kak_sdat΄_EGE_Russian_yaz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1728192" cy="1728192"/>
          </a:xfrm>
          <a:prstGeom prst="rect">
            <a:avLst/>
          </a:prstGeom>
          <a:noFill/>
        </p:spPr>
      </p:pic>
      <p:sp>
        <p:nvSpPr>
          <p:cNvPr id="2" name="AutoShape 56"/>
          <p:cNvSpPr>
            <a:spLocks noChangeArrowheads="1"/>
          </p:cNvSpPr>
          <p:nvPr/>
        </p:nvSpPr>
        <p:spPr bwMode="auto">
          <a:xfrm>
            <a:off x="276225" y="584688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14282" y="14110"/>
            <a:ext cx="8462174" cy="509586"/>
          </a:xfrm>
          <a:prstGeom prst="rect">
            <a:avLst/>
          </a:prstGeo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«Как сдать ЕГЭ. Обучающий курс. Русский язык»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2538684"/>
            <a:ext cx="576064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/>
            <a:r>
              <a:rPr lang="ru-RU" sz="1800" dirty="0" smtClean="0">
                <a:solidFill>
                  <a:schemeClr val="tx1"/>
                </a:solidFill>
              </a:rPr>
              <a:t>Пособие адресовано в первую очередь детям, которые изучали русский язык как иностранный (неродной). </a:t>
            </a:r>
            <a:r>
              <a:rPr lang="ru-RU" sz="1800" dirty="0" smtClean="0">
                <a:solidFill>
                  <a:schemeClr val="tx1"/>
                </a:solidFill>
              </a:rPr>
              <a:t>Программа содержит тренировочные </a:t>
            </a:r>
            <a:r>
              <a:rPr lang="ru-RU" sz="1800" dirty="0" smtClean="0">
                <a:solidFill>
                  <a:schemeClr val="tx1"/>
                </a:solidFill>
              </a:rPr>
              <a:t>и </a:t>
            </a:r>
            <a:r>
              <a:rPr lang="ru-RU" sz="1800" dirty="0" smtClean="0">
                <a:solidFill>
                  <a:schemeClr val="tx1"/>
                </a:solidFill>
              </a:rPr>
              <a:t>контрольные варианты </a:t>
            </a:r>
            <a:r>
              <a:rPr lang="ru-RU" sz="1800" dirty="0" smtClean="0">
                <a:solidFill>
                  <a:schemeClr val="tx1"/>
                </a:solidFill>
              </a:rPr>
              <a:t>заданий ЕГЭ части А и В, </a:t>
            </a:r>
            <a:r>
              <a:rPr lang="ru-RU" sz="1800" dirty="0" smtClean="0">
                <a:solidFill>
                  <a:schemeClr val="tx1"/>
                </a:solidFill>
              </a:rPr>
              <a:t>а также необходимые теоретические сведения  и подробные </a:t>
            </a:r>
            <a:r>
              <a:rPr lang="ru-RU" sz="1800" dirty="0" smtClean="0">
                <a:solidFill>
                  <a:schemeClr val="tx1"/>
                </a:solidFill>
              </a:rPr>
              <a:t>инструкции.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195736" y="1065510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i="1" dirty="0" smtClean="0">
                <a:solidFill>
                  <a:srgbClr val="C00000"/>
                </a:solidFill>
              </a:rPr>
              <a:t>Интерактивный тренажер для подготовки учащихся к сдаче ЕГЭ по русскому языку. 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15" name="AutoShape 56"/>
          <p:cNvSpPr>
            <a:spLocks noChangeArrowheads="1"/>
          </p:cNvSpPr>
          <p:nvPr/>
        </p:nvSpPr>
        <p:spPr bwMode="auto">
          <a:xfrm>
            <a:off x="323528" y="4293165"/>
            <a:ext cx="5616624" cy="45719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6" name="AutoShape 56"/>
          <p:cNvSpPr>
            <a:spLocks noChangeArrowheads="1"/>
          </p:cNvSpPr>
          <p:nvPr/>
        </p:nvSpPr>
        <p:spPr bwMode="auto">
          <a:xfrm>
            <a:off x="323528" y="2538684"/>
            <a:ext cx="5616624" cy="45719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4338884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hangingPunct="0"/>
            <a:r>
              <a:rPr lang="ru-RU" sz="1800" dirty="0" smtClean="0">
                <a:solidFill>
                  <a:schemeClr val="tx1"/>
                </a:solidFill>
              </a:rPr>
              <a:t>В пособии рассматривается </a:t>
            </a:r>
            <a:r>
              <a:rPr lang="ru-RU" sz="1800" dirty="0" smtClean="0">
                <a:solidFill>
                  <a:schemeClr val="tx1"/>
                </a:solidFill>
              </a:rPr>
              <a:t>каждый тип </a:t>
            </a:r>
            <a:r>
              <a:rPr lang="ru-RU" sz="1800" dirty="0" smtClean="0">
                <a:solidFill>
                  <a:schemeClr val="tx1"/>
                </a:solidFill>
              </a:rPr>
              <a:t>заданий, </a:t>
            </a:r>
            <a:r>
              <a:rPr lang="ru-RU" sz="1800" dirty="0" smtClean="0">
                <a:solidFill>
                  <a:schemeClr val="tx1"/>
                </a:solidFill>
              </a:rPr>
              <a:t>приводится образец правильного решения с примерами и </a:t>
            </a:r>
            <a:r>
              <a:rPr lang="ru-RU" sz="1800" dirty="0" smtClean="0">
                <a:solidFill>
                  <a:schemeClr val="tx1"/>
                </a:solidFill>
              </a:rPr>
              <a:t>объяснениями. Все </a:t>
            </a:r>
            <a:r>
              <a:rPr lang="ru-RU" sz="1800" dirty="0" smtClean="0">
                <a:solidFill>
                  <a:schemeClr val="tx1"/>
                </a:solidFill>
              </a:rPr>
              <a:t>инструкции составлялись с учетом трудностей понимания и восприятия языковой культуры русского языка детьми-мигрантами. </a:t>
            </a:r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1971" name="Picture 3" descr="\\Pm-server2\Common\Кривохижина_Татьяна\на_страничку_НД\JEWEL\Как сдать ЕГЭ. Обучающий курс. Русский язык\skr\06_Kak_sdat΄_EGE_Russian_y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4293096"/>
            <a:ext cx="2400000" cy="1800000"/>
          </a:xfrm>
          <a:prstGeom prst="rect">
            <a:avLst/>
          </a:prstGeom>
          <a:noFill/>
        </p:spPr>
      </p:pic>
      <p:pic>
        <p:nvPicPr>
          <p:cNvPr id="211972" name="Picture 4" descr="\\Pm-server2\Common\Кривохижина_Татьяна\на_страничку_НД\JEWEL\Как сдать ЕГЭ. Обучающий курс. Русский язык\skr\01_Kak_sdat΄_EGE_Russian_ya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92696"/>
            <a:ext cx="2400000" cy="1800000"/>
          </a:xfrm>
          <a:prstGeom prst="rect">
            <a:avLst/>
          </a:prstGeom>
          <a:noFill/>
        </p:spPr>
      </p:pic>
      <p:pic>
        <p:nvPicPr>
          <p:cNvPr id="211973" name="Picture 5" descr="\\Pm-server2\Common\Кривохижина_Татьяна\на_страничку_НД\JEWEL\Как сдать ЕГЭ. Обучающий курс. Русский язык\skr\03_Kak_sdat΄_EGE_Russian_ya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492896"/>
            <a:ext cx="2400000" cy="18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785813"/>
            <a:ext cx="5572125" cy="4329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Географический диктант</a:t>
            </a:r>
          </a:p>
        </p:txBody>
      </p:sp>
      <p:sp>
        <p:nvSpPr>
          <p:cNvPr id="47108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TextBox 10"/>
          <p:cNvSpPr txBox="1"/>
          <p:nvPr/>
        </p:nvSpPr>
        <p:spPr>
          <a:xfrm>
            <a:off x="214313" y="5292725"/>
            <a:ext cx="84296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Диктант с возможностью «скрыть»/«показать» ответ позволяет проверить степень усвоения терминов и географических названий.</a:t>
            </a:r>
          </a:p>
        </p:txBody>
      </p:sp>
      <p:sp>
        <p:nvSpPr>
          <p:cNvPr id="47110" name="AutoShape 56"/>
          <p:cNvSpPr>
            <a:spLocks noChangeArrowheads="1"/>
          </p:cNvSpPr>
          <p:nvPr/>
        </p:nvSpPr>
        <p:spPr bwMode="auto">
          <a:xfrm>
            <a:off x="285750" y="5214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7111" name="AutoShape 56"/>
          <p:cNvSpPr>
            <a:spLocks noChangeArrowheads="1"/>
          </p:cNvSpPr>
          <p:nvPr/>
        </p:nvSpPr>
        <p:spPr bwMode="auto">
          <a:xfrm>
            <a:off x="285750" y="60261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7491" y="2214579"/>
            <a:ext cx="4413622" cy="3428999"/>
          </a:xfrm>
          <a:prstGeom prst="rect">
            <a:avLst/>
          </a:prstGeom>
          <a:noFill/>
          <a:ln w="9360">
            <a:solidFill>
              <a:srgbClr val="7F7F7F"/>
            </a:solidFill>
            <a:miter lim="800000"/>
            <a:headEnd/>
            <a:tailEnd/>
          </a:ln>
          <a:effectLst/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5140325" y="1000125"/>
            <a:ext cx="3429000" cy="925511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Словарь основных терминов и понятий представлен в каждом плакате.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786214" cy="3012419"/>
          </a:xfrm>
          <a:prstGeom prst="rect">
            <a:avLst/>
          </a:prstGeom>
          <a:noFill/>
          <a:ln w="9360">
            <a:solidFill>
              <a:srgbClr val="7F7F7F"/>
            </a:solidFill>
            <a:miter lim="800000"/>
            <a:headEnd/>
            <a:tailEnd/>
          </a:ln>
          <a:effectLst/>
        </p:spPr>
      </p:pic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85750" y="4675361"/>
            <a:ext cx="3429000" cy="1202510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Важные статистические данные по странам и показатели экономической деятельности в виде таблиц.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Дополнительные 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ресурсы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13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8136" name="AutoShape 56"/>
          <p:cNvSpPr>
            <a:spLocks noChangeArrowheads="1"/>
          </p:cNvSpPr>
          <p:nvPr/>
        </p:nvSpPr>
        <p:spPr bwMode="auto">
          <a:xfrm>
            <a:off x="385763" y="5892973"/>
            <a:ext cx="325755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8137" name="AutoShape 56"/>
          <p:cNvSpPr>
            <a:spLocks noChangeArrowheads="1"/>
          </p:cNvSpPr>
          <p:nvPr/>
        </p:nvSpPr>
        <p:spPr bwMode="auto">
          <a:xfrm>
            <a:off x="357188" y="4653136"/>
            <a:ext cx="325755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8138" name="AutoShape 56"/>
          <p:cNvSpPr>
            <a:spLocks noChangeArrowheads="1"/>
          </p:cNvSpPr>
          <p:nvPr/>
        </p:nvSpPr>
        <p:spPr bwMode="auto">
          <a:xfrm>
            <a:off x="5214938" y="1000125"/>
            <a:ext cx="325755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48139" name="AutoShape 56"/>
          <p:cNvSpPr>
            <a:spLocks noChangeArrowheads="1"/>
          </p:cNvSpPr>
          <p:nvPr/>
        </p:nvSpPr>
        <p:spPr bwMode="auto">
          <a:xfrm>
            <a:off x="5243513" y="1928813"/>
            <a:ext cx="325755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1466850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214313" y="2348880"/>
            <a:ext cx="6786562" cy="3449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6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</a:rPr>
              <a:t>Наглядная форма </a:t>
            </a:r>
            <a:r>
              <a:rPr lang="ru-RU" sz="1800" dirty="0" smtClean="0">
                <a:solidFill>
                  <a:srgbClr val="000000"/>
                </a:solidFill>
              </a:rPr>
              <a:t>представления теоретических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ru-RU" sz="1800" dirty="0" smtClean="0">
                <a:solidFill>
                  <a:srgbClr val="000000"/>
                </a:solidFill>
              </a:rPr>
              <a:t>                 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  </a:t>
            </a:r>
            <a:r>
              <a:rPr lang="ru-RU" sz="1800" dirty="0" smtClean="0">
                <a:solidFill>
                  <a:srgbClr val="000000"/>
                </a:solidFill>
              </a:rPr>
              <a:t>сведений </a:t>
            </a:r>
            <a:r>
              <a:rPr lang="en-GB" sz="1800" dirty="0">
                <a:solidFill>
                  <a:srgbClr val="000000"/>
                </a:solidFill>
              </a:rPr>
              <a:t>(интерактивные </a:t>
            </a:r>
            <a:r>
              <a:rPr lang="ru-RU" sz="1800" dirty="0" smtClean="0">
                <a:solidFill>
                  <a:srgbClr val="000000"/>
                </a:solidFill>
              </a:rPr>
              <a:t>таблицы и рисунки</a:t>
            </a:r>
            <a:r>
              <a:rPr lang="en-GB" sz="1800" dirty="0" smtClean="0">
                <a:solidFill>
                  <a:srgbClr val="000000"/>
                </a:solidFill>
              </a:rPr>
              <a:t>,</a:t>
            </a:r>
            <a:r>
              <a:rPr lang="ru-RU" sz="1800" dirty="0" smtClean="0">
                <a:solidFill>
                  <a:srgbClr val="000000"/>
                </a:solidFill>
              </a:rPr>
              <a:t>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  </a:t>
            </a:r>
            <a:r>
              <a:rPr lang="ru-RU" sz="1800" dirty="0" smtClean="0">
                <a:solidFill>
                  <a:srgbClr val="000000"/>
                </a:solidFill>
              </a:rPr>
              <a:t>анимационные ролики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  <a:r>
              <a:rPr lang="ar-SA" sz="1800" dirty="0" smtClean="0">
                <a:solidFill>
                  <a:srgbClr val="000000"/>
                </a:solidFill>
                <a:cs typeface="Arial" charset="0"/>
              </a:rPr>
              <a:t>‏</a:t>
            </a:r>
            <a:endParaRPr lang="ru-RU" sz="1800" dirty="0" smtClean="0">
              <a:solidFill>
                <a:srgbClr val="000000"/>
              </a:solidFill>
              <a:cs typeface="Arial" charset="0"/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4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>
                <a:solidFill>
                  <a:srgbClr val="000000"/>
                </a:solidFill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</a:rPr>
              <a:t>Коммуникативный подход </a:t>
            </a:r>
            <a:r>
              <a:rPr lang="ru-RU" sz="1800" dirty="0" smtClean="0">
                <a:solidFill>
                  <a:srgbClr val="000000"/>
                </a:solidFill>
              </a:rPr>
              <a:t>в обучении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 smtClean="0">
                <a:solidFill>
                  <a:srgbClr val="000000"/>
                </a:solidFill>
              </a:rPr>
              <a:t>   иноязычной грамматике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ru-RU" sz="1800" dirty="0" smtClean="0">
                <a:solidFill>
                  <a:srgbClr val="000000"/>
                </a:solidFill>
              </a:rPr>
              <a:t>   </a:t>
            </a:r>
            <a:endParaRPr lang="en-GB" sz="600" dirty="0" smtClean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b="1" dirty="0" smtClean="0">
                <a:solidFill>
                  <a:srgbClr val="000000"/>
                </a:solidFill>
              </a:rPr>
              <a:t>Интерактивные </a:t>
            </a:r>
            <a:r>
              <a:rPr lang="ru-RU" sz="1800" b="1" dirty="0" smtClean="0">
                <a:solidFill>
                  <a:srgbClr val="000000"/>
                </a:solidFill>
              </a:rPr>
              <a:t>упражнения и тесты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solidFill>
                  <a:srgbClr val="000000"/>
                </a:solidFill>
              </a:rPr>
              <a:t>   </a:t>
            </a:r>
            <a:r>
              <a:rPr lang="ru-RU" sz="1800" dirty="0">
                <a:solidFill>
                  <a:srgbClr val="000000"/>
                </a:solidFill>
              </a:rPr>
              <a:t>с возможностью </a:t>
            </a:r>
            <a:r>
              <a:rPr lang="ru-RU" sz="1800" dirty="0" smtClean="0">
                <a:solidFill>
                  <a:srgbClr val="000000"/>
                </a:solidFill>
              </a:rPr>
              <a:t>распечатки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Интерактивная таблица с </a:t>
            </a:r>
            <a:r>
              <a:rPr lang="ru-RU" sz="1800" b="1" dirty="0">
                <a:solidFill>
                  <a:srgbClr val="000000"/>
                </a:solidFill>
              </a:rPr>
              <a:t>неправильными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0000"/>
                </a:solidFill>
              </a:rPr>
              <a:t>   </a:t>
            </a:r>
            <a:r>
              <a:rPr lang="ru-RU" sz="1800" b="1" dirty="0" smtClean="0">
                <a:solidFill>
                  <a:srgbClr val="000000"/>
                </a:solidFill>
              </a:rPr>
              <a:t>глаголами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" b="1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800" b="1" dirty="0">
                <a:solidFill>
                  <a:srgbClr val="000000"/>
                </a:solidFill>
              </a:rPr>
              <a:t>Иллюстрированные опорные конспекты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b="1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rgbClr val="00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47955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плакаты</a:t>
            </a:r>
            <a:r>
              <a:rPr lang="en-GB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Английский язык</a:t>
            </a:r>
            <a:r>
              <a:rPr lang="en-GB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en-GB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Грамматика</a:t>
            </a:r>
            <a:r>
              <a:rPr lang="en-GB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: </a:t>
            </a:r>
            <a:r>
              <a:rPr lang="ru-RU" sz="3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части речи</a:t>
            </a:r>
            <a:endParaRPr lang="ru-RU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Грамматика: глагол</a:t>
            </a:r>
            <a:endParaRPr lang="en-GB" sz="3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157" name="AutoShape 56"/>
          <p:cNvSpPr>
            <a:spLocks noChangeArrowheads="1"/>
          </p:cNvSpPr>
          <p:nvPr/>
        </p:nvSpPr>
        <p:spPr bwMode="auto">
          <a:xfrm>
            <a:off x="357188" y="2525713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269">
            <a:off x="5788530" y="2807528"/>
            <a:ext cx="1380986" cy="19572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9159" name="Text Box 1"/>
          <p:cNvSpPr txBox="1">
            <a:spLocks noChangeArrowheads="1"/>
          </p:cNvSpPr>
          <p:nvPr/>
        </p:nvSpPr>
        <p:spPr bwMode="auto">
          <a:xfrm>
            <a:off x="214313" y="1779588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sz="1800" dirty="0">
                <a:solidFill>
                  <a:schemeClr val="tx1"/>
                </a:solidFill>
              </a:rPr>
              <a:t>Программы адресованы преподавателям и учащимся </a:t>
            </a:r>
            <a:r>
              <a:rPr lang="ru-RU" sz="1800" b="1" dirty="0" smtClean="0">
                <a:solidFill>
                  <a:schemeClr val="tx1"/>
                </a:solidFill>
              </a:rPr>
              <a:t>1–11 классов </a:t>
            </a:r>
            <a:r>
              <a:rPr lang="ru-RU" sz="1800" dirty="0">
                <a:solidFill>
                  <a:schemeClr val="tx1"/>
                </a:solidFill>
              </a:rPr>
              <a:t>общеобразовательных и специализированных учебных заведений.</a:t>
            </a:r>
            <a:r>
              <a:rPr lang="ru-RU" sz="1800" dirty="0"/>
              <a:t>. </a:t>
            </a:r>
          </a:p>
        </p:txBody>
      </p:sp>
      <p:pic>
        <p:nvPicPr>
          <p:cNvPr id="8194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обложка\English_yaz_Grammatika_Glagol_pmk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313">
            <a:off x="6607897" y="3674527"/>
            <a:ext cx="1443833" cy="2046119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4146" y="2132857"/>
            <a:ext cx="4618334" cy="3744416"/>
          </a:xfrm>
          <a:prstGeom prst="rect">
            <a:avLst/>
          </a:prstGeom>
          <a:noFill/>
          <a:ln w="9360">
            <a:solidFill>
              <a:srgbClr val="C0C0C0"/>
            </a:solidFill>
            <a:round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08333"/>
            <a:ext cx="3750433" cy="30407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0180" name="AutoShape 56"/>
          <p:cNvSpPr>
            <a:spLocks noChangeArrowheads="1"/>
          </p:cNvSpPr>
          <p:nvPr/>
        </p:nvSpPr>
        <p:spPr bwMode="auto">
          <a:xfrm>
            <a:off x="285750" y="862013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643937" cy="71006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Теоретический материал представлен в виде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схем и таблиц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Анимационные ролики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252" name="TextBox 12"/>
          <p:cNvSpPr txBox="1">
            <a:spLocks noChangeArrowheads="1"/>
          </p:cNvSpPr>
          <p:nvPr/>
        </p:nvSpPr>
        <p:spPr bwMode="auto">
          <a:xfrm>
            <a:off x="214313" y="5234979"/>
            <a:ext cx="80724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ролики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иллюстрируют правила образования грамматических структур.</a:t>
            </a:r>
            <a:endParaRPr lang="en-GB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205" name="AutoShape 56"/>
          <p:cNvSpPr>
            <a:spLocks noChangeArrowheads="1"/>
          </p:cNvSpPr>
          <p:nvPr/>
        </p:nvSpPr>
        <p:spPr bwMode="auto">
          <a:xfrm>
            <a:off x="285750" y="5157192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1206" name="AutoShape 56"/>
          <p:cNvSpPr>
            <a:spLocks noChangeArrowheads="1"/>
          </p:cNvSpPr>
          <p:nvPr/>
        </p:nvSpPr>
        <p:spPr bwMode="auto">
          <a:xfrm>
            <a:off x="285750" y="5943004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10242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03_IP_Eng_GLAG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3570" y="869792"/>
            <a:ext cx="5524512" cy="4143384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Иллюстрации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214313" y="5157192"/>
            <a:ext cx="89296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Каждый рисунок таблицы можно увеличить. По образцу учащиеся составляют новые предложения, используя опорные слова.</a:t>
            </a:r>
            <a:endParaRPr lang="en-GB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229" name="AutoShape 56"/>
          <p:cNvSpPr>
            <a:spLocks noChangeArrowheads="1"/>
          </p:cNvSpPr>
          <p:nvPr/>
        </p:nvSpPr>
        <p:spPr bwMode="auto">
          <a:xfrm>
            <a:off x="285750" y="5085184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2230" name="AutoShape 56"/>
          <p:cNvSpPr>
            <a:spLocks noChangeArrowheads="1"/>
          </p:cNvSpPr>
          <p:nvPr/>
        </p:nvSpPr>
        <p:spPr bwMode="auto">
          <a:xfrm>
            <a:off x="285750" y="5942434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9218" name="Picture 2" descr="\\Pm-server2\Common\Кривохижина Татьяна\на страничку НД\Интерактивные плакаты\Интерактивные плакаты. Английский язык. Грамматика. ГЛАГОЛ\скриншоты\4 web\02_IP_Eng_GLAG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668" y="767934"/>
            <a:ext cx="5453100" cy="4089825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61026"/>
            <a:ext cx="3643339" cy="28218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785926"/>
            <a:ext cx="4650786" cy="361643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285750" y="5286375"/>
            <a:ext cx="3000375" cy="371475"/>
          </a:xfrm>
          <a:prstGeom prst="rect">
            <a:avLst/>
          </a:prstGeom>
          <a:noFill/>
          <a:ln w="28448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Инструмент </a:t>
            </a:r>
            <a:r>
              <a:rPr lang="ru-RU" sz="1800" b="1" i="1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Чертежник</a:t>
            </a:r>
            <a:endParaRPr lang="en-GB" sz="1800" b="1" i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25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285750" y="4214813"/>
            <a:ext cx="2928938" cy="7254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Режим</a:t>
            </a:r>
            <a:r>
              <a:rPr lang="en-GB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«</a:t>
            </a:r>
            <a:r>
              <a:rPr lang="ru-RU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скрытого отображения</a:t>
            </a:r>
            <a:r>
              <a:rPr lang="en-GB" sz="18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» </a:t>
            </a:r>
            <a:endParaRPr lang="en-GB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286116" y="3857628"/>
            <a:ext cx="571504" cy="107157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blurRad="177800" dist="76200" dir="4920000" sx="91000" sy="91000" algn="ctr" rotWithShape="0">
              <a:srgbClr val="0070C0">
                <a:alpha val="60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286116" y="3212976"/>
            <a:ext cx="2077972" cy="264491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 flipH="1">
            <a:off x="285750" y="4214813"/>
            <a:ext cx="3000375" cy="785812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 flipH="1">
            <a:off x="285750" y="5143500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552" y="836712"/>
            <a:ext cx="5659967" cy="422269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427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" name="TextBox 6"/>
          <p:cNvSpPr txBox="1"/>
          <p:nvPr/>
        </p:nvSpPr>
        <p:spPr>
          <a:xfrm>
            <a:off x="214313" y="5267225"/>
            <a:ext cx="892968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Инструменты </a:t>
            </a:r>
            <a:r>
              <a:rPr lang="ru-RU" sz="20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Шторка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ru-RU" sz="20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Лупа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помогают концентрировать внимание учащихся на определенном фрагменте плаката.</a:t>
            </a:r>
          </a:p>
        </p:txBody>
      </p:sp>
      <p:sp>
        <p:nvSpPr>
          <p:cNvPr id="54277" name="AutoShape 56"/>
          <p:cNvSpPr>
            <a:spLocks noChangeArrowheads="1"/>
          </p:cNvSpPr>
          <p:nvPr/>
        </p:nvSpPr>
        <p:spPr bwMode="auto">
          <a:xfrm>
            <a:off x="285750" y="51894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4278" name="AutoShape 56"/>
          <p:cNvSpPr>
            <a:spLocks noChangeArrowheads="1"/>
          </p:cNvSpPr>
          <p:nvPr/>
        </p:nvSpPr>
        <p:spPr bwMode="auto">
          <a:xfrm>
            <a:off x="285750" y="59752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flipH="1">
            <a:off x="7023100" y="3344896"/>
            <a:ext cx="357188" cy="357188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 flipH="1">
            <a:off x="1835150" y="3273459"/>
            <a:ext cx="5113338" cy="180022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 flipH="1">
            <a:off x="7023100" y="3708434"/>
            <a:ext cx="357188" cy="357187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Интерактивные упражнения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1142984"/>
            <a:ext cx="4021389" cy="32169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168752"/>
            <a:ext cx="3995686" cy="320530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530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TextBox 7"/>
          <p:cNvSpPr txBox="1"/>
          <p:nvPr/>
        </p:nvSpPr>
        <p:spPr>
          <a:xfrm>
            <a:off x="214313" y="5157192"/>
            <a:ext cx="80724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 можно распечатать и использовать в качестве раздаточного материала.</a:t>
            </a:r>
          </a:p>
        </p:txBody>
      </p:sp>
      <p:sp>
        <p:nvSpPr>
          <p:cNvPr id="55303" name="AutoShape 56"/>
          <p:cNvSpPr>
            <a:spLocks noChangeArrowheads="1"/>
          </p:cNvSpPr>
          <p:nvPr/>
        </p:nvSpPr>
        <p:spPr bwMode="auto">
          <a:xfrm>
            <a:off x="285750" y="511743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5304" name="AutoShape 56"/>
          <p:cNvSpPr>
            <a:spLocks noChangeArrowheads="1"/>
          </p:cNvSpPr>
          <p:nvPr/>
        </p:nvSpPr>
        <p:spPr bwMode="auto">
          <a:xfrm>
            <a:off x="285750" y="5903243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928669"/>
            <a:ext cx="5572164" cy="417980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Контрольные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тесты</a:t>
            </a:r>
          </a:p>
        </p:txBody>
      </p:sp>
      <p:sp>
        <p:nvSpPr>
          <p:cNvPr id="5632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214313" y="5477162"/>
            <a:ext cx="80724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 каждой теме плаката предлагается </a:t>
            </a: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20 тестовых заданий.</a:t>
            </a:r>
          </a:p>
        </p:txBody>
      </p:sp>
      <p:sp>
        <p:nvSpPr>
          <p:cNvPr id="56326" name="AutoShape 56"/>
          <p:cNvSpPr>
            <a:spLocks noChangeArrowheads="1"/>
          </p:cNvSpPr>
          <p:nvPr/>
        </p:nvSpPr>
        <p:spPr bwMode="auto">
          <a:xfrm>
            <a:off x="285750" y="5373216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6327" name="AutoShape 56"/>
          <p:cNvSpPr>
            <a:spLocks noChangeArrowheads="1"/>
          </p:cNvSpPr>
          <p:nvPr/>
        </p:nvSpPr>
        <p:spPr bwMode="auto">
          <a:xfrm>
            <a:off x="285750" y="5944716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6"/>
          <p:cNvSpPr>
            <a:spLocks noChangeArrowheads="1"/>
          </p:cNvSpPr>
          <p:nvPr/>
        </p:nvSpPr>
        <p:spPr bwMode="auto">
          <a:xfrm>
            <a:off x="276225" y="71343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571480"/>
            <a:ext cx="5769130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Разработаны в соответствии с </a:t>
            </a:r>
            <a:r>
              <a:rPr lang="ru-RU" sz="20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требова</a:t>
            </a:r>
            <a:r>
              <a:rPr lang="en-US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- 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chemeClr val="dk1"/>
                </a:solidFill>
                <a:latin typeface="+mn-lt"/>
              </a:rPr>
              <a:t>  </a:t>
            </a:r>
            <a:r>
              <a:rPr lang="ru-RU" sz="2000" dirty="0" err="1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ниями</a:t>
            </a: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ФГОС</a:t>
            </a: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8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1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Способствуют достижению учащимися </a:t>
            </a: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личностных, метапредметных и предмет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-</a:t>
            </a: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ных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результатов образовательной </a:t>
            </a:r>
            <a:endParaRPr lang="ru-RU" sz="2000" dirty="0" smtClean="0">
              <a:solidFill>
                <a:schemeClr val="dk1"/>
              </a:solidFill>
              <a:latin typeface="+mn-lt"/>
            </a:endParaRP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 деятельности</a:t>
            </a: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175"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dk1"/>
                </a:solidFill>
              </a:rPr>
              <a:t>Учитывают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возрастные и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</a:rPr>
              <a:t>психофизиоло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-</a:t>
            </a: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</a:rPr>
              <a:t>гические</a:t>
            </a:r>
            <a:r>
              <a:rPr lang="ru-RU" sz="2000" dirty="0" smtClean="0">
                <a:solidFill>
                  <a:schemeClr val="dk1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особенности и потребности уча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-</a:t>
            </a:r>
          </a:p>
          <a:p>
            <a:pPr marL="3175"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</a:rPr>
              <a:t>щихся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dk1"/>
                </a:solidFill>
                <a:latin typeface="+mn-lt"/>
              </a:rPr>
              <a:t>на каждой из ступеней обучения</a:t>
            </a:r>
            <a:endParaRPr lang="ru-RU" sz="2000" dirty="0" smtClean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14282" y="142852"/>
            <a:ext cx="8226425" cy="509586"/>
          </a:xfrm>
          <a:prstGeom prst="rect">
            <a:avLst/>
          </a:prstGeom>
        </p:spPr>
        <p:txBody>
          <a:bodyPr/>
          <a:lstStyle/>
          <a:p>
            <a:pPr marL="0" marR="0" lvl="0" indent="0" eaLnBrk="0" latinLnBrk="0" hangingPunct="0">
              <a:tabLst/>
              <a:defRPr/>
            </a:pPr>
            <a:r>
              <a:rPr lang="ru-RU" sz="2500" cap="all" dirty="0" smtClean="0">
                <a:solidFill>
                  <a:srgbClr val="0070C0"/>
                </a:solidFill>
                <a:latin typeface="+mn-lt"/>
              </a:rPr>
              <a:t>Программно-методические комплексы 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196752"/>
            <a:ext cx="335953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5" descr="C:\Documents and Settings\thaeva\Мои документы\Мои рисунки\ПМК-ОБЛОЖКИ-ОТ ДЕНИСА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470" y="4242467"/>
            <a:ext cx="8128978" cy="161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рямоугольник 6"/>
          <p:cNvSpPr>
            <a:spLocks noChangeArrowheads="1"/>
          </p:cNvSpPr>
          <p:nvPr/>
        </p:nvSpPr>
        <p:spPr bwMode="auto">
          <a:xfrm>
            <a:off x="161925" y="247650"/>
            <a:ext cx="8791575" cy="1466850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214313" y="2872904"/>
            <a:ext cx="7286625" cy="25003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Базовый и углубленный уровень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материала по теме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Наглядная форма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представления теоретических сведений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в виде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схем, таблиц, классификаций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Эффективный алгоритм</a:t>
            </a:r>
            <a:r>
              <a:rPr lang="en-GB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изучения правил </a:t>
            </a:r>
          </a:p>
          <a:p>
            <a:pPr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русского языка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Иллюстрированные опорные конспекты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47955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Интерактивные </a:t>
            </a:r>
            <a:r>
              <a:rPr lang="ru-RU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плакаты</a:t>
            </a:r>
            <a:r>
              <a:rPr lang="en-GB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Русский язык</a:t>
            </a:r>
            <a:r>
              <a:rPr lang="en-GB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Части речи</a:t>
            </a:r>
            <a:r>
              <a:rPr lang="en-GB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. </a:t>
            </a:r>
            <a:r>
              <a:rPr lang="ru-RU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Морфология современного русского языка и культура речи</a:t>
            </a:r>
            <a:endParaRPr lang="en-GB" sz="3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349" name="AutoShape 56"/>
          <p:cNvSpPr>
            <a:spLocks noChangeArrowheads="1"/>
          </p:cNvSpPr>
          <p:nvPr/>
        </p:nvSpPr>
        <p:spPr bwMode="auto">
          <a:xfrm>
            <a:off x="357188" y="259715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57350" name="AutoShape 56"/>
          <p:cNvSpPr>
            <a:spLocks noChangeArrowheads="1"/>
          </p:cNvSpPr>
          <p:nvPr/>
        </p:nvSpPr>
        <p:spPr bwMode="auto">
          <a:xfrm>
            <a:off x="285750" y="5072063"/>
            <a:ext cx="57864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5242">
            <a:off x="6723978" y="2958666"/>
            <a:ext cx="1538891" cy="210523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400" name="Text Box 1"/>
          <p:cNvSpPr txBox="1">
            <a:spLocks noChangeArrowheads="1"/>
          </p:cNvSpPr>
          <p:nvPr/>
        </p:nvSpPr>
        <p:spPr bwMode="auto">
          <a:xfrm>
            <a:off x="214313" y="1779588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адресована преподавателям и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5–11классов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и специализированных учебных заведений. </a:t>
            </a:r>
          </a:p>
        </p:txBody>
      </p:sp>
      <p:sp>
        <p:nvSpPr>
          <p:cNvPr id="59401" name="Text Box 1"/>
          <p:cNvSpPr txBox="1">
            <a:spLocks noChangeArrowheads="1"/>
          </p:cNvSpPr>
          <p:nvPr/>
        </p:nvSpPr>
        <p:spPr bwMode="auto">
          <a:xfrm>
            <a:off x="214313" y="5280025"/>
            <a:ext cx="8172450" cy="6492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Особенностью программы является материал для тренировочных упражнений, грамматических задач – пословицы, поговорки, афоризмы.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5090091" cy="381642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8371" name="AutoShape 56"/>
          <p:cNvSpPr>
            <a:spLocks noChangeArrowheads="1"/>
          </p:cNvSpPr>
          <p:nvPr/>
        </p:nvSpPr>
        <p:spPr bwMode="auto">
          <a:xfrm>
            <a:off x="285750" y="92868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0420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643937" cy="71006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Теоретический материал представлен в виде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схем и таблиц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51096"/>
            <a:ext cx="3384376" cy="270995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val 3"/>
          <p:cNvSpPr>
            <a:spLocks noChangeArrowheads="1"/>
          </p:cNvSpPr>
          <p:nvPr/>
        </p:nvSpPr>
        <p:spPr bwMode="auto">
          <a:xfrm>
            <a:off x="4859338" y="1276350"/>
            <a:ext cx="477837" cy="496888"/>
          </a:xfrm>
          <a:prstGeom prst="ellipse">
            <a:avLst/>
          </a:prstGeom>
          <a:noFill/>
          <a:ln w="44280">
            <a:solidFill>
              <a:srgbClr val="AE2473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10186"/>
            <a:ext cx="6120680" cy="488333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9396" name="AutoShape 56"/>
          <p:cNvSpPr>
            <a:spLocks noChangeArrowheads="1"/>
          </p:cNvSpPr>
          <p:nvPr/>
        </p:nvSpPr>
        <p:spPr bwMode="auto">
          <a:xfrm>
            <a:off x="285750" y="92868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1445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643937" cy="71006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Дополнительная информация и материал углубленного уровня представлены отдельной страницей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9" y="908720"/>
            <a:ext cx="3571901" cy="309255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7840" y="1837413"/>
            <a:ext cx="4627564" cy="370205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2468" name="Text Box 1"/>
          <p:cNvSpPr txBox="1">
            <a:spLocks noChangeArrowheads="1"/>
          </p:cNvSpPr>
          <p:nvPr/>
        </p:nvSpPr>
        <p:spPr bwMode="auto">
          <a:xfrm>
            <a:off x="357188" y="4194862"/>
            <a:ext cx="3035300" cy="648512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Режим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rgbClr val="000000"/>
                </a:solidFill>
              </a:rPr>
              <a:t>«</a:t>
            </a:r>
            <a:r>
              <a:rPr lang="ru-RU" sz="1800" dirty="0" smtClean="0">
                <a:solidFill>
                  <a:srgbClr val="000000"/>
                </a:solidFill>
              </a:rPr>
              <a:t>скрытого отображения</a:t>
            </a:r>
            <a:r>
              <a:rPr lang="en-GB" sz="1800" dirty="0" smtClean="0">
                <a:solidFill>
                  <a:srgbClr val="000000"/>
                </a:solidFill>
              </a:rPr>
              <a:t>»</a:t>
            </a:r>
            <a:r>
              <a:rPr lang="en-GB" sz="1800" dirty="0" smtClean="0">
                <a:solidFill>
                  <a:srgbClr val="FFFFFF"/>
                </a:solidFill>
              </a:rPr>
              <a:t> </a:t>
            </a: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285750" y="5409300"/>
            <a:ext cx="2928938" cy="371475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Чертежник</a:t>
            </a:r>
            <a:endParaRPr lang="en-GB" sz="1800" b="1" i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286116" y="2551794"/>
            <a:ext cx="5214974" cy="271464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flipH="1">
            <a:off x="285750" y="5266425"/>
            <a:ext cx="3000375" cy="714375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 flipH="1">
            <a:off x="285750" y="4123425"/>
            <a:ext cx="3429000" cy="85725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6042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3286116" y="4552058"/>
            <a:ext cx="2143140" cy="785818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 flipV="1">
            <a:off x="285720" y="2694670"/>
            <a:ext cx="3500462" cy="142876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285720" y="2337480"/>
            <a:ext cx="1928826" cy="1785950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53D2FF"/>
                </a:gs>
                <a:gs pos="100000">
                  <a:srgbClr val="0070C0"/>
                </a:gs>
              </a:gsLst>
              <a:lin ang="5400000" scaled="0"/>
            </a:gradFill>
            <a:miter lim="800000"/>
            <a:headEnd/>
            <a:tailEnd type="triangle" w="med" len="med"/>
          </a:ln>
          <a:effectLst>
            <a:outerShdw sx="1000" sy="1000" algn="ctr" rotWithShape="0">
              <a:srgbClr val="0070C0"/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1398"/>
            <a:ext cx="3643338" cy="28591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144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3493" name="Text Box 1"/>
          <p:cNvSpPr txBox="1">
            <a:spLocks noChangeArrowheads="1"/>
          </p:cNvSpPr>
          <p:nvPr/>
        </p:nvSpPr>
        <p:spPr bwMode="auto">
          <a:xfrm>
            <a:off x="185738" y="4378325"/>
            <a:ext cx="3529012" cy="1479509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Увеличительное стекло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помогает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сконцентрировать внимание на определенном фрагменте плаката.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1445" name="AutoShape 56"/>
          <p:cNvSpPr>
            <a:spLocks noChangeArrowheads="1"/>
          </p:cNvSpPr>
          <p:nvPr/>
        </p:nvSpPr>
        <p:spPr bwMode="auto">
          <a:xfrm>
            <a:off x="285750" y="4143375"/>
            <a:ext cx="3643313" cy="714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1446" name="AutoShape 56"/>
          <p:cNvSpPr>
            <a:spLocks noChangeArrowheads="1"/>
          </p:cNvSpPr>
          <p:nvPr/>
        </p:nvSpPr>
        <p:spPr bwMode="auto">
          <a:xfrm>
            <a:off x="285750" y="5929313"/>
            <a:ext cx="3643313" cy="714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28688" y="2071688"/>
            <a:ext cx="1643062" cy="114300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65100" dir="5400000" algn="ctr" rotWithShape="0">
              <a:schemeClr val="accent4">
                <a:lumMod val="95000"/>
                <a:lumOff val="5000"/>
                <a:alpha val="43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V="1">
            <a:off x="928662" y="1928802"/>
            <a:ext cx="3357586" cy="14287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00B0F0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304800" dist="114300" dir="7620000" algn="ctr" rotWithShape="0">
              <a:srgbClr val="0070C0">
                <a:alpha val="72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2571736" y="3214686"/>
            <a:ext cx="6143668" cy="2428892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9BE5FF"/>
                </a:gs>
                <a:gs pos="100000">
                  <a:srgbClr val="00B0F0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304800" dist="114300" dir="7620000" algn="ctr" rotWithShape="0">
              <a:srgbClr val="0070C0">
                <a:alpha val="72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916832"/>
            <a:ext cx="4643470" cy="371411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4140200" y="1928813"/>
            <a:ext cx="4643438" cy="3714750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  <p:sp>
        <p:nvSpPr>
          <p:cNvPr id="17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Уникальные функции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Прямоугольник 7"/>
          <p:cNvSpPr>
            <a:spLocks noChangeArrowheads="1"/>
          </p:cNvSpPr>
          <p:nvPr/>
        </p:nvSpPr>
        <p:spPr bwMode="auto">
          <a:xfrm>
            <a:off x="214313" y="214312"/>
            <a:ext cx="8791575" cy="1428737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9178925" cy="1925785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плакаты</a:t>
            </a: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История </a:t>
            </a:r>
            <a:r>
              <a:rPr lang="ru-RU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Рос</a:t>
            </a:r>
            <a:r>
              <a:rPr lang="en-US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c</a:t>
            </a:r>
            <a:r>
              <a:rPr lang="ru-RU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ии (</a:t>
            </a:r>
            <a:r>
              <a:rPr lang="en-US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I</a:t>
            </a:r>
            <a:r>
              <a:rPr lang="ru-RU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Х–Х</a:t>
            </a:r>
            <a:r>
              <a:rPr lang="en-US" sz="29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VII</a:t>
            </a:r>
            <a:r>
              <a:rPr lang="en-US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)</a:t>
            </a:r>
            <a:endParaRPr lang="ru-RU" sz="29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История Рос</a:t>
            </a:r>
            <a:r>
              <a:rPr lang="en-US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c</a:t>
            </a: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ии (Х</a:t>
            </a:r>
            <a:r>
              <a:rPr lang="en-US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VIII</a:t>
            </a: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–Х</a:t>
            </a:r>
            <a:r>
              <a:rPr lang="en-US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I</a:t>
            </a:r>
            <a:r>
              <a:rPr lang="ru-RU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</a:t>
            </a:r>
            <a:r>
              <a:rPr lang="en-US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)</a:t>
            </a:r>
            <a:r>
              <a:rPr lang="en-GB" sz="29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9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29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468" name="AutoShape 56"/>
          <p:cNvSpPr>
            <a:spLocks noChangeArrowheads="1"/>
          </p:cNvSpPr>
          <p:nvPr/>
        </p:nvSpPr>
        <p:spPr bwMode="auto">
          <a:xfrm>
            <a:off x="214282" y="238283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4517" name="Rectangle 11"/>
          <p:cNvSpPr>
            <a:spLocks noChangeArrowheads="1"/>
          </p:cNvSpPr>
          <p:nvPr/>
        </p:nvSpPr>
        <p:spPr bwMode="auto">
          <a:xfrm>
            <a:off x="290513" y="2430478"/>
            <a:ext cx="7567612" cy="3049169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Основное содержание каждой темы раскрывается в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схемах и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таблицах</a:t>
            </a:r>
          </a:p>
          <a:p>
            <a:pPr marL="173038" indent="-173038"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карты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отражающие изменения </a:t>
            </a:r>
            <a:endParaRPr lang="en-US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территории</a:t>
            </a:r>
            <a:r>
              <a:rPr lang="en-US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государства в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исторические периоды</a:t>
            </a: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Анимационные ролики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посвященные </a:t>
            </a:r>
            <a:endParaRPr lang="en-US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великим битвам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прошлого</a:t>
            </a: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Аудиорассказы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 правителях Древней Руси, </a:t>
            </a:r>
            <a:endParaRPr lang="en-US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генеалогические древа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Рюриковичей и</a:t>
            </a:r>
            <a:r>
              <a:rPr lang="en-US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Романовых</a:t>
            </a: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3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 marL="173038" indent="-173038"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Интерактивный исторический диктант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" name="Picture 1" descr="C:\Documents and Settings\thaeva\Мои документы\Мои рисунки\hist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238349">
            <a:off x="6916091" y="2895464"/>
            <a:ext cx="1253486" cy="178412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</p:pic>
      <p:sp>
        <p:nvSpPr>
          <p:cNvPr id="64519" name="Text Box 1"/>
          <p:cNvSpPr txBox="1">
            <a:spLocks noChangeArrowheads="1"/>
          </p:cNvSpPr>
          <p:nvPr/>
        </p:nvSpPr>
        <p:spPr bwMode="auto">
          <a:xfrm>
            <a:off x="214282" y="1643050"/>
            <a:ext cx="8172450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Программы адресованы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преподавателям и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6, 7 и 10–</a:t>
            </a:r>
            <a:r>
              <a:rPr lang="ru-RU" sz="1800" b="1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х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и специализированных учебных заведений. </a:t>
            </a:r>
          </a:p>
        </p:txBody>
      </p:sp>
      <p:sp>
        <p:nvSpPr>
          <p:cNvPr id="62472" name="AutoShape 56"/>
          <p:cNvSpPr>
            <a:spLocks noChangeArrowheads="1"/>
          </p:cNvSpPr>
          <p:nvPr/>
        </p:nvSpPr>
        <p:spPr bwMode="auto">
          <a:xfrm>
            <a:off x="285750" y="5445224"/>
            <a:ext cx="621506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4521" name="Text Box 1"/>
          <p:cNvSpPr txBox="1">
            <a:spLocks noChangeArrowheads="1"/>
          </p:cNvSpPr>
          <p:nvPr/>
        </p:nvSpPr>
        <p:spPr bwMode="auto">
          <a:xfrm>
            <a:off x="214313" y="5517232"/>
            <a:ext cx="8172450" cy="6485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b="1" dirty="0">
                <a:solidFill>
                  <a:srgbClr val="C00000"/>
                </a:solidFill>
              </a:rPr>
              <a:t>!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Предусмотрены инструменты для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пополнения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коллекций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иллюстраций и изменения содержания диктантов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Рисунок 9" descr="cover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245632">
            <a:off x="7400167" y="3948488"/>
            <a:ext cx="1216167" cy="171653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Pm-server2\Common\Кривохижина Татьяна\на страничку НД\Интерактивные плакаты\Интерактивные плакаты. История России\scr\01_History_Russia_IX_XVII_veka_PMK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2" y="964409"/>
            <a:ext cx="4810132" cy="3607599"/>
          </a:xfrm>
          <a:prstGeom prst="rect">
            <a:avLst/>
          </a:prstGeom>
          <a:noFill/>
          <a:effectLst/>
        </p:spPr>
      </p:pic>
      <p:pic>
        <p:nvPicPr>
          <p:cNvPr id="11267" name="Picture 3" descr="\\Pm-server2\Common\Кривохижина Татьяна\на страничку НД\Интерактивные плакаты\Интерактивные плакаты. История России\scr\04_History_Russia_IX_XVII_veka_PMK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785926"/>
            <a:ext cx="4714881" cy="3536161"/>
          </a:xfrm>
          <a:prstGeom prst="rect">
            <a:avLst/>
          </a:prstGeom>
          <a:noFill/>
          <a:effectLst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таблицы и схемы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49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4676105"/>
            <a:ext cx="3929062" cy="12017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таблицы и схемы помогут учителю проводить уроки с применением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методики проблемного обучения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3495" name="AutoShape 56"/>
          <p:cNvSpPr>
            <a:spLocks noChangeArrowheads="1"/>
          </p:cNvSpPr>
          <p:nvPr/>
        </p:nvSpPr>
        <p:spPr bwMode="auto">
          <a:xfrm>
            <a:off x="285750" y="4545930"/>
            <a:ext cx="36433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3496" name="AutoShape 56"/>
          <p:cNvSpPr>
            <a:spLocks noChangeArrowheads="1"/>
          </p:cNvSpPr>
          <p:nvPr/>
        </p:nvSpPr>
        <p:spPr bwMode="auto">
          <a:xfrm>
            <a:off x="285750" y="5903242"/>
            <a:ext cx="3643313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\\Pm-server2\Common\Кривохижина Татьяна\на страничку НД\Интерактивные плакаты\Интерактивные плакаты. История России\scr\03_History_Russia_IX_XVII_veka_PMK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25" y="1573213"/>
            <a:ext cx="6889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\\Pm-server2\Common\Кривохижина Татьяна\на страничку НД\Интерактивные плакаты\Интерактивные плакаты. История России\scr\02_History_Russia_IX_XVII_veka_PMK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2" y="785794"/>
            <a:ext cx="4310066" cy="3232550"/>
          </a:xfrm>
          <a:prstGeom prst="rect">
            <a:avLst/>
          </a:prstGeom>
          <a:noFill/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карты и анимации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451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6566" name="Text Box 1"/>
          <p:cNvSpPr txBox="1">
            <a:spLocks noChangeArrowheads="1"/>
          </p:cNvSpPr>
          <p:nvPr/>
        </p:nvSpPr>
        <p:spPr bwMode="auto">
          <a:xfrm>
            <a:off x="257175" y="4385741"/>
            <a:ext cx="4100513" cy="1479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карты и анимации позволяют проследить ход военных событий, отражают изменения территории государства в различные периоды.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293" name="Picture 5" descr="C:\Documents and Settings\thaeva\Мои документы\Мои рисунки\Анимац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785926"/>
            <a:ext cx="4470801" cy="3576641"/>
          </a:xfrm>
          <a:prstGeom prst="rect">
            <a:avLst/>
          </a:prstGeom>
          <a:noFill/>
          <a:effectLst/>
        </p:spPr>
      </p:pic>
      <p:sp>
        <p:nvSpPr>
          <p:cNvPr id="64520" name="AutoShape 56"/>
          <p:cNvSpPr>
            <a:spLocks noChangeArrowheads="1"/>
          </p:cNvSpPr>
          <p:nvPr/>
        </p:nvSpPr>
        <p:spPr bwMode="auto">
          <a:xfrm>
            <a:off x="357188" y="4365104"/>
            <a:ext cx="3786187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4521" name="AutoShape 56"/>
          <p:cNvSpPr>
            <a:spLocks noChangeArrowheads="1"/>
          </p:cNvSpPr>
          <p:nvPr/>
        </p:nvSpPr>
        <p:spPr bwMode="auto">
          <a:xfrm>
            <a:off x="357188" y="5890691"/>
            <a:ext cx="3786187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Исторические галереи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53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5540" name="Picture 2" descr="C:\Documents and Settings\thaeva\Мои документы\Мои рисунки\История_Галере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785813"/>
            <a:ext cx="5593233" cy="447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214313" y="5375175"/>
            <a:ext cx="9215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 каждой теме подобрано собрание репродукций картин, гравюр, рисунков и фотографий. Предусмотрена возможность «скрывать» подписи иллюстраций.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542" name="AutoShape 56"/>
          <p:cNvSpPr>
            <a:spLocks noChangeArrowheads="1"/>
          </p:cNvSpPr>
          <p:nvPr/>
        </p:nvSpPr>
        <p:spPr bwMode="auto">
          <a:xfrm>
            <a:off x="285750" y="537517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5543" name="AutoShape 56"/>
          <p:cNvSpPr>
            <a:spLocks noChangeArrowheads="1"/>
          </p:cNvSpPr>
          <p:nvPr/>
        </p:nvSpPr>
        <p:spPr bwMode="auto">
          <a:xfrm>
            <a:off x="285750" y="6021288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412" y="785794"/>
            <a:ext cx="5641892" cy="444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1" name="TextBox 3"/>
          <p:cNvSpPr txBox="1">
            <a:spLocks noChangeArrowheads="1"/>
          </p:cNvSpPr>
          <p:nvPr/>
        </p:nvSpPr>
        <p:spPr bwMode="auto">
          <a:xfrm>
            <a:off x="214313" y="5303168"/>
            <a:ext cx="87503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 интерактивных схемах предусмотрена возможность «скрыть»/«показать»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имена правителей.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генеалогические древа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56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6566" name="AutoShape 56"/>
          <p:cNvSpPr>
            <a:spLocks noChangeArrowheads="1"/>
          </p:cNvSpPr>
          <p:nvPr/>
        </p:nvSpPr>
        <p:spPr bwMode="auto">
          <a:xfrm>
            <a:off x="285750" y="5229200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6567" name="AutoShape 56"/>
          <p:cNvSpPr>
            <a:spLocks noChangeArrowheads="1"/>
          </p:cNvSpPr>
          <p:nvPr/>
        </p:nvSpPr>
        <p:spPr bwMode="auto">
          <a:xfrm>
            <a:off x="250825" y="5975226"/>
            <a:ext cx="8569325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6"/>
          <p:cNvSpPr>
            <a:spLocks noChangeArrowheads="1"/>
          </p:cNvSpPr>
          <p:nvPr/>
        </p:nvSpPr>
        <p:spPr bwMode="auto">
          <a:xfrm>
            <a:off x="276225" y="71343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335" y="357166"/>
            <a:ext cx="87003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dirty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marL="3175"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chemeClr val="dk1"/>
                </a:solidFill>
              </a:rPr>
              <a:t>Предоставляют</a:t>
            </a:r>
            <a:r>
              <a:rPr lang="en-US" sz="2000" dirty="0" smtClean="0">
                <a:solidFill>
                  <a:schemeClr val="dk1"/>
                </a:solidFill>
              </a:rPr>
              <a:t> </a:t>
            </a:r>
            <a:r>
              <a:rPr lang="ru-RU" sz="2000" dirty="0" smtClean="0">
                <a:solidFill>
                  <a:schemeClr val="dk1"/>
                </a:solidFill>
              </a:rPr>
              <a:t>необходимые</a:t>
            </a:r>
            <a:r>
              <a:rPr lang="en-US" sz="2000" dirty="0" smtClean="0">
                <a:solidFill>
                  <a:schemeClr val="dk1"/>
                </a:solidFill>
              </a:rPr>
              <a:t> </a:t>
            </a:r>
            <a:r>
              <a:rPr lang="ru-RU" sz="2000" dirty="0" smtClean="0">
                <a:solidFill>
                  <a:schemeClr val="dk1"/>
                </a:solidFill>
              </a:rPr>
              <a:t>средства для реализации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системно-</a:t>
            </a:r>
          </a:p>
          <a:p>
            <a:pPr marL="31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  деятельностного </a:t>
            </a:r>
            <a:r>
              <a:rPr lang="ru-RU" sz="2000" dirty="0" smtClean="0">
                <a:solidFill>
                  <a:schemeClr val="dk1"/>
                </a:solidFill>
              </a:rPr>
              <a:t>подхода в обучении</a:t>
            </a:r>
          </a:p>
          <a:p>
            <a:pPr marL="3175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Высокий уровень интерактивности и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</a:rPr>
              <a:t>мультимедийности</a:t>
            </a:r>
            <a:r>
              <a:rPr lang="ru-RU" sz="20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способствует</a:t>
            </a:r>
            <a:r>
              <a:rPr lang="ru-RU" sz="2000" dirty="0" smtClean="0">
                <a:solidFill>
                  <a:schemeClr val="dk1"/>
                </a:solidFill>
                <a:latin typeface="+mn-lt"/>
              </a:rPr>
              <a:t> формированию устойчивой учебной мотивации и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</a:rPr>
              <a:t>  познавательной активности учащихся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dirty="0" smtClean="0">
              <a:solidFill>
                <a:schemeClr val="dk1"/>
              </a:solidFill>
              <a:latin typeface="+mn-lt"/>
            </a:endParaRPr>
          </a:p>
          <a:p>
            <a:pPr algn="l">
              <a:lnSpc>
                <a:spcPct val="100000"/>
              </a:lnSpc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Позволяют эффективно использовать на уроках различные </a:t>
            </a:r>
            <a:endParaRPr lang="en-US" sz="20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chemeClr val="dk1"/>
                </a:solidFill>
                <a:latin typeface="+mn-lt"/>
              </a:rPr>
              <a:t>  </a:t>
            </a:r>
            <a:r>
              <a:rPr lang="ru-RU" sz="20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технические средства обучения: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интерактивные доски, мобильные </a:t>
            </a:r>
            <a:endParaRPr lang="en-US" sz="2000" dirty="0" smtClean="0">
              <a:solidFill>
                <a:srgbClr val="0070C0"/>
              </a:solidFill>
              <a:latin typeface="+mn-lt"/>
              <a:ea typeface="+mn-ea"/>
              <a:cs typeface="+mn-cs"/>
            </a:endParaRPr>
          </a:p>
          <a:p>
            <a:pPr algn="l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компьютеры,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планшеты и </a:t>
            </a:r>
            <a:r>
              <a:rPr lang="ru-RU" sz="2000" dirty="0" err="1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пр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03227" y="204770"/>
            <a:ext cx="8226425" cy="509586"/>
          </a:xfrm>
          <a:prstGeom prst="rect">
            <a:avLst/>
          </a:prstGeom>
        </p:spPr>
        <p:txBody>
          <a:bodyPr/>
          <a:lstStyle/>
          <a:p>
            <a:pPr marL="0" marR="0" lvl="0" indent="0" eaLnBrk="0" latinLnBrk="0" hangingPunct="0">
              <a:tabLst/>
              <a:defRPr/>
            </a:pPr>
            <a:r>
              <a:rPr lang="ru-RU" sz="2500" cap="all" dirty="0" smtClean="0">
                <a:solidFill>
                  <a:srgbClr val="0070C0"/>
                </a:solidFill>
                <a:latin typeface="+mn-lt"/>
              </a:rPr>
              <a:t>Программно-методические комплексы </a:t>
            </a:r>
          </a:p>
        </p:txBody>
      </p:sp>
      <p:pic>
        <p:nvPicPr>
          <p:cNvPr id="10" name="Picture 3" descr="\\Pm-server2\common\Кривохижина_Татьяна\Денис\Плакатики\Никоноров_Роман_Якимова_Ле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3501008"/>
            <a:ext cx="3747912" cy="2514917"/>
          </a:xfrm>
          <a:prstGeom prst="roundRect">
            <a:avLst/>
          </a:prstGeom>
          <a:noFill/>
          <a:effectLst/>
        </p:spPr>
      </p:pic>
      <p:pic>
        <p:nvPicPr>
          <p:cNvPr id="12" name="Picture 3" descr="C:\Documents and Settings\thaeva\Мои документы\Мои рисунки\ПМК-ОБЛОЖКИ-ОТ ДЕНИСА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342" y="3212976"/>
            <a:ext cx="3275248" cy="12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:\Презентации\С-Э Форум Тверь_2011\Планшеты\1[1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911" y="4581128"/>
            <a:ext cx="1983668" cy="1325752"/>
          </a:xfrm>
          <a:prstGeom prst="rect">
            <a:avLst/>
          </a:prstGeom>
          <a:noFill/>
          <a:effectLst/>
        </p:spPr>
      </p:pic>
      <p:pic>
        <p:nvPicPr>
          <p:cNvPr id="1028" name="Picture 4" descr="F:\Презентации\С-Э Форум Тверь_2011\Планшеты\1[14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6810" y="4750462"/>
            <a:ext cx="2055989" cy="1374086"/>
          </a:xfrm>
          <a:prstGeom prst="rect">
            <a:avLst/>
          </a:prstGeom>
          <a:noFill/>
          <a:effectLst/>
        </p:spPr>
      </p:pic>
      <p:pic>
        <p:nvPicPr>
          <p:cNvPr id="16" name="Picture 2" descr="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5893" y="3245305"/>
            <a:ext cx="743759" cy="114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Дополнительные ресурсы. Словарные статьи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758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9636" name="TextBox 5"/>
          <p:cNvSpPr txBox="1">
            <a:spLocks noChangeArrowheads="1"/>
          </p:cNvSpPr>
          <p:nvPr/>
        </p:nvSpPr>
        <p:spPr bwMode="auto">
          <a:xfrm>
            <a:off x="214313" y="5393630"/>
            <a:ext cx="9215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Используя инструмент </a:t>
            </a:r>
            <a:r>
              <a:rPr lang="ru-RU" sz="18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Чертежник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можно заполнить пропуски в словарных статьях, а затем проверить правильность написания.</a:t>
            </a:r>
          </a:p>
        </p:txBody>
      </p:sp>
      <p:sp>
        <p:nvSpPr>
          <p:cNvPr id="67589" name="AutoShape 56"/>
          <p:cNvSpPr>
            <a:spLocks noChangeArrowheads="1"/>
          </p:cNvSpPr>
          <p:nvPr/>
        </p:nvSpPr>
        <p:spPr bwMode="auto">
          <a:xfrm>
            <a:off x="285750" y="5373216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7590" name="Рисунок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764705"/>
            <a:ext cx="5616624" cy="44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AutoShape 56"/>
          <p:cNvSpPr>
            <a:spLocks noChangeArrowheads="1"/>
          </p:cNvSpPr>
          <p:nvPr/>
        </p:nvSpPr>
        <p:spPr bwMode="auto">
          <a:xfrm>
            <a:off x="320675" y="6041330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Дополнительные ресурсы. Аудиоресурсы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61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64704"/>
            <a:ext cx="5940425" cy="4752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1" name="Прямоугольник 6"/>
          <p:cNvSpPr>
            <a:spLocks noChangeArrowheads="1"/>
          </p:cNvSpPr>
          <p:nvPr/>
        </p:nvSpPr>
        <p:spPr bwMode="auto">
          <a:xfrm>
            <a:off x="214313" y="5301208"/>
            <a:ext cx="8429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При прослушивании </a:t>
            </a:r>
            <a:r>
              <a:rPr lang="ru-RU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аудиоресурсов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учитель имеет возможность работать с другими ресурсами плакатов – с картой, иллюстрацией и пр.</a:t>
            </a:r>
          </a:p>
        </p:txBody>
      </p:sp>
      <p:sp>
        <p:nvSpPr>
          <p:cNvPr id="68614" name="TextBox 7"/>
          <p:cNvSpPr txBox="1">
            <a:spLocks noChangeArrowheads="1"/>
          </p:cNvSpPr>
          <p:nvPr/>
        </p:nvSpPr>
        <p:spPr bwMode="auto">
          <a:xfrm>
            <a:off x="214313" y="4872038"/>
            <a:ext cx="9215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68615" name="AutoShape 56"/>
          <p:cNvSpPr>
            <a:spLocks noChangeArrowheads="1"/>
          </p:cNvSpPr>
          <p:nvPr/>
        </p:nvSpPr>
        <p:spPr bwMode="auto">
          <a:xfrm>
            <a:off x="285750" y="5301208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8616" name="AutoShape 56"/>
          <p:cNvSpPr>
            <a:spLocks noChangeArrowheads="1"/>
          </p:cNvSpPr>
          <p:nvPr/>
        </p:nvSpPr>
        <p:spPr bwMode="auto">
          <a:xfrm>
            <a:off x="285750" y="5990183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 flipH="1">
            <a:off x="5715000" y="2071688"/>
            <a:ext cx="1857375" cy="928687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152400" dir="5400000" algn="ctr" rotWithShape="0">
              <a:schemeClr val="accent4">
                <a:lumMod val="75000"/>
                <a:lumOff val="25000"/>
                <a:alpha val="72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Инструменты для пополнения коллекции изображений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9636" name="Picture 3" descr="\\Pm-server2\Common\Кривохижина Татьяна\на страничку НД\Интерактивные плакаты\Интерактивные плакаты. История России\scr\06_History_Russia_IX_XVII_veka_PMK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785813"/>
            <a:ext cx="5952132" cy="446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AutoShape 56"/>
          <p:cNvSpPr>
            <a:spLocks noChangeArrowheads="1"/>
          </p:cNvSpPr>
          <p:nvPr/>
        </p:nvSpPr>
        <p:spPr bwMode="auto">
          <a:xfrm>
            <a:off x="285750" y="5373216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69638" name="AutoShape 56"/>
          <p:cNvSpPr>
            <a:spLocks noChangeArrowheads="1"/>
          </p:cNvSpPr>
          <p:nvPr/>
        </p:nvSpPr>
        <p:spPr bwMode="auto">
          <a:xfrm>
            <a:off x="285750" y="5990183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214313" y="5363121"/>
            <a:ext cx="8429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Специальный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 дает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учителю возможность пополнять коллекцию иллюстраций и добавлять подписи к ним в разделах по культуре.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4313" y="128588"/>
            <a:ext cx="6072187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Исторический диктант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659" name="AutoShape 56"/>
          <p:cNvSpPr>
            <a:spLocks noChangeArrowheads="1"/>
          </p:cNvSpPr>
          <p:nvPr/>
        </p:nvSpPr>
        <p:spPr bwMode="auto">
          <a:xfrm>
            <a:off x="214313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9238" y="980728"/>
            <a:ext cx="4105596" cy="337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88" y="980728"/>
            <a:ext cx="4105596" cy="337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6" name="TextBox 9"/>
          <p:cNvSpPr txBox="1">
            <a:spLocks noChangeArrowheads="1"/>
          </p:cNvSpPr>
          <p:nvPr/>
        </p:nvSpPr>
        <p:spPr bwMode="auto">
          <a:xfrm>
            <a:off x="214313" y="4643446"/>
            <a:ext cx="92154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Диктанты помогут учителю при проведении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опроса у интерактивной доски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Инструмент </a:t>
            </a:r>
            <a:r>
              <a:rPr lang="ru-RU" sz="1800" b="1" i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Конструктор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позволяет изменять содержание диктантов: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добавлять новые вопросы, менять их местами, удалять.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0663" name="AutoShape 56"/>
          <p:cNvSpPr>
            <a:spLocks noChangeArrowheads="1"/>
          </p:cNvSpPr>
          <p:nvPr/>
        </p:nvSpPr>
        <p:spPr bwMode="auto">
          <a:xfrm>
            <a:off x="251520" y="4509120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0664" name="AutoShape 56"/>
          <p:cNvSpPr>
            <a:spLocks noChangeArrowheads="1"/>
          </p:cNvSpPr>
          <p:nvPr/>
        </p:nvSpPr>
        <p:spPr bwMode="auto">
          <a:xfrm>
            <a:off x="285750" y="5949280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рямоугольник 19"/>
          <p:cNvSpPr>
            <a:spLocks noChangeArrowheads="1"/>
          </p:cNvSpPr>
          <p:nvPr/>
        </p:nvSpPr>
        <p:spPr bwMode="auto">
          <a:xfrm>
            <a:off x="161925" y="247650"/>
            <a:ext cx="8791575" cy="1181100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73050"/>
            <a:ext cx="7178675" cy="1017588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Виртуальные лабораторные работы </a:t>
            </a:r>
            <a:endParaRPr lang="ru-RU" sz="3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по физике </a:t>
            </a:r>
            <a:r>
              <a:rPr lang="en-GB" sz="3000" dirty="0" smtClean="0">
                <a:solidFill>
                  <a:schemeClr val="accent4">
                    <a:lumMod val="75000"/>
                    <a:lumOff val="25000"/>
                  </a:schemeClr>
                </a:solidFill>
              </a:rPr>
              <a:t>7–9 </a:t>
            </a: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класс</a:t>
            </a:r>
          </a:p>
        </p:txBody>
      </p:sp>
      <p:pic>
        <p:nvPicPr>
          <p:cNvPr id="798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2387">
            <a:off x="6339631" y="3053662"/>
            <a:ext cx="1743783" cy="247564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179388" y="1629172"/>
            <a:ext cx="7958137" cy="647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Мультимедийное учебное пособие с высоким уровнем 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интерактивности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и качественной 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реалистичной графикой</a:t>
            </a:r>
            <a:r>
              <a:rPr lang="ru-RU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</a:t>
            </a:r>
            <a:endParaRPr lang="en-GB" sz="18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50825" y="2847751"/>
            <a:ext cx="4862513" cy="1479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Цель программы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–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33CC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помочь учащимся овладеть ислледовательскими навыками, умением самостоятельно форомулировать выводы из своих наблюдений. 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46063" y="4574951"/>
            <a:ext cx="5621337" cy="1230313"/>
          </a:xfrm>
          <a:prstGeom prst="rect">
            <a:avLst/>
          </a:prstGeom>
          <a:noFill/>
          <a:ln w="36000">
            <a:noFill/>
            <a:miter lim="800000"/>
            <a:headEnd/>
            <a:tailEnd/>
          </a:ln>
        </p:spPr>
        <p:txBody>
          <a:bodyPr lIns="103320" tIns="60120" rIns="103320" bIns="6012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обеспечивает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максимальную наглядность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точность соответствия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модели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реального оборудования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для проведения разнообразных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физических экспериментов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71689" name="AutoShape 56"/>
          <p:cNvSpPr>
            <a:spLocks noChangeArrowheads="1"/>
          </p:cNvSpPr>
          <p:nvPr/>
        </p:nvSpPr>
        <p:spPr bwMode="auto">
          <a:xfrm>
            <a:off x="247972" y="2564904"/>
            <a:ext cx="8572500" cy="44450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285755" y="664382"/>
            <a:ext cx="5000625" cy="37647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11 лабораторных работ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по основным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  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темам физики за 7–9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класс</a:t>
            </a: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И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нтерактивное экспериментальное       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оборудование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для демонстрации и    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               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проведения физических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опытов</a:t>
            </a: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Т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еоретические сведения и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раздел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                         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для повторения </a:t>
            </a: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Э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кспериментальные задачи </a:t>
            </a:r>
            <a:endParaRPr lang="ru-RU" sz="1800" dirty="0" smtClean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В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ывод результатов работы на печать </a:t>
            </a:r>
          </a:p>
          <a:p>
            <a:pPr>
              <a:buClr>
                <a:srgbClr val="0070C0"/>
              </a:buClr>
              <a:buSzPct val="100000"/>
              <a:buFont typeface="Verdana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Особенности программы:</a:t>
            </a:r>
          </a:p>
        </p:txBody>
      </p:sp>
      <p:sp>
        <p:nvSpPr>
          <p:cNvPr id="72708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785795"/>
            <a:ext cx="3500274" cy="2571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C:\Кривохижина\ФОТО\школа\foto-1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717032"/>
            <a:ext cx="3571900" cy="2286016"/>
          </a:xfrm>
          <a:prstGeom prst="roundRect">
            <a:avLst/>
          </a:prstGeom>
          <a:noFill/>
        </p:spPr>
      </p:pic>
      <p:pic>
        <p:nvPicPr>
          <p:cNvPr id="8" name="Picture 3" descr="D:\презентация\Новая папка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45660"/>
            <a:ext cx="2279746" cy="182379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5313" y="4179251"/>
            <a:ext cx="2232439" cy="17859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2648" y="1476234"/>
            <a:ext cx="5681318" cy="454505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14313" y="785813"/>
            <a:ext cx="8605837" cy="2617787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Представлены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теоретические сведения,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необходимые для планирования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проведения эксперимента: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Определения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Формулы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Таблицы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Графики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4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Схемы</a:t>
            </a: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Раздел «Повтори теорию» </a:t>
            </a:r>
          </a:p>
        </p:txBody>
      </p:sp>
      <p:sp>
        <p:nvSpPr>
          <p:cNvPr id="410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Раздел «Предложи способ»</a:t>
            </a:r>
          </a:p>
        </p:txBody>
      </p:sp>
      <p:sp>
        <p:nvSpPr>
          <p:cNvPr id="5123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4756" name="Text Box 2"/>
          <p:cNvSpPr txBox="1">
            <a:spLocks noChangeArrowheads="1"/>
          </p:cNvSpPr>
          <p:nvPr/>
        </p:nvSpPr>
        <p:spPr bwMode="auto">
          <a:xfrm>
            <a:off x="214313" y="893763"/>
            <a:ext cx="3421062" cy="4249498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rgbClr val="003300"/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Учащийся должен дать          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ответ на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проблемный             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вопрос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Представленное                     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оборудование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помогает решить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поставленную            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задачу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Предоставляется                    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возможность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сравнить            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свой вариант ответа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предлагаемым в                      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программе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916828"/>
            <a:ext cx="5711707" cy="472675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214313" y="812800"/>
            <a:ext cx="8678862" cy="649288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Раздел содержит экспериментальные задания, направленные на реализацию цели работы и необходимое для этого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интерактивное оборудование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. 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57188" y="1917700"/>
            <a:ext cx="8502650" cy="3214688"/>
            <a:chOff x="295" y="755"/>
            <a:chExt cx="5330" cy="2018"/>
          </a:xfrm>
          <a:effectLst/>
        </p:grpSpPr>
        <p:pic>
          <p:nvPicPr>
            <p:cNvPr id="8500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756"/>
              <a:ext cx="2564" cy="1994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5006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61" y="755"/>
              <a:ext cx="2564" cy="2018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Раздел «Ход работы»</a:t>
            </a:r>
          </a:p>
        </p:txBody>
      </p:sp>
      <p:sp>
        <p:nvSpPr>
          <p:cNvPr id="6149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Раздел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ы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 «Проверь себя»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 и «Отчет»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717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120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764704"/>
            <a:ext cx="3308474" cy="423240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14313" y="941388"/>
            <a:ext cx="4789487" cy="1201737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В разделе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  <a:cs typeface="Arial" charset="0"/>
              </a:rPr>
              <a:t>предлагается несколько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  <a:cs typeface="Arial" charset="0"/>
              </a:rPr>
              <a:t>дополнительных заданий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  <a:cs typeface="Arial" charset="0"/>
              </a:rPr>
              <a:t>, которые помогут глубже понять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физические процессы и закономерности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14313" y="2492375"/>
            <a:ext cx="5078412" cy="925513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Результаты работ фиксируются в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специальном отчете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, который можно вывести на печать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pitchFamily="34" charset="0"/>
              </a:rPr>
              <a:t>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  <a:latin typeface="Arial" pitchFamily="34" charset="0"/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716016" cy="221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6" name="AutoShape 56"/>
          <p:cNvSpPr>
            <a:spLocks noChangeArrowheads="1"/>
          </p:cNvSpPr>
          <p:nvPr/>
        </p:nvSpPr>
        <p:spPr bwMode="auto">
          <a:xfrm>
            <a:off x="250825" y="2303463"/>
            <a:ext cx="47101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 sz="120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975" y="882648"/>
            <a:ext cx="6578600" cy="24499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b="1" dirty="0">
                <a:solidFill>
                  <a:srgbClr val="0070C0"/>
                </a:solidFill>
              </a:rPr>
              <a:t>Состав программно-методического комплекса: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sz="1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 smtClean="0">
                <a:solidFill>
                  <a:srgbClr val="0070C0"/>
                </a:solidFill>
              </a:rPr>
              <a:t>CD</a:t>
            </a:r>
            <a:r>
              <a:rPr lang="ru-RU" sz="1800" dirty="0" smtClean="0">
                <a:solidFill>
                  <a:srgbClr val="0070C0"/>
                </a:solidFill>
              </a:rPr>
              <a:t>/</a:t>
            </a:r>
            <a:r>
              <a:rPr lang="en-US" sz="1800" dirty="0" smtClean="0">
                <a:solidFill>
                  <a:srgbClr val="0070C0"/>
                </a:solidFill>
              </a:rPr>
              <a:t>DVD</a:t>
            </a:r>
            <a:r>
              <a:rPr lang="ru-RU" sz="1800" dirty="0" smtClean="0">
                <a:solidFill>
                  <a:srgbClr val="0070C0"/>
                </a:solidFill>
              </a:rPr>
              <a:t>-диск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программным продуктом</a:t>
            </a:r>
          </a:p>
          <a:p>
            <a:pPr>
              <a:buClr>
                <a:srgbClr val="0070C0"/>
              </a:buClr>
              <a:buSzPct val="100000"/>
              <a:defRPr/>
            </a:pPr>
            <a:endParaRPr lang="ru-RU" sz="6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лицензия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на многопользовательское использование</a:t>
            </a:r>
          </a:p>
          <a:p>
            <a:pPr>
              <a:buClr>
                <a:srgbClr val="0070C0"/>
              </a:buClr>
              <a:buSzPct val="100000"/>
              <a:defRPr/>
            </a:pPr>
            <a:endParaRPr lang="ru-RU" sz="6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методические рекомендации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 применению программ в 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учебном процессе, сценарии уроков</a:t>
            </a:r>
          </a:p>
          <a:p>
            <a:pPr>
              <a:buClr>
                <a:srgbClr val="0070C0"/>
              </a:buClr>
              <a:buSzPct val="100000"/>
              <a:defRPr/>
            </a:pPr>
            <a:endParaRPr lang="ru-RU" sz="6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 smtClean="0">
                <a:solidFill>
                  <a:srgbClr val="0070C0"/>
                </a:solidFill>
              </a:rPr>
              <a:t>руководство пользователя 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 установке программы на </a:t>
            </a:r>
          </a:p>
          <a:p>
            <a:pPr>
              <a:buClr>
                <a:srgbClr val="0070C0"/>
              </a:buClr>
              <a:buSzPct val="100000"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 компьютер и работе с ней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9" name="Text Box 42"/>
          <p:cNvSpPr txBox="1">
            <a:spLocks noChangeArrowheads="1"/>
          </p:cNvSpPr>
          <p:nvPr/>
        </p:nvSpPr>
        <p:spPr bwMode="auto">
          <a:xfrm>
            <a:off x="147638" y="127000"/>
            <a:ext cx="8939212" cy="4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2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sz="2400" dirty="0">
                <a:solidFill>
                  <a:srgbClr val="0070C0"/>
                </a:solidFill>
              </a:rPr>
              <a:t>ПРОГРАММНО-МЕТОДИЧЕСКИЕ</a:t>
            </a:r>
            <a:r>
              <a:rPr lang="en-US" sz="2400" dirty="0">
                <a:solidFill>
                  <a:srgbClr val="0070C0"/>
                </a:solidFill>
              </a:rPr>
              <a:t>  </a:t>
            </a:r>
            <a:r>
              <a:rPr lang="ru-RU" sz="2400" dirty="0" smtClean="0">
                <a:solidFill>
                  <a:srgbClr val="0070C0"/>
                </a:solidFill>
              </a:rPr>
              <a:t>КОМПЛЕКСЫ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104" name="Picture 12" descr="met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908720"/>
            <a:ext cx="2212747" cy="235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56"/>
          <p:cNvSpPr>
            <a:spLocks noChangeArrowheads="1"/>
          </p:cNvSpPr>
          <p:nvPr/>
        </p:nvSpPr>
        <p:spPr bwMode="auto">
          <a:xfrm>
            <a:off x="276225" y="71343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2" name="AutoShape 56"/>
          <p:cNvSpPr>
            <a:spLocks noChangeArrowheads="1"/>
          </p:cNvSpPr>
          <p:nvPr/>
        </p:nvSpPr>
        <p:spPr bwMode="auto">
          <a:xfrm>
            <a:off x="285720" y="3393000"/>
            <a:ext cx="8440738" cy="36000"/>
          </a:xfrm>
          <a:prstGeom prst="roundRect">
            <a:avLst>
              <a:gd name="adj" fmla="val 0"/>
            </a:avLst>
          </a:prstGeom>
          <a:solidFill>
            <a:srgbClr val="005EB5"/>
          </a:soli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30185" y="3723997"/>
            <a:ext cx="5942013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70C0"/>
              </a:buClr>
              <a:defRPr/>
            </a:pPr>
            <a:endParaRPr lang="ru-RU" sz="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  <a:p>
            <a:pPr>
              <a:buClr>
                <a:srgbClr val="0070C0"/>
              </a:buClr>
              <a:defRPr/>
            </a:pPr>
            <a:endParaRPr lang="en-US" sz="1600" dirty="0" smtClean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</a:rPr>
              <a:t>Математика 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Информатика</a:t>
            </a:r>
            <a:endParaRPr lang="ru-RU" sz="1800" b="1" dirty="0">
              <a:solidFill>
                <a:srgbClr val="0070C0"/>
              </a:solidFill>
            </a:endParaRP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Русский </a:t>
            </a:r>
            <a:r>
              <a:rPr lang="ru-RU" sz="1800" b="1" dirty="0">
                <a:solidFill>
                  <a:srgbClr val="0070C0"/>
                </a:solidFill>
              </a:rPr>
              <a:t>язык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en-US" sz="1800" b="1" dirty="0" smtClean="0">
                <a:solidFill>
                  <a:srgbClr val="0070C0"/>
                </a:solidFill>
              </a:rPr>
              <a:t> </a:t>
            </a:r>
            <a:r>
              <a:rPr lang="ru-RU" sz="1800" b="1" dirty="0" smtClean="0">
                <a:solidFill>
                  <a:srgbClr val="0070C0"/>
                </a:solidFill>
              </a:rPr>
              <a:t>Английский язык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История </a:t>
            </a:r>
          </a:p>
          <a:p>
            <a:pPr>
              <a:buClr>
                <a:srgbClr val="0070C0"/>
              </a:buClr>
              <a:defRPr/>
            </a:pPr>
            <a:endParaRPr lang="ru-RU" sz="1800" b="1" dirty="0" smtClean="0">
              <a:solidFill>
                <a:srgbClr val="0070C0"/>
              </a:solidFill>
            </a:endParaRPr>
          </a:p>
          <a:p>
            <a:pPr>
              <a:buClr>
                <a:srgbClr val="0070C0"/>
              </a:buClr>
              <a:defRPr/>
            </a:pPr>
            <a:endParaRPr lang="ru-RU" sz="1600" dirty="0">
              <a:solidFill>
                <a:schemeClr val="tx1"/>
              </a:solidFill>
              <a:latin typeface="Arial" charset="0"/>
            </a:endParaRPr>
          </a:p>
          <a:p>
            <a:pPr>
              <a:buClr>
                <a:srgbClr val="0070C0"/>
              </a:buClr>
              <a:defRPr/>
            </a:pP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  <a:latin typeface="Arial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42844" y="3500438"/>
            <a:ext cx="87233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Пособия представлены по основным предметам для учащихся </a:t>
            </a:r>
            <a:r>
              <a:rPr lang="ru-RU" sz="1600" b="1" dirty="0" smtClean="0">
                <a:solidFill>
                  <a:srgbClr val="0070C0"/>
                </a:solidFill>
              </a:rPr>
              <a:t>5–11 классов</a:t>
            </a:r>
            <a:r>
              <a:rPr lang="ru-RU" sz="1800" dirty="0" smtClean="0">
                <a:solidFill>
                  <a:schemeClr val="tx1"/>
                </a:solidFill>
              </a:rPr>
              <a:t>: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6264" y="40399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Физика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Биология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Химия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География</a:t>
            </a:r>
          </a:p>
          <a:p>
            <a:pPr>
              <a:buClr>
                <a:srgbClr val="0070C0"/>
              </a:buClr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0C0"/>
                </a:solidFill>
              </a:rPr>
              <a:t> МХК </a:t>
            </a:r>
          </a:p>
        </p:txBody>
      </p:sp>
      <p:pic>
        <p:nvPicPr>
          <p:cNvPr id="16" name="Picture 3" descr="D:\презентация\Новая папка\01_ITZ_Biolo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077072"/>
            <a:ext cx="2408722" cy="180654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4" descr="\\pm-server2\Департамент образования\Скриншоты_Обложки\ПМК_\Виртуальные лабораторные работы по физике. 7-9 класс\Скриншоты\04_Virtual_Lab_rab_po_fizi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4077072"/>
            <a:ext cx="2428892" cy="18216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9"/>
          <p:cNvSpPr>
            <a:spLocks noChangeArrowheads="1"/>
          </p:cNvSpPr>
          <p:nvPr/>
        </p:nvSpPr>
        <p:spPr bwMode="auto">
          <a:xfrm>
            <a:off x="161925" y="2476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750300" cy="1017588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Серия </a:t>
            </a:r>
            <a:endParaRPr lang="ru-RU" sz="3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ИНТЕРАКТИВНЫЕ </a:t>
            </a:r>
            <a:r>
              <a:rPr lang="ru-RU" sz="3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НАГЛЯДНЫЕ ПОСОБИЯ</a:t>
            </a:r>
            <a:endParaRPr lang="en-GB" sz="30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804" name="AutoShape 56"/>
          <p:cNvSpPr>
            <a:spLocks noChangeArrowheads="1"/>
          </p:cNvSpPr>
          <p:nvPr/>
        </p:nvSpPr>
        <p:spPr bwMode="auto">
          <a:xfrm>
            <a:off x="214313" y="141287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16386" name="Picture 2" descr="\\Pm-server2\Common\Кривохижина Татьяна\на страничку НД\Интерактивные наглядные пособия. Естествознание\обложка\на сайт\Estestvoznanie_Interactiv_naglyad_posob_pmk_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05881">
            <a:off x="6395581" y="1687866"/>
            <a:ext cx="1581571" cy="225486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16387" name="Picture 3" descr="\\Pm-server2\Common\Кривохижина Татьяна\на страничку НД\Интерактивные наглядные пособия. ИКТ\обложка на сайт\ICT_interaktiv_naglyad_posob_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72196">
            <a:off x="7109012" y="3401429"/>
            <a:ext cx="1464037" cy="207474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77831" name="Text Box 6"/>
          <p:cNvSpPr txBox="1">
            <a:spLocks noChangeArrowheads="1"/>
          </p:cNvSpPr>
          <p:nvPr/>
        </p:nvSpPr>
        <p:spPr bwMode="auto">
          <a:xfrm>
            <a:off x="214313" y="1571625"/>
            <a:ext cx="6429375" cy="1479550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НАГЛЯДНЫЕ ПОСОБИЯ. ЕСТЕСТВОЗНАНИЕ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для изучения основ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предметов </a:t>
            </a:r>
            <a:r>
              <a:rPr lang="ru-RU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естественно-научного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цикла учащимися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5</a:t>
            </a:r>
            <a:r>
              <a:rPr lang="en-US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–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9 классов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6808" name="AutoShape 56"/>
          <p:cNvSpPr>
            <a:spLocks noChangeArrowheads="1"/>
          </p:cNvSpPr>
          <p:nvPr/>
        </p:nvSpPr>
        <p:spPr bwMode="auto">
          <a:xfrm>
            <a:off x="214313" y="3240088"/>
            <a:ext cx="542925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77833" name="Text Box 6"/>
          <p:cNvSpPr txBox="1">
            <a:spLocks noChangeArrowheads="1"/>
          </p:cNvSpPr>
          <p:nvPr/>
        </p:nvSpPr>
        <p:spPr bwMode="auto">
          <a:xfrm>
            <a:off x="214313" y="3476625"/>
            <a:ext cx="6429375" cy="2309813"/>
          </a:xfrm>
          <a:prstGeom prst="rect">
            <a:avLst/>
          </a:prstGeom>
          <a:noFill/>
          <a:ln w="1908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НАГЛЯДНЫЕ ПОСОБИЯ. ИКТ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для изучения различных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тем курса «Информатика и ИКТ» учащимся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5–8 классов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общеобразовательных учебных заведений, а также может использоваться на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дополнительных занятиях в начальной школе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(знакомство учащихся с основами информационно-коммуникационных технологий).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endParaRPr lang="en-GB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4313" y="214313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Особенности программ серии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14313" y="428625"/>
            <a:ext cx="8643937" cy="36036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Специальные возможности, позволяющие максимально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использовать функционал интерактивной доски</a:t>
            </a: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Оригинальная, наглядная и доступная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форма подачи материала</a:t>
            </a: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Интерактивные возможности и специальные инструменты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для удобства ведения урока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  <a:latin typeface="+mj-lt"/>
            </a:endParaRP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Возможность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включения и выключения текста и графики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или отдельных их элементов</a:t>
            </a: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Наборы упражнений и система интерактивных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тестов с возможностью распечатки</a:t>
            </a:r>
            <a:r>
              <a:rPr lang="en-US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–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+mj-lt"/>
              </a:rPr>
              <a:t> в каждой теме</a:t>
            </a:r>
          </a:p>
          <a:p>
            <a:pPr marL="261938" indent="-261938">
              <a:spcBef>
                <a:spcPts val="288"/>
              </a:spcBef>
              <a:spcAft>
                <a:spcPts val="288"/>
              </a:spcAft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458" name="Picture 2" descr="\\Pm-server2\Common\Кривохижина Татьяна\на страничку НД\Интерактивные наглядные пособия. Естествознание\скриншоты\03_Estestvoznanie_Interactiv_naglyad_posob_p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679053"/>
            <a:ext cx="3095620" cy="2321715"/>
          </a:xfrm>
          <a:prstGeom prst="rect">
            <a:avLst/>
          </a:prstGeom>
          <a:noFill/>
          <a:effectLst/>
        </p:spPr>
      </p:pic>
      <p:pic>
        <p:nvPicPr>
          <p:cNvPr id="19459" name="Picture 3" descr="\\Pm-server2\Common\Кривохижина Татьяна\на страничку НД\Интерактивные наглядные пособия. ИКТ\скриншоты\06_ICT_interaktiv_naglyad_pos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679053"/>
            <a:ext cx="3071834" cy="2303876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4313" y="214313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наглядные пособия. ИКТ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8434" name="Picture 2" descr="\\Pm-server2\Common\Кривохижина Татьяна\на страничку НД\Интерактивные наглядные пособия. ИКТ\скриншоты\02_ICT_interaktiv_naglyad_poso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45024"/>
            <a:ext cx="3283298" cy="2462475"/>
          </a:xfrm>
          <a:prstGeom prst="rect">
            <a:avLst/>
          </a:prstGeom>
          <a:noFill/>
          <a:effectLst/>
        </p:spPr>
      </p:pic>
      <p:sp>
        <p:nvSpPr>
          <p:cNvPr id="79877" name="Прямоугольник 9"/>
          <p:cNvSpPr>
            <a:spLocks noChangeArrowheads="1"/>
          </p:cNvSpPr>
          <p:nvPr/>
        </p:nvSpPr>
        <p:spPr bwMode="auto">
          <a:xfrm>
            <a:off x="214313" y="830263"/>
            <a:ext cx="542925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представлена набором из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45 информационно-обучающих модулей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сгруппированных по тематическим разделам: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Аппаратное обеспечение, 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Программное обеспечение, </a:t>
            </a:r>
          </a:p>
          <a:p>
            <a:pPr>
              <a:buClr>
                <a:srgbClr val="000000"/>
              </a:buClr>
              <a:buSzPct val="100000"/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Сеть и Интернет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7830" name="Picture 6" descr="\\Pm-server2\Common\Кривохижина Татьяна\на страничку НД\Интерактивные наглядные пособия. ИКТ\скриншоты\04_ICT_interaktiv_naglyad_poso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803654"/>
            <a:ext cx="3278738" cy="2459054"/>
          </a:xfrm>
          <a:prstGeom prst="rect">
            <a:avLst/>
          </a:prstGeom>
          <a:noFill/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14313" y="2451100"/>
            <a:ext cx="5000625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Каждый модуль содержит большое количество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иллюстраций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которые наглядно представляют изучаемые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термины и понятия.</a:t>
            </a:r>
          </a:p>
        </p:txBody>
      </p:sp>
      <p:sp>
        <p:nvSpPr>
          <p:cNvPr id="78856" name="AutoShape 56"/>
          <p:cNvSpPr>
            <a:spLocks noChangeArrowheads="1"/>
          </p:cNvSpPr>
          <p:nvPr/>
        </p:nvSpPr>
        <p:spPr bwMode="auto">
          <a:xfrm>
            <a:off x="285750" y="4071938"/>
            <a:ext cx="371475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5" name="Прямоугольник 14"/>
          <p:cNvSpPr/>
          <p:nvPr/>
        </p:nvSpPr>
        <p:spPr>
          <a:xfrm>
            <a:off x="214313" y="3951288"/>
            <a:ext cx="4071937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Для закрепления и контроля знаний в программе предусмотрена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база интерактивных тестов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которая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включает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675 вопросов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4313" y="214313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наглядные пособия. Естествознание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87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17410" name="Picture 2" descr="\\Pm-server2\Common\Кривохижина Татьяна\на страничку НД\Интерактивные наглядные пособия. Естествознание\скриншоты\02_Estestvoznanie_Interactiv_naglyad_posob_p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0194" y="785794"/>
            <a:ext cx="3524277" cy="2643206"/>
          </a:xfrm>
          <a:prstGeom prst="rect">
            <a:avLst/>
          </a:prstGeom>
          <a:noFill/>
          <a:effectLst/>
        </p:spPr>
      </p:pic>
      <p:sp>
        <p:nvSpPr>
          <p:cNvPr id="80901" name="Прямоугольник 10"/>
          <p:cNvSpPr>
            <a:spLocks noChangeArrowheads="1"/>
          </p:cNvSpPr>
          <p:nvPr/>
        </p:nvSpPr>
        <p:spPr bwMode="auto">
          <a:xfrm>
            <a:off x="214313" y="793750"/>
            <a:ext cx="5072062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включает набор из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52 информационно-обучающих модулей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сгруппированных в три тематических блока: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ru-RU" sz="1800" b="1" i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Жизненные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процессы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Материалы и их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свойства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,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Char char="•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Физические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процессы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Каждый модуль содержит большое количество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иллюстраций и </a:t>
            </a:r>
            <a:r>
              <a:rPr lang="ru-RU" sz="1800" b="1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мультимедиа-объектов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которые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 представляют изучаемые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термины и понятия.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78854" name="Picture 6" descr="\\Pm-server2\Common\Кривохижина Татьяна\на страничку НД\Интерактивные наглядные пособия. Естествознание\скриншоты\05_Estestvoznanie_Interactiv_naglyad_posob_pm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8715" y="3357562"/>
            <a:ext cx="3262309" cy="2446732"/>
          </a:xfrm>
          <a:prstGeom prst="rect">
            <a:avLst/>
          </a:prstGeom>
          <a:noFill/>
          <a:effectLst/>
        </p:spPr>
      </p:pic>
      <p:sp>
        <p:nvSpPr>
          <p:cNvPr id="79879" name="AutoShape 56"/>
          <p:cNvSpPr>
            <a:spLocks noChangeArrowheads="1"/>
          </p:cNvSpPr>
          <p:nvPr/>
        </p:nvSpPr>
        <p:spPr bwMode="auto">
          <a:xfrm>
            <a:off x="285750" y="4214813"/>
            <a:ext cx="371475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9" name="Прямоугольник 8"/>
          <p:cNvSpPr/>
          <p:nvPr/>
        </p:nvSpPr>
        <p:spPr>
          <a:xfrm>
            <a:off x="214313" y="4040188"/>
            <a:ext cx="4500562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тесты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(по 20 вопросов в каждом модуле) и увлекательные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игровые задания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помогут закрепить полученные знания. Дополнительные справочные материалы расширят кругозор учащихся.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14313" y="1357313"/>
            <a:ext cx="8929687" cy="401637"/>
          </a:xfrm>
          <a:prstGeom prst="rect">
            <a:avLst/>
          </a:prstGeom>
          <a:noFill/>
          <a:ln w="28440">
            <a:noFill/>
            <a:bevel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CC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Креативный подход к изучению школьных предметов</a:t>
            </a:r>
          </a:p>
        </p:txBody>
      </p:sp>
      <p:sp>
        <p:nvSpPr>
          <p:cNvPr id="80899" name="Прямоугольник 9"/>
          <p:cNvSpPr>
            <a:spLocks noChangeArrowheads="1"/>
          </p:cNvSpPr>
          <p:nvPr/>
        </p:nvSpPr>
        <p:spPr bwMode="auto">
          <a:xfrm>
            <a:off x="161925" y="2476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750300" cy="107950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Серия </a:t>
            </a:r>
            <a:endParaRPr lang="ru-RU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ТВОРЧЕСКИЕ</a:t>
            </a:r>
            <a:r>
              <a:rPr lang="ru-RU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32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ЗАДАНИЯ</a:t>
            </a:r>
            <a:r>
              <a:rPr lang="en-GB" sz="3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33439">
            <a:off x="662972" y="2383763"/>
            <a:ext cx="1670078" cy="234935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3439">
            <a:off x="3741490" y="2381553"/>
            <a:ext cx="1658539" cy="235512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2165" name="AutoShape 5"/>
          <p:cNvSpPr>
            <a:spLocks noChangeArrowheads="1"/>
          </p:cNvSpPr>
          <p:nvPr/>
        </p:nvSpPr>
        <p:spPr bwMode="auto">
          <a:xfrm>
            <a:off x="5924550" y="5165725"/>
            <a:ext cx="3219450" cy="549275"/>
          </a:xfrm>
          <a:prstGeom prst="roundRect">
            <a:avLst>
              <a:gd name="adj" fmla="val 16667"/>
            </a:avLst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Физика.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7</a:t>
            </a:r>
            <a:r>
              <a:rPr lang="en-US" sz="1800" dirty="0" smtClean="0">
                <a:solidFill>
                  <a:schemeClr val="tx1"/>
                </a:solidFill>
              </a:rPr>
              <a:t>–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9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классы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33439">
            <a:off x="6808469" y="2380287"/>
            <a:ext cx="1651329" cy="23551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2167" name="AutoShape 7"/>
          <p:cNvSpPr>
            <a:spLocks noChangeArrowheads="1"/>
          </p:cNvSpPr>
          <p:nvPr/>
        </p:nvSpPr>
        <p:spPr bwMode="auto">
          <a:xfrm>
            <a:off x="2709862" y="5165725"/>
            <a:ext cx="3290897" cy="549275"/>
          </a:xfrm>
          <a:prstGeom prst="roundRect">
            <a:avLst>
              <a:gd name="adj" fmla="val 16667"/>
            </a:avLst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Химия. 8</a:t>
            </a:r>
            <a:r>
              <a:rPr lang="en-US" sz="1800" dirty="0" smtClean="0">
                <a:solidFill>
                  <a:schemeClr val="tx1"/>
                </a:solidFill>
              </a:rPr>
              <a:t>–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9 классы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906" name="AutoShape 56"/>
          <p:cNvSpPr>
            <a:spLocks noChangeArrowheads="1"/>
          </p:cNvSpPr>
          <p:nvPr/>
        </p:nvSpPr>
        <p:spPr bwMode="auto">
          <a:xfrm>
            <a:off x="214313" y="185737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285750" y="5272088"/>
            <a:ext cx="3571875" cy="371513"/>
          </a:xfrm>
          <a:prstGeom prst="roundRect">
            <a:avLst>
              <a:gd name="adj" fmla="val 0"/>
            </a:avLst>
          </a:prstGeom>
          <a:noFill/>
          <a:ln>
            <a:noFill/>
            <a:headEnd/>
            <a:tailEnd/>
          </a:ln>
          <a:effectLst>
            <a:outerShdw blurRad="40000" dist="20000" sx="1000" sy="1000" rotWithShape="0">
              <a:srgbClr val="000000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>
              <a:buClr>
                <a:srgbClr val="FFFFFF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Биология.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7</a:t>
            </a:r>
            <a:r>
              <a:rPr lang="en-US" sz="1800" dirty="0" smtClean="0"/>
              <a:t>–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9</a:t>
            </a:r>
            <a:r>
              <a:rPr lang="ru-RU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классы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285750" y="2989263"/>
            <a:ext cx="4714875" cy="30797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Разнообразие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типов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заданий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Нестандартные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формы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проверки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знаний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Большое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количество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наглядного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материала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Интерактивный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режим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выполнения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Возможность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распечатки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упражнений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Отчеты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о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проделанной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err="1">
                <a:solidFill>
                  <a:schemeClr val="accent4">
                    <a:lumMod val="85000"/>
                    <a:lumOff val="15000"/>
                  </a:schemeClr>
                </a:solidFill>
              </a:rPr>
              <a:t>работе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285750" y="781050"/>
            <a:ext cx="6786563" cy="1479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00206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Цель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серии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buClr>
                <a:srgbClr val="00206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развивать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креативное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мышление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учащихся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актуализировать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систематизировать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знания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контролировать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степень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усвоения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материала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285750" y="2617788"/>
            <a:ext cx="2368550" cy="3714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Wingdings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Особенности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серии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:</a:t>
            </a: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214313" y="214313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Серия ИНТЕРАКТИВНЫЕ ТВОРЧЕСКИЕ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ЗАДАНИЯ </a:t>
            </a:r>
          </a:p>
        </p:txBody>
      </p:sp>
      <p:sp>
        <p:nvSpPr>
          <p:cNvPr id="8192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81927" name="AutoShape 56"/>
          <p:cNvSpPr>
            <a:spLocks noChangeArrowheads="1"/>
          </p:cNvSpPr>
          <p:nvPr/>
        </p:nvSpPr>
        <p:spPr bwMode="auto">
          <a:xfrm>
            <a:off x="285750" y="2428875"/>
            <a:ext cx="8501063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643182"/>
            <a:ext cx="3771896" cy="287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214313" y="947738"/>
            <a:ext cx="8715375" cy="19097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Содержание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позволяет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использовать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пособия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как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источник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информации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Благодаря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высокому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качеству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наглядного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материала программы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можно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эффективно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использовать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как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наглядные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пособия</a:t>
            </a:r>
            <a:endParaRPr lang="ru-RU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4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Нестандартные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разноуровневые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задания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упражнения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позволяют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использовать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пособия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для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закрепления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и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контроля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знаний</a:t>
            </a: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учащихся</a:t>
            </a:r>
            <a:endParaRPr lang="en-GB" sz="18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09520"/>
            <a:ext cx="2497934" cy="19983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8352" y="3309520"/>
            <a:ext cx="2560383" cy="204830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2447" y="3309520"/>
            <a:ext cx="2589508" cy="202608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14313" y="214313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Серия ИНТЕРАКТИВНЫЕ ТВОРЧЕСКИЕ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ЗАДАНИЯ </a:t>
            </a:r>
          </a:p>
        </p:txBody>
      </p:sp>
      <p:sp>
        <p:nvSpPr>
          <p:cNvPr id="82951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82952" name="AutoShape 56"/>
          <p:cNvSpPr>
            <a:spLocks noChangeArrowheads="1"/>
          </p:cNvSpPr>
          <p:nvPr/>
        </p:nvSpPr>
        <p:spPr bwMode="auto">
          <a:xfrm>
            <a:off x="285750" y="3025775"/>
            <a:ext cx="8572500" cy="4603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095" y="785794"/>
            <a:ext cx="4446219" cy="33341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Работа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с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графическим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материалом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3972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500306"/>
            <a:ext cx="4310107" cy="3232819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000108"/>
            <a:ext cx="3643308" cy="291464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2225" cap="sq">
            <a:solidFill>
              <a:schemeClr val="accent3">
                <a:lumMod val="65000"/>
                <a:alpha val="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7149" y="1643050"/>
            <a:ext cx="4659693" cy="349677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22225" cap="sq">
            <a:solidFill>
              <a:schemeClr val="accent3">
                <a:lumMod val="65000"/>
                <a:alpha val="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Составление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разноуровневых</a:t>
            </a: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с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хем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таблиц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классификаций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997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785794"/>
            <a:ext cx="3357586" cy="251973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220663" y="142875"/>
            <a:ext cx="81375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Ролевые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игры</a:t>
            </a: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подготовка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докладов</a:t>
            </a: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тесты, </a:t>
            </a: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кроссворды</a:t>
            </a: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602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857364"/>
            <a:ext cx="3571900" cy="28575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5" y="3214688"/>
            <a:ext cx="3643313" cy="27336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8"/>
          <p:cNvSpPr>
            <a:spLocks noChangeArrowheads="1"/>
          </p:cNvSpPr>
          <p:nvPr/>
        </p:nvSpPr>
        <p:spPr bwMode="auto">
          <a:xfrm>
            <a:off x="161925" y="2476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188" y="5143500"/>
            <a:ext cx="75009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Специализированные разработки </a:t>
            </a:r>
            <a:r>
              <a:rPr lang="ru-RU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для фронтальной работы </a:t>
            </a:r>
            <a:endParaRPr lang="ru-RU" sz="2000" dirty="0" smtClean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 </a:t>
            </a:r>
            <a:r>
              <a:rPr lang="ru-RU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классом у интерактивной </a:t>
            </a:r>
            <a:r>
              <a:rPr lang="ru-RU" sz="20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доски</a:t>
            </a:r>
            <a:endParaRPr lang="ru-RU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24" name="AutoShape 56"/>
          <p:cNvSpPr>
            <a:spLocks noChangeArrowheads="1"/>
          </p:cNvSpPr>
          <p:nvPr/>
        </p:nvSpPr>
        <p:spPr bwMode="auto">
          <a:xfrm>
            <a:off x="214313" y="1785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pic>
        <p:nvPicPr>
          <p:cNvPr id="6163" name="Picture 19" descr="D:\12312312312312312312312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14546" y="2564904"/>
            <a:ext cx="6735143" cy="1376193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0825" y="428625"/>
            <a:ext cx="8750300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Серия</a:t>
            </a:r>
            <a:r>
              <a:rPr lang="en-GB" sz="3200" dirty="0" smtClean="0">
                <a:solidFill>
                  <a:schemeClr val="accent4">
                    <a:lumMod val="85000"/>
                    <a:lumOff val="15000"/>
                  </a:schemeClr>
                </a:solidFill>
              </a:rPr>
              <a:t> ИНТЕРАКТИВНЫЕ ПЛАКАТЫ</a:t>
            </a:r>
            <a:endParaRPr lang="en-GB" sz="32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179512" y="2104699"/>
            <a:ext cx="2428875" cy="2864503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lnSpc>
                <a:spcPct val="115000"/>
              </a:lnSpc>
              <a:buClr>
                <a:schemeClr val="tx1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70C0"/>
                </a:solidFill>
              </a:rPr>
              <a:t>  </a:t>
            </a:r>
            <a:r>
              <a:rPr lang="ru-RU" sz="1800" b="1" dirty="0">
                <a:solidFill>
                  <a:srgbClr val="0070C0"/>
                </a:solidFill>
              </a:rPr>
              <a:t>Математика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Физика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Химия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География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Биология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Английский язык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Русский язык </a:t>
            </a:r>
          </a:p>
          <a:p>
            <a:pPr>
              <a:lnSpc>
                <a:spcPct val="115000"/>
              </a:lnSpc>
              <a:buClr>
                <a:srgbClr val="0070C0"/>
              </a:buClr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>
                <a:solidFill>
                  <a:srgbClr val="0070C0"/>
                </a:solidFill>
              </a:rPr>
              <a:t>  История                                                        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7" y="928670"/>
            <a:ext cx="3729761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2"/>
            <a:ext cx="4509869" cy="314327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4313" y="142875"/>
            <a:ext cx="3003550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Подсказки к заданиям</a:t>
            </a:r>
          </a:p>
        </p:txBody>
      </p:sp>
      <p:sp>
        <p:nvSpPr>
          <p:cNvPr id="8704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928938" y="2500313"/>
            <a:ext cx="714375" cy="285750"/>
          </a:xfrm>
          <a:prstGeom prst="rect">
            <a:avLst/>
          </a:prstGeom>
          <a:noFill/>
          <a:ln w="53975" cap="rnd" cmpd="sng">
            <a:solidFill>
              <a:srgbClr val="00B0F0"/>
            </a:solidFill>
            <a:round/>
            <a:headEnd/>
            <a:tailEnd/>
          </a:ln>
          <a:effectLst>
            <a:outerShdw blurRad="76200" dir="5400000" algn="ctr" rotWithShape="0">
              <a:schemeClr val="accent4">
                <a:lumMod val="95000"/>
                <a:lumOff val="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 flipV="1">
            <a:off x="2928926" y="928670"/>
            <a:ext cx="2071702" cy="1571636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152400" dist="25400" dir="9360000" algn="ctr" rotWithShape="0">
              <a:srgbClr val="0070C0">
                <a:alpha val="48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2928926" y="2786058"/>
            <a:ext cx="2071702" cy="2714644"/>
          </a:xfrm>
          <a:prstGeom prst="line">
            <a:avLst/>
          </a:prstGeom>
          <a:noFill/>
          <a:ln w="53975">
            <a:gradFill>
              <a:gsLst>
                <a:gs pos="0">
                  <a:srgbClr val="00B0F0"/>
                </a:gs>
                <a:gs pos="50000">
                  <a:srgbClr val="00B0F0"/>
                </a:gs>
                <a:gs pos="100000">
                  <a:srgbClr val="9BE5FF"/>
                </a:gs>
              </a:gsLst>
              <a:lin ang="5400000" scaled="0"/>
            </a:gradFill>
            <a:miter lim="800000"/>
            <a:headEnd/>
            <a:tailEnd/>
          </a:ln>
          <a:effectLst>
            <a:outerShdw blurRad="444500" dist="863600" dir="4200000" sx="58000" sy="58000" algn="ctr" rotWithShape="0">
              <a:srgbClr val="0070C0">
                <a:alpha val="88000"/>
              </a:srgbClr>
            </a:outerShdw>
          </a:effectLst>
        </p:spPr>
        <p:txBody>
          <a:bodyPr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5000625" y="928688"/>
            <a:ext cx="3714750" cy="4572000"/>
          </a:xfrm>
          <a:prstGeom prst="rect">
            <a:avLst/>
          </a:prstGeom>
          <a:noFill/>
          <a:ln w="76200" cap="rnd" cmpd="sng">
            <a:solidFill>
              <a:srgbClr val="00B0F0"/>
            </a:solidFill>
            <a:round/>
            <a:headEnd/>
            <a:tailEnd/>
          </a:ln>
          <a:effectLst>
            <a:outerShdw blurRad="368300" dir="5400000" algn="ctr" rotWithShape="0">
              <a:srgbClr val="0070C0">
                <a:alpha val="48000"/>
              </a:srgb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87054" name="Oval 3"/>
          <p:cNvSpPr>
            <a:spLocks noChangeArrowheads="1"/>
          </p:cNvSpPr>
          <p:nvPr/>
        </p:nvSpPr>
        <p:spPr bwMode="auto">
          <a:xfrm>
            <a:off x="3760788" y="3835400"/>
            <a:ext cx="619125" cy="225425"/>
          </a:xfrm>
          <a:prstGeom prst="ellipse">
            <a:avLst/>
          </a:prstGeom>
          <a:noFill/>
          <a:ln w="5724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514" y="1857364"/>
            <a:ext cx="4196982" cy="33575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4313" y="142875"/>
            <a:ext cx="2943225" cy="4016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Отчет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с </a:t>
            </a: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результатами</a:t>
            </a:r>
            <a:endParaRPr lang="en-GB" sz="20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8068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214313" y="785813"/>
            <a:ext cx="8572500" cy="1479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При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завершении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заданий и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упражнений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программа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выдает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отчет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о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проделанной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работе, который можно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распечатать</a:t>
            </a:r>
            <a:r>
              <a:rPr lang="ru-RU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Clr>
                <a:srgbClr val="0000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Распечатанные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отчеты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схемы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таблицы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могут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служить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опорными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конспектами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по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изученным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темам</a:t>
            </a:r>
            <a:r>
              <a:rPr lang="ru-RU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.</a:t>
            </a:r>
            <a:endParaRPr lang="en-GB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00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2357430"/>
            <a:ext cx="4196983" cy="335758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61925" y="260648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СТРАНА ЛИНГВИНИЯ. </a:t>
            </a:r>
            <a:endParaRPr lang="ru-RU" sz="3000" dirty="0" smtClean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ru-RU" sz="3000" dirty="0" smtClean="0">
                <a:solidFill>
                  <a:schemeClr val="tx1"/>
                </a:solidFill>
              </a:rPr>
              <a:t>Русский язык в </a:t>
            </a:r>
            <a:r>
              <a:rPr lang="ru-RU" sz="3000" dirty="0" smtClean="0">
                <a:solidFill>
                  <a:schemeClr val="tx1"/>
                </a:solidFill>
              </a:rPr>
              <a:t>алгоритмах, стихах и </a:t>
            </a:r>
            <a:r>
              <a:rPr lang="ru-RU" sz="3000" dirty="0" smtClean="0">
                <a:solidFill>
                  <a:schemeClr val="tx1"/>
                </a:solidFill>
              </a:rPr>
              <a:t>рисунках</a:t>
            </a:r>
            <a:endParaRPr lang="ru-RU" sz="3000" dirty="0" smtClean="0">
              <a:solidFill>
                <a:schemeClr val="tx1"/>
              </a:solidFill>
            </a:endParaRPr>
          </a:p>
        </p:txBody>
      </p:sp>
      <p:pic>
        <p:nvPicPr>
          <p:cNvPr id="33793" name="Picture 1" descr="\\Pm-server2\common\Кривохижина Татьяна\на страничку НД\Программно-методический комплекс. Страна Лингвиния. Русский язык в алгоритмах, стихаха и рисунках\Обложка\на сайт\Strana_Lingviniya_PMK_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54359">
            <a:off x="6931161" y="3106783"/>
            <a:ext cx="1608875" cy="2279045"/>
          </a:xfrm>
          <a:prstGeom prst="rect">
            <a:avLst/>
          </a:prstGeom>
          <a:noFill/>
          <a:ln>
            <a:solidFill>
              <a:schemeClr val="accent4">
                <a:lumMod val="85000"/>
                <a:lumOff val="15000"/>
              </a:schemeClr>
            </a:solidFill>
          </a:ln>
          <a:effectLst>
            <a:outerShdw blurRad="50800" dist="127000" dir="2700000" algn="tl" rotWithShape="0">
              <a:schemeClr val="accent4">
                <a:lumMod val="65000"/>
                <a:lumOff val="35000"/>
                <a:alpha val="40000"/>
              </a:scheme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79512" y="1484784"/>
            <a:ext cx="865822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Поможет изучить сложные правила русской орфографии, фонетики и графики, расширить словарный запас и повысить грамотность письма благодаря </a:t>
            </a:r>
            <a:r>
              <a:rPr lang="ru-RU" sz="1800" dirty="0" err="1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специ-альным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  <a:latin typeface="Arial" charset="0"/>
              </a:rPr>
              <a:t> орфографическим алгоритмам, мнемоническим стихам, словарям.</a:t>
            </a:r>
          </a:p>
        </p:txBody>
      </p:sp>
      <p:sp>
        <p:nvSpPr>
          <p:cNvPr id="10" name="AutoShape 56"/>
          <p:cNvSpPr>
            <a:spLocks noChangeArrowheads="1"/>
          </p:cNvSpPr>
          <p:nvPr/>
        </p:nvSpPr>
        <p:spPr bwMode="auto">
          <a:xfrm>
            <a:off x="251520" y="2492896"/>
            <a:ext cx="8640960" cy="46558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/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79512" y="2636912"/>
            <a:ext cx="64087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Последовательное использование мнемонических стихов как дидактического инструмента в сочетании с рисунками и музыкальным сопровождением.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Интерактивный обучающий диалог с ребенком, множество разнотипных упражнений с возможностью выбора индивидуального образовательного маршрута при изучении орфографии.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Семь цифровых словарей, в </a:t>
            </a:r>
            <a:r>
              <a:rPr lang="ru-RU" sz="1800" dirty="0" smtClean="0">
                <a:solidFill>
                  <a:schemeClr val="tx1"/>
                </a:solidFill>
              </a:rPr>
              <a:t>т.ч. </a:t>
            </a:r>
            <a:r>
              <a:rPr lang="ru-RU" sz="1800" dirty="0" smtClean="0">
                <a:solidFill>
                  <a:schemeClr val="tx1"/>
                </a:solidFill>
              </a:rPr>
              <a:t>не имеющих аналогов.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Описание методов использования программы, планы уроков, сценарии 4 игр, более 100 оригинальных упражнений и головоломок, 6 интерактивных демонстраций.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\\Pm-server2\common\Кривохижина Татьяна\на страничку НД\Программно-методический комплекс. Страна Лингвиния. Русский язык в алгоритмах, стихаха и рисунках\skreen\02_Strana_Lingviniya_P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463" y="17303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\\Pm-server2\common\О.Бубнова\Каталог_NEW\products\Страна Лингвиния\Страна Лингвиния. Мультимедийная книжка\screenshots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225" y="192088"/>
            <a:ext cx="3794125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\\Pm-server2\common\О.Бубнова\Каталог_NEW\products\Страна Лингвиния\Страна Лингвиния. Мультимедийная книжка\screenshots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0" y="3167807"/>
            <a:ext cx="3865563" cy="2841625"/>
          </a:xfrm>
          <a:prstGeom prst="rect">
            <a:avLst/>
          </a:prstGeom>
          <a:noFill/>
          <a:ln>
            <a:solidFill>
              <a:schemeClr val="accent4">
                <a:lumMod val="85000"/>
                <a:lumOff val="15000"/>
              </a:schemeClr>
            </a:solidFill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" y="3167807"/>
            <a:ext cx="3802063" cy="2833688"/>
          </a:xfrm>
          <a:prstGeom prst="rect">
            <a:avLst/>
          </a:prstGeom>
          <a:noFill/>
          <a:ln w="9525">
            <a:solidFill>
              <a:schemeClr val="accent4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1" descr="\\Pm-server2\common\Кривохижина Татьяна\на страничку НД\Программно-методический комплекс. Страна Лингвиния. Русский язык в алгоритмах, стихаха и рисунках\skreen\02_Strana_Lingviniya_P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6175" y="203522"/>
            <a:ext cx="3810000" cy="2857500"/>
          </a:xfrm>
          <a:prstGeom prst="rect">
            <a:avLst/>
          </a:prstGeom>
          <a:noFill/>
          <a:ln>
            <a:solidFill>
              <a:schemeClr val="accent4">
                <a:lumMod val="85000"/>
                <a:lumOff val="15000"/>
              </a:schemeClr>
            </a:solidFill>
          </a:ln>
        </p:spPr>
      </p:pic>
      <p:pic>
        <p:nvPicPr>
          <p:cNvPr id="9" name="Picture 2" descr="\\Pm-server2\common\О.Бубнова\Каталог_NEW\products\Страна Лингвиния\Страна Лингвиния. Мультимедийная книжка\screenshots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363" y="222572"/>
            <a:ext cx="3792537" cy="2846388"/>
          </a:xfrm>
          <a:prstGeom prst="rect">
            <a:avLst/>
          </a:prstGeom>
          <a:noFill/>
          <a:ln>
            <a:solidFill>
              <a:schemeClr val="accent4">
                <a:lumMod val="85000"/>
                <a:lumOff val="1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250825" y="1557338"/>
            <a:ext cx="4429125" cy="17557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Цель программы</a:t>
            </a:r>
            <a:r>
              <a:rPr lang="en-GB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– </a:t>
            </a:r>
            <a:endParaRPr lang="ru-RU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rgbClr val="000000"/>
                </a:solidFill>
              </a:rPr>
              <a:t>познакомить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учащихся</a:t>
            </a:r>
            <a:r>
              <a:rPr lang="en-GB" sz="1800" dirty="0">
                <a:solidFill>
                  <a:srgbClr val="000000"/>
                </a:solidFill>
              </a:rPr>
              <a:t> с </a:t>
            </a:r>
            <a:r>
              <a:rPr lang="en-GB" sz="1800" dirty="0">
                <a:solidFill>
                  <a:srgbClr val="000000"/>
                </a:solidFill>
              </a:rPr>
              <a:t>основами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языка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изобразительного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искусства</a:t>
            </a:r>
            <a:r>
              <a:rPr lang="en-GB" sz="1800" dirty="0">
                <a:solidFill>
                  <a:srgbClr val="000000"/>
                </a:solidFill>
              </a:rPr>
              <a:t>, </a:t>
            </a:r>
            <a:r>
              <a:rPr lang="en-GB" sz="1800" dirty="0">
                <a:solidFill>
                  <a:srgbClr val="000000"/>
                </a:solidFill>
              </a:rPr>
              <a:t>показать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связь</a:t>
            </a:r>
            <a:r>
              <a:rPr lang="en-GB" sz="1800" dirty="0">
                <a:solidFill>
                  <a:srgbClr val="000000"/>
                </a:solidFill>
              </a:rPr>
              <a:t> композиции </a:t>
            </a:r>
            <a:r>
              <a:rPr lang="en-GB" sz="1800" dirty="0">
                <a:solidFill>
                  <a:srgbClr val="000000"/>
                </a:solidFill>
              </a:rPr>
              <a:t>произведения</a:t>
            </a:r>
            <a:r>
              <a:rPr lang="en-GB" sz="1800" dirty="0">
                <a:solidFill>
                  <a:srgbClr val="000000"/>
                </a:solidFill>
              </a:rPr>
              <a:t> и </a:t>
            </a:r>
            <a:r>
              <a:rPr lang="en-GB" sz="1800" dirty="0">
                <a:solidFill>
                  <a:srgbClr val="000000"/>
                </a:solidFill>
              </a:rPr>
              <a:t>его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содержания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rgbClr val="000000"/>
                </a:solidFill>
              </a:rPr>
              <a:t>с </a:t>
            </a:r>
            <a:r>
              <a:rPr lang="en-GB" sz="1800" dirty="0">
                <a:solidFill>
                  <a:srgbClr val="000000"/>
                </a:solidFill>
              </a:rPr>
              <a:t>помощью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определенного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алгоритма</a:t>
            </a:r>
            <a:r>
              <a:rPr lang="ru-RU" sz="1800" dirty="0">
                <a:solidFill>
                  <a:srgbClr val="000000"/>
                </a:solidFill>
              </a:rPr>
              <a:t>.</a:t>
            </a:r>
            <a:endParaRPr lang="en-GB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091" name="AutoShape 56"/>
          <p:cNvSpPr>
            <a:spLocks noChangeArrowheads="1"/>
          </p:cNvSpPr>
          <p:nvPr/>
        </p:nvSpPr>
        <p:spPr bwMode="auto">
          <a:xfrm>
            <a:off x="285750" y="3357563"/>
            <a:ext cx="453548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50825" y="206375"/>
            <a:ext cx="8464550" cy="1079500"/>
          </a:xfrm>
          <a:prstGeom prst="rect">
            <a:avLst/>
          </a:prstGeom>
          <a:noFill/>
          <a:ln w="9360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Азбука искусства.</a:t>
            </a:r>
          </a:p>
          <a:p>
            <a:pPr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Как научиться понимать картину</a:t>
            </a:r>
            <a:endParaRPr lang="en-GB" sz="32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093" name="Прямоугольник 18"/>
          <p:cNvSpPr>
            <a:spLocks noChangeArrowheads="1"/>
          </p:cNvSpPr>
          <p:nvPr/>
        </p:nvSpPr>
        <p:spPr bwMode="auto">
          <a:xfrm>
            <a:off x="161925" y="260350"/>
            <a:ext cx="8791575" cy="1109663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9094" name="AutoShape 56"/>
          <p:cNvSpPr>
            <a:spLocks noChangeArrowheads="1"/>
          </p:cNvSpPr>
          <p:nvPr/>
        </p:nvSpPr>
        <p:spPr bwMode="auto">
          <a:xfrm>
            <a:off x="285750" y="1484313"/>
            <a:ext cx="86439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0825" y="3435251"/>
            <a:ext cx="4826000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Оригинальное построение учебного курса с органично встроенными элементами игры помогает выработать новые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эвристические подходы к познанию искусства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Каждый урок озвучен и включает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анимированные мини-лекции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блок практических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интерактивных заданий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89098" name="Picture 10" descr="\\Pm-server2\Common\Кривохижина Татьяна\на страничку НД\Азбука искусства. Программно-методический комплекс (DVD-box)\обложка\на сайт\Azbuka_iskusstva_PMK_3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69575">
            <a:off x="5976241" y="2019174"/>
            <a:ext cx="1921933" cy="2723654"/>
          </a:xfrm>
          <a:prstGeom prst="rect">
            <a:avLst/>
          </a:prstGeom>
          <a:noFill/>
          <a:effectLst/>
        </p:spPr>
      </p:pic>
      <p:sp>
        <p:nvSpPr>
          <p:cNvPr id="10" name="AutoShape 56"/>
          <p:cNvSpPr>
            <a:spLocks noChangeArrowheads="1"/>
          </p:cNvSpPr>
          <p:nvPr/>
        </p:nvSpPr>
        <p:spPr bwMode="auto">
          <a:xfrm>
            <a:off x="323528" y="4967139"/>
            <a:ext cx="453548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285750" y="833438"/>
            <a:ext cx="3929063" cy="24511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Раскрытие замысла художника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через анализ композиции картины, цвета, линии, символики</a:t>
            </a:r>
            <a:r>
              <a:rPr lang="ru-RU" sz="1800" dirty="0">
                <a:solidFill>
                  <a:srgbClr val="000000"/>
                </a:solidFill>
              </a:rPr>
              <a:t>.</a:t>
            </a:r>
            <a:endParaRPr lang="en-GB" sz="1800" dirty="0">
              <a:solidFill>
                <a:srgbClr val="000000"/>
              </a:solidFill>
            </a:endParaRPr>
          </a:p>
          <a:p>
            <a:pPr>
              <a:lnSpc>
                <a:spcPts val="11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Дополнительный справочный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материал: словарь терминов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биографии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художников</a:t>
            </a:r>
            <a:r>
              <a:rPr lang="en-GB" sz="1800" dirty="0">
                <a:solidFill>
                  <a:srgbClr val="000000"/>
                </a:solidFill>
              </a:rPr>
              <a:t>,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коллекция</a:t>
            </a:r>
            <a:r>
              <a:rPr lang="en-GB" sz="1800" dirty="0">
                <a:solidFill>
                  <a:srgbClr val="000000"/>
                </a:solidFill>
              </a:rPr>
              <a:t> картин и </a:t>
            </a:r>
            <a:r>
              <a:rPr lang="en-GB" sz="1800" dirty="0">
                <a:solidFill>
                  <a:srgbClr val="000000"/>
                </a:solidFill>
              </a:rPr>
              <a:t>многое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 smtClean="0">
                <a:solidFill>
                  <a:srgbClr val="000000"/>
                </a:solidFill>
              </a:rPr>
              <a:t>другое</a:t>
            </a:r>
            <a:r>
              <a:rPr lang="ru-RU" sz="1800" dirty="0" smtClean="0">
                <a:solidFill>
                  <a:srgbClr val="000000"/>
                </a:solidFill>
              </a:rPr>
              <a:t>.</a:t>
            </a:r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8501062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Оригинальная система подачи материала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116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90117" name="TextBox 7"/>
          <p:cNvSpPr txBox="1">
            <a:spLocks noChangeArrowheads="1"/>
          </p:cNvSpPr>
          <p:nvPr/>
        </p:nvSpPr>
        <p:spPr bwMode="auto">
          <a:xfrm>
            <a:off x="4714875" y="812800"/>
            <a:ext cx="3857625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О</a:t>
            </a:r>
            <a:r>
              <a:rPr lang="en-GB" sz="1800" dirty="0">
                <a:solidFill>
                  <a:srgbClr val="000000"/>
                </a:solidFill>
              </a:rPr>
              <a:t>звученные диалоги о картинах </a:t>
            </a:r>
            <a:endParaRPr lang="ru-RU" sz="1800" dirty="0">
              <a:solidFill>
                <a:srgbClr val="000000"/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</a:rPr>
              <a:t>   </a:t>
            </a:r>
            <a:r>
              <a:rPr lang="en-GB" sz="1800" dirty="0">
                <a:solidFill>
                  <a:srgbClr val="000000"/>
                </a:solidFill>
              </a:rPr>
              <a:t>и искусстве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В</a:t>
            </a:r>
            <a:r>
              <a:rPr lang="en-GB" sz="1800" dirty="0">
                <a:solidFill>
                  <a:srgbClr val="000000"/>
                </a:solidFill>
              </a:rPr>
              <a:t>идеосюжеты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К</a:t>
            </a:r>
            <a:r>
              <a:rPr lang="en-GB" sz="1800" dirty="0">
                <a:solidFill>
                  <a:srgbClr val="000000"/>
                </a:solidFill>
              </a:rPr>
              <a:t>лассическая музыка</a:t>
            </a:r>
          </a:p>
          <a:p>
            <a:pPr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И</a:t>
            </a:r>
            <a:r>
              <a:rPr lang="en-GB" sz="1800" dirty="0">
                <a:solidFill>
                  <a:srgbClr val="000000"/>
                </a:solidFill>
              </a:rPr>
              <a:t>нтерактивные задания и тесты </a:t>
            </a:r>
          </a:p>
          <a:p>
            <a:pPr>
              <a:lnSpc>
                <a:spcPct val="76000"/>
              </a:lnSpc>
              <a:buClr>
                <a:srgbClr val="0070C0"/>
              </a:buClr>
              <a:buSzPct val="100000"/>
              <a:buFont typeface="Arial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9819" r="9312"/>
          <a:stretch>
            <a:fillRect/>
          </a:stretch>
        </p:blipFill>
        <p:spPr bwMode="auto">
          <a:xfrm>
            <a:off x="5730082" y="2500306"/>
            <a:ext cx="2985322" cy="2306636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4610" y="3147507"/>
            <a:ext cx="3164712" cy="237540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637388"/>
            <a:ext cx="3037644" cy="221096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428625" y="1071563"/>
            <a:ext cx="1643063" cy="714375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Изучение </a:t>
            </a:r>
            <a:endParaRPr lang="ru-RU" sz="1600" b="1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основного </a:t>
            </a:r>
            <a:endParaRPr lang="ru-RU" sz="1600" b="1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материала</a:t>
            </a:r>
            <a:r>
              <a:rPr lang="en-GB" sz="2000" b="1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3594100" y="908720"/>
            <a:ext cx="1978025" cy="734343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Изучение </a:t>
            </a:r>
            <a:endParaRPr lang="ru-RU" sz="1600" b="1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дополнительного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материала</a:t>
            </a:r>
          </a:p>
        </p:txBody>
      </p:sp>
      <p:sp>
        <p:nvSpPr>
          <p:cNvPr id="91140" name="Rectangle 7"/>
          <p:cNvSpPr>
            <a:spLocks noChangeArrowheads="1"/>
          </p:cNvSpPr>
          <p:nvPr/>
        </p:nvSpPr>
        <p:spPr bwMode="auto">
          <a:xfrm>
            <a:off x="6715125" y="1000125"/>
            <a:ext cx="1714500" cy="571500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Закрепление</a:t>
            </a:r>
            <a:r>
              <a:rPr lang="ru-RU" sz="1600" b="1" dirty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изученного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93189" name="Rectangle 9"/>
          <p:cNvSpPr>
            <a:spLocks noChangeArrowheads="1"/>
          </p:cNvSpPr>
          <p:nvPr/>
        </p:nvSpPr>
        <p:spPr bwMode="auto">
          <a:xfrm>
            <a:off x="214313" y="4422775"/>
            <a:ext cx="2286000" cy="792163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Лекции </a:t>
            </a:r>
            <a:endParaRPr lang="ru-RU" sz="1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</a:t>
            </a: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мультимедийным</a:t>
            </a:r>
          </a:p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сопровождением </a:t>
            </a:r>
          </a:p>
        </p:txBody>
      </p:sp>
      <p:sp>
        <p:nvSpPr>
          <p:cNvPr id="93190" name="Rectangle 12"/>
          <p:cNvSpPr>
            <a:spLocks noChangeArrowheads="1"/>
          </p:cNvSpPr>
          <p:nvPr/>
        </p:nvSpPr>
        <p:spPr bwMode="auto">
          <a:xfrm>
            <a:off x="3357563" y="3500438"/>
            <a:ext cx="2665412" cy="506412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Раздел «Это интересно»</a:t>
            </a:r>
          </a:p>
        </p:txBody>
      </p:sp>
      <p:sp>
        <p:nvSpPr>
          <p:cNvPr id="93191" name="Rectangle 13"/>
          <p:cNvSpPr>
            <a:spLocks noChangeArrowheads="1"/>
          </p:cNvSpPr>
          <p:nvPr/>
        </p:nvSpPr>
        <p:spPr bwMode="auto">
          <a:xfrm>
            <a:off x="3143250" y="5715000"/>
            <a:ext cx="2665413" cy="357188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Виртуальный музей</a:t>
            </a:r>
          </a:p>
        </p:txBody>
      </p:sp>
      <p:sp>
        <p:nvSpPr>
          <p:cNvPr id="93192" name="Rectangle 15"/>
          <p:cNvSpPr>
            <a:spLocks noChangeArrowheads="1"/>
          </p:cNvSpPr>
          <p:nvPr/>
        </p:nvSpPr>
        <p:spPr bwMode="auto">
          <a:xfrm>
            <a:off x="6572250" y="4294188"/>
            <a:ext cx="2357438" cy="571500"/>
          </a:xfrm>
          <a:prstGeom prst="rect">
            <a:avLst/>
          </a:prstGeom>
          <a:noFill/>
          <a:ln w="3816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Интерактивные </a:t>
            </a:r>
            <a:endParaRPr lang="ru-RU" sz="1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Т</a:t>
            </a: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естовые задания </a:t>
            </a:r>
            <a:endParaRPr lang="ru-RU" sz="1600" b="1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AC1C2A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 конце каждого</a:t>
            </a:r>
            <a:r>
              <a:rPr lang="ru-RU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урока</a:t>
            </a:r>
          </a:p>
        </p:txBody>
      </p:sp>
      <p:pic>
        <p:nvPicPr>
          <p:cNvPr id="91145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2779713"/>
            <a:ext cx="2168525" cy="1627187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1146" name="Picture 17"/>
          <p:cNvPicPr>
            <a:picLocks noChangeAspect="1" noChangeArrowheads="1"/>
          </p:cNvPicPr>
          <p:nvPr/>
        </p:nvPicPr>
        <p:blipFill>
          <a:blip r:embed="rId4" cstate="print"/>
          <a:srcRect l="9859" r="8322"/>
          <a:stretch>
            <a:fillRect/>
          </a:stretch>
        </p:blipFill>
        <p:spPr bwMode="auto">
          <a:xfrm>
            <a:off x="3451225" y="1928813"/>
            <a:ext cx="2176463" cy="166370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1147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51225" y="4071938"/>
            <a:ext cx="2214563" cy="1662112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91148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688" y="2500313"/>
            <a:ext cx="2200275" cy="165100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1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342900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Структура уроков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150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cxnSp>
        <p:nvCxnSpPr>
          <p:cNvPr id="29" name="Прямая со стрелкой 28"/>
          <p:cNvCxnSpPr/>
          <p:nvPr/>
        </p:nvCxnSpPr>
        <p:spPr bwMode="auto">
          <a:xfrm>
            <a:off x="2428875" y="1285875"/>
            <a:ext cx="1000125" cy="158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cxnSp>
        <p:nvCxnSpPr>
          <p:cNvPr id="34" name="Прямая со стрелкой 33"/>
          <p:cNvCxnSpPr/>
          <p:nvPr/>
        </p:nvCxnSpPr>
        <p:spPr bwMode="auto">
          <a:xfrm>
            <a:off x="5643563" y="1287463"/>
            <a:ext cx="928687" cy="158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cxnSp>
        <p:nvCxnSpPr>
          <p:cNvPr id="60" name="Соединительная линия уступом 59"/>
          <p:cNvCxnSpPr/>
          <p:nvPr/>
        </p:nvCxnSpPr>
        <p:spPr bwMode="auto">
          <a:xfrm rot="5400000">
            <a:off x="5895181" y="2534445"/>
            <a:ext cx="1546225" cy="49212"/>
          </a:xfrm>
          <a:prstGeom prst="bentConnector4">
            <a:avLst>
              <a:gd name="adj1" fmla="val 401"/>
              <a:gd name="adj2" fmla="val 639378"/>
            </a:avLst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cxnSp>
        <p:nvCxnSpPr>
          <p:cNvPr id="108" name="Соединительная линия уступом 107"/>
          <p:cNvCxnSpPr>
            <a:endCxn id="107537" idx="1"/>
          </p:cNvCxnSpPr>
          <p:nvPr/>
        </p:nvCxnSpPr>
        <p:spPr bwMode="auto">
          <a:xfrm rot="5400000">
            <a:off x="2988469" y="2248694"/>
            <a:ext cx="974725" cy="49213"/>
          </a:xfrm>
          <a:prstGeom prst="bentConnector4">
            <a:avLst>
              <a:gd name="adj1" fmla="val -1200"/>
              <a:gd name="adj2" fmla="val 564342"/>
            </a:avLst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cxnSp>
        <p:nvCxnSpPr>
          <p:cNvPr id="126" name="Соединительная линия уступом 107"/>
          <p:cNvCxnSpPr/>
          <p:nvPr/>
        </p:nvCxnSpPr>
        <p:spPr bwMode="auto">
          <a:xfrm rot="5400000">
            <a:off x="1879600" y="3227388"/>
            <a:ext cx="3276600" cy="107950"/>
          </a:xfrm>
          <a:prstGeom prst="bentConnector4">
            <a:avLst>
              <a:gd name="adj1" fmla="val -1200"/>
              <a:gd name="adj2" fmla="val 564342"/>
            </a:avLst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sp>
        <p:nvSpPr>
          <p:cNvPr id="27" name="Rectangle 5"/>
          <p:cNvSpPr>
            <a:spLocks noChangeArrowheads="1"/>
          </p:cNvSpPr>
          <p:nvPr/>
        </p:nvSpPr>
        <p:spPr bwMode="auto">
          <a:xfrm rot="5400000">
            <a:off x="4143376" y="214312"/>
            <a:ext cx="857250" cy="2143125"/>
          </a:xfrm>
          <a:prstGeom prst="rect">
            <a:avLst/>
          </a:prstGeom>
          <a:noFill/>
          <a:ln w="165100" cap="rnd" cmpd="sng">
            <a:solidFill>
              <a:schemeClr val="bg1"/>
            </a:solidFill>
            <a:round/>
            <a:headEnd/>
            <a:tailEnd/>
          </a:ln>
          <a:effectLst>
            <a:outerShdw blurRad="165100" dir="5400000" algn="ctr" rotWithShape="0">
              <a:schemeClr val="bg1">
                <a:lumMod val="7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 rot="5400000">
            <a:off x="7286626" y="214312"/>
            <a:ext cx="857250" cy="2143125"/>
          </a:xfrm>
          <a:prstGeom prst="rect">
            <a:avLst/>
          </a:prstGeom>
          <a:noFill/>
          <a:ln w="165100" cap="rnd" cmpd="sng">
            <a:solidFill>
              <a:schemeClr val="bg1"/>
            </a:solidFill>
            <a:round/>
            <a:headEnd/>
            <a:tailEnd/>
          </a:ln>
          <a:effectLst>
            <a:outerShdw blurRad="165100" dir="5400000" algn="ctr" rotWithShape="0">
              <a:schemeClr val="bg1">
                <a:lumMod val="7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  <p:cxnSp>
        <p:nvCxnSpPr>
          <p:cNvPr id="127" name="Прямая со стрелкой 126"/>
          <p:cNvCxnSpPr/>
          <p:nvPr/>
        </p:nvCxnSpPr>
        <p:spPr bwMode="auto">
          <a:xfrm rot="5400000">
            <a:off x="967582" y="2459831"/>
            <a:ext cx="635000" cy="158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outerShdw blurRad="177800" dist="38100" dir="2700000" algn="tl" rotWithShape="0">
              <a:schemeClr val="accent3">
                <a:lumMod val="50000"/>
              </a:schemeClr>
            </a:outerShdw>
          </a:effectLst>
        </p:spPr>
      </p:cxnSp>
      <p:sp>
        <p:nvSpPr>
          <p:cNvPr id="23" name="Rectangle 5"/>
          <p:cNvSpPr>
            <a:spLocks noChangeArrowheads="1"/>
          </p:cNvSpPr>
          <p:nvPr/>
        </p:nvSpPr>
        <p:spPr bwMode="auto">
          <a:xfrm rot="5400000">
            <a:off x="750094" y="392906"/>
            <a:ext cx="1214438" cy="2143125"/>
          </a:xfrm>
          <a:prstGeom prst="rect">
            <a:avLst/>
          </a:prstGeom>
          <a:noFill/>
          <a:ln w="165100" cap="rnd" cmpd="sng">
            <a:solidFill>
              <a:schemeClr val="bg1"/>
            </a:solidFill>
            <a:round/>
            <a:headEnd/>
            <a:tailEnd/>
          </a:ln>
          <a:effectLst>
            <a:outerShdw blurRad="165100" dir="5400000" algn="ctr" rotWithShape="0">
              <a:schemeClr val="bg1">
                <a:lumMod val="75000"/>
              </a:schemeClr>
            </a:outerShdw>
          </a:effectLst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214313" y="763588"/>
            <a:ext cx="8715375" cy="12636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Библиотека </a:t>
            </a:r>
            <a:r>
              <a:rPr lang="en-GB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(дополнительный справочный материал)</a:t>
            </a:r>
            <a:endParaRPr lang="ru-RU" sz="20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ar-SA" sz="8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en-GB" sz="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«Комната отдыха», «Запасники»</a:t>
            </a:r>
            <a:r>
              <a:rPr lang="ru-RU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(галерея картин)</a:t>
            </a:r>
            <a:r>
              <a:rPr lang="ar-SA" sz="2000" dirty="0">
                <a:solidFill>
                  <a:schemeClr val="accent4">
                    <a:lumMod val="85000"/>
                    <a:lumOff val="15000"/>
                  </a:schemeClr>
                </a:solidFill>
                <a:cs typeface="Arial" charset="0"/>
              </a:rPr>
              <a:t>‏</a:t>
            </a:r>
            <a:endParaRPr lang="ru-RU" sz="2000" dirty="0">
              <a:solidFill>
                <a:schemeClr val="accent4">
                  <a:lumMod val="85000"/>
                  <a:lumOff val="15000"/>
                </a:schemeClr>
              </a:solidFill>
              <a:cs typeface="Arial" charset="0"/>
            </a:endParaRPr>
          </a:p>
          <a:p>
            <a:pPr>
              <a:buClr>
                <a:srgbClr val="0070C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Факультатив</a:t>
            </a:r>
            <a:r>
              <a:rPr lang="en-GB" sz="2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233363" y="2357438"/>
            <a:ext cx="5767387" cy="649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66"/>
              </a:buClr>
              <a:buSzPct val="10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 также </a:t>
            </a: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0066"/>
              </a:buClr>
              <a:buSzPct val="100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ВИРТУАЛЬНЫЙ ЭКЗАМЕНАЦИОННЫЙ КАБИНЕТ</a:t>
            </a:r>
          </a:p>
        </p:txBody>
      </p:sp>
      <p:sp>
        <p:nvSpPr>
          <p:cNvPr id="12" name="Text Box 1"/>
          <p:cNvSpPr txBox="1">
            <a:spLocks noChangeArrowheads="1"/>
          </p:cNvSpPr>
          <p:nvPr/>
        </p:nvSpPr>
        <p:spPr bwMode="auto">
          <a:xfrm>
            <a:off x="214313" y="128588"/>
            <a:ext cx="628650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>
                <a:srgbClr val="006666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Дополнительные разделы программы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165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92166" name="AutoShape 56"/>
          <p:cNvSpPr>
            <a:spLocks noChangeArrowheads="1"/>
          </p:cNvSpPr>
          <p:nvPr/>
        </p:nvSpPr>
        <p:spPr bwMode="auto">
          <a:xfrm>
            <a:off x="285750" y="2214563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4109" r="8217"/>
          <a:stretch>
            <a:fillRect/>
          </a:stretch>
        </p:blipFill>
        <p:spPr bwMode="auto">
          <a:xfrm>
            <a:off x="283696" y="3217174"/>
            <a:ext cx="2813462" cy="2004129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12976" r="14999"/>
          <a:stretch>
            <a:fillRect/>
          </a:stretch>
        </p:blipFill>
        <p:spPr bwMode="auto">
          <a:xfrm>
            <a:off x="3286116" y="3214254"/>
            <a:ext cx="2656960" cy="2089006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 l="11903" r="8717"/>
          <a:stretch>
            <a:fillRect/>
          </a:stretch>
        </p:blipFill>
        <p:spPr bwMode="auto">
          <a:xfrm>
            <a:off x="6143636" y="3214686"/>
            <a:ext cx="2656959" cy="207644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9"/>
          <p:cNvSpPr>
            <a:spLocks noChangeArrowheads="1"/>
          </p:cNvSpPr>
          <p:nvPr/>
        </p:nvSpPr>
        <p:spPr bwMode="auto">
          <a:xfrm>
            <a:off x="161925" y="247650"/>
            <a:ext cx="8791575" cy="1181100"/>
          </a:xfrm>
          <a:prstGeom prst="rect">
            <a:avLst/>
          </a:prstGeom>
          <a:solidFill>
            <a:srgbClr val="0070C0">
              <a:alpha val="7059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80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50825" y="273050"/>
            <a:ext cx="7178675" cy="147955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0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Учимся изучать историю: работа с датами, картами, первоисточниками </a:t>
            </a:r>
          </a:p>
          <a:p>
            <a:pPr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3000" dirty="0">
              <a:solidFill>
                <a:schemeClr val="tx1"/>
              </a:solidFill>
            </a:endParaRPr>
          </a:p>
        </p:txBody>
      </p:sp>
      <p:pic>
        <p:nvPicPr>
          <p:cNvPr id="4" name="Picture 2" descr="O:\Информационные_материалы_департамента_образования\Информационные материалы\Листовки_Каталоги_PDF\2010_Каталог ПМК_А5\katalog Folder\Links\history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32575">
            <a:off x="5963166" y="2654715"/>
            <a:ext cx="2061413" cy="2912413"/>
          </a:xfrm>
          <a:prstGeom prst="rect">
            <a:avLst/>
          </a:prstGeom>
          <a:noFill/>
          <a:effectLst/>
        </p:spPr>
      </p:pic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250825" y="2215455"/>
            <a:ext cx="5113338" cy="9255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33CC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предназначена для использования 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 5 классе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 при изучении курса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«История Древнего мира»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  <a:endParaRPr lang="en-GB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414" name="AutoShape 56"/>
          <p:cNvSpPr>
            <a:spLocks noChangeArrowheads="1"/>
          </p:cNvSpPr>
          <p:nvPr/>
        </p:nvSpPr>
        <p:spPr bwMode="auto">
          <a:xfrm>
            <a:off x="285750" y="3310955"/>
            <a:ext cx="453548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7415" name="AutoShape 56"/>
          <p:cNvSpPr>
            <a:spLocks noChangeArrowheads="1"/>
          </p:cNvSpPr>
          <p:nvPr/>
        </p:nvSpPr>
        <p:spPr bwMode="auto">
          <a:xfrm>
            <a:off x="285750" y="2014811"/>
            <a:ext cx="8643938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17416" name="Прямоугольник 8"/>
          <p:cNvSpPr>
            <a:spLocks noChangeArrowheads="1"/>
          </p:cNvSpPr>
          <p:nvPr/>
        </p:nvSpPr>
        <p:spPr bwMode="auto">
          <a:xfrm>
            <a:off x="179388" y="3447057"/>
            <a:ext cx="52562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Программа поможет учащимся </a:t>
            </a:r>
          </a:p>
          <a:p>
            <a:pPr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овладеть знаниями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 эффективных способах познания прошлого; </a:t>
            </a:r>
          </a:p>
          <a:p>
            <a:pPr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обучит приемам работы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датами, историческими картами, документами, </a:t>
            </a:r>
          </a:p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 памятниками культуры; </a:t>
            </a:r>
          </a:p>
          <a:p>
            <a:pPr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научит изучать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,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сравнивать и оценивать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исторические события,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выполнять проектные работы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7418" name="Прямоугольник 10"/>
          <p:cNvSpPr>
            <a:spLocks noChangeArrowheads="1"/>
          </p:cNvSpPr>
          <p:nvPr/>
        </p:nvSpPr>
        <p:spPr bwMode="auto">
          <a:xfrm>
            <a:off x="179388" y="1516063"/>
            <a:ext cx="8421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Оригинальный курс на основе деятельностного </a:t>
            </a:r>
            <a:r>
              <a:rPr lang="ru-RU" sz="2000" b="1" dirty="0" smtClean="0">
                <a:solidFill>
                  <a:srgbClr val="0070C0"/>
                </a:solidFill>
                <a:ea typeface="Arial Unicode MS" pitchFamily="34" charset="-128"/>
                <a:cs typeface="Arial Unicode MS" pitchFamily="34" charset="-128"/>
              </a:rPr>
              <a:t>подхода</a:t>
            </a:r>
            <a:endParaRPr lang="ru-RU" sz="2000" b="1" dirty="0">
              <a:solidFill>
                <a:srgbClr val="0070C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56"/>
          <p:cNvSpPr>
            <a:spLocks noChangeArrowheads="1"/>
          </p:cNvSpPr>
          <p:nvPr/>
        </p:nvSpPr>
        <p:spPr bwMode="auto">
          <a:xfrm>
            <a:off x="285750" y="642938"/>
            <a:ext cx="8572500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9075" y="188913"/>
            <a:ext cx="3416300" cy="40163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Особенности программы</a:t>
            </a:r>
            <a:endParaRPr lang="en-GB" sz="2000" b="1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98438" y="1060450"/>
            <a:ext cx="4302125" cy="3941763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Системное формирование умений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самостоятельной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познавательной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деятельности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учащихся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в процессе обучения истории.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Наглядное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представление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учебного материала.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Адресные рекомендации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</a:t>
            </a: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учащимся на основе анализа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результатов их работы в </a:t>
            </a: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   программной среде.</a:t>
            </a:r>
          </a:p>
          <a:p>
            <a:pPr>
              <a:buClr>
                <a:srgbClr val="0070C0"/>
              </a:buClr>
              <a:buSzPct val="100000"/>
              <a:buFont typeface="Arial" pitchFamily="34" charset="0"/>
              <a:buChar char="●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buClr>
                <a:srgbClr val="0070C0"/>
              </a:buClr>
              <a:buSzPct val="100000"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600" dirty="0">
              <a:solidFill>
                <a:schemeClr val="accent4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Прямоугольник 12"/>
          <p:cNvSpPr>
            <a:spLocks noChangeArrowheads="1"/>
          </p:cNvSpPr>
          <p:nvPr/>
        </p:nvSpPr>
        <p:spPr bwMode="auto">
          <a:xfrm>
            <a:off x="250825" y="4748213"/>
            <a:ext cx="4537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Приобретенные в ходе работы с программой исторические умения </a:t>
            </a:r>
          </a:p>
          <a:p>
            <a:pPr>
              <a:defRPr/>
            </a:pPr>
            <a:r>
              <a:rPr lang="ru-RU" sz="1800" dirty="0">
                <a:solidFill>
                  <a:schemeClr val="accent4">
                    <a:lumMod val="85000"/>
                    <a:lumOff val="15000"/>
                  </a:schemeClr>
                </a:solidFill>
              </a:rPr>
              <a:t>и навыки станут залог успешного изучения предмета в старших классах.</a:t>
            </a:r>
          </a:p>
        </p:txBody>
      </p:sp>
      <p:sp>
        <p:nvSpPr>
          <p:cNvPr id="18438" name="AutoShape 56"/>
          <p:cNvSpPr>
            <a:spLocks noChangeArrowheads="1"/>
          </p:cNvSpPr>
          <p:nvPr/>
        </p:nvSpPr>
        <p:spPr bwMode="auto">
          <a:xfrm>
            <a:off x="250825" y="4535488"/>
            <a:ext cx="4176713" cy="46037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3399FF"/>
              </a:gs>
              <a:gs pos="100000">
                <a:srgbClr val="1B5187"/>
              </a:gs>
            </a:gsLst>
            <a:lin ang="2700000" scaled="1"/>
          </a:gradFill>
          <a:ln w="0">
            <a:noFill/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76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endParaRPr lang="ru-RU" sz="1200" dirty="0"/>
          </a:p>
        </p:txBody>
      </p:sp>
      <p:pic>
        <p:nvPicPr>
          <p:cNvPr id="10" name="Picture 5" descr="F:\MSI\Учимся изучать историю. Работа с датами, картами, первоисточниками\Скриншоты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496" y="908720"/>
            <a:ext cx="3419872" cy="2735897"/>
          </a:xfrm>
          <a:prstGeom prst="rect">
            <a:avLst/>
          </a:prstGeom>
          <a:noFill/>
          <a:effectLst/>
        </p:spPr>
      </p:pic>
      <p:pic>
        <p:nvPicPr>
          <p:cNvPr id="11" name="Picture 6" descr="F:\MSI\Учимся изучать историю. Работа с датами, картами, первоисточниками\Скриншоты\6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573016"/>
            <a:ext cx="3240360" cy="2592288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76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23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5895</TotalTime>
  <Words>3649</Words>
  <Application>Microsoft Office PowerPoint</Application>
  <PresentationFormat>Экран (4:3)</PresentationFormat>
  <Paragraphs>796</Paragraphs>
  <Slides>112</Slides>
  <Notes>83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112</vt:i4>
      </vt:variant>
    </vt:vector>
  </HeadingPairs>
  <TitlesOfParts>
    <vt:vector size="113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lexa</dc:creator>
  <cp:lastModifiedBy>tpryanishnikova</cp:lastModifiedBy>
  <cp:revision>363</cp:revision>
  <dcterms:modified xsi:type="dcterms:W3CDTF">2014-05-08T12:42:32Z</dcterms:modified>
</cp:coreProperties>
</file>