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3" r:id="rId3"/>
    <p:sldId id="258" r:id="rId4"/>
    <p:sldId id="274" r:id="rId5"/>
    <p:sldId id="272" r:id="rId6"/>
    <p:sldId id="275" r:id="rId7"/>
    <p:sldId id="267" r:id="rId8"/>
    <p:sldId id="260" r:id="rId9"/>
    <p:sldId id="261" r:id="rId10"/>
    <p:sldId id="259" r:id="rId11"/>
    <p:sldId id="262" r:id="rId12"/>
    <p:sldId id="263" r:id="rId13"/>
    <p:sldId id="264" r:id="rId14"/>
    <p:sldId id="280" r:id="rId15"/>
    <p:sldId id="279" r:id="rId16"/>
    <p:sldId id="278" r:id="rId17"/>
    <p:sldId id="281" r:id="rId18"/>
    <p:sldId id="282" r:id="rId19"/>
    <p:sldId id="283" r:id="rId20"/>
    <p:sldId id="284" r:id="rId21"/>
    <p:sldId id="276" r:id="rId22"/>
    <p:sldId id="285" r:id="rId23"/>
    <p:sldId id="286" r:id="rId24"/>
    <p:sldId id="265" r:id="rId25"/>
    <p:sldId id="266" r:id="rId26"/>
    <p:sldId id="268" r:id="rId27"/>
    <p:sldId id="277" r:id="rId28"/>
    <p:sldId id="269"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B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2102" autoAdjust="0"/>
  </p:normalViewPr>
  <p:slideViewPr>
    <p:cSldViewPr>
      <p:cViewPr>
        <p:scale>
          <a:sx n="70" d="100"/>
          <a:sy n="70" d="100"/>
        </p:scale>
        <p:origin x="-1962" y="-2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3D8C0D-B56C-4CB7-969F-A1883F34EADE}" type="datetimeFigureOut">
              <a:rPr lang="ru-RU" smtClean="0"/>
              <a:pPr/>
              <a:t>02.03.2016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63EE91-77B0-4B62-9BA1-30EFF7D1390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863EE91-77B0-4B62-9BA1-30EFF7D13904}"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863EE91-77B0-4B62-9BA1-30EFF7D13904}"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863EE91-77B0-4B62-9BA1-30EFF7D13904}"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863EE91-77B0-4B62-9BA1-30EFF7D13904}"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C848857-BA8F-484E-B21E-C6E9CE6E8E43}" type="datetimeFigureOut">
              <a:rPr lang="ru-RU" smtClean="0"/>
              <a:pPr/>
              <a:t>02.03.2016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375291-0EA1-4122-B2F9-C8C0C757D00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848857-BA8F-484E-B21E-C6E9CE6E8E43}" type="datetimeFigureOut">
              <a:rPr lang="ru-RU" smtClean="0"/>
              <a:pPr/>
              <a:t>02.03.2016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375291-0EA1-4122-B2F9-C8C0C757D00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848857-BA8F-484E-B21E-C6E9CE6E8E43}" type="datetimeFigureOut">
              <a:rPr lang="ru-RU" smtClean="0"/>
              <a:pPr/>
              <a:t>02.03.2016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375291-0EA1-4122-B2F9-C8C0C757D00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848857-BA8F-484E-B21E-C6E9CE6E8E43}" type="datetimeFigureOut">
              <a:rPr lang="ru-RU" smtClean="0"/>
              <a:pPr/>
              <a:t>02.03.2016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375291-0EA1-4122-B2F9-C8C0C757D00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C848857-BA8F-484E-B21E-C6E9CE6E8E43}" type="datetimeFigureOut">
              <a:rPr lang="ru-RU" smtClean="0"/>
              <a:pPr/>
              <a:t>02.03.2016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375291-0EA1-4122-B2F9-C8C0C757D00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C848857-BA8F-484E-B21E-C6E9CE6E8E43}" type="datetimeFigureOut">
              <a:rPr lang="ru-RU" smtClean="0"/>
              <a:pPr/>
              <a:t>02.03.2016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375291-0EA1-4122-B2F9-C8C0C757D00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C848857-BA8F-484E-B21E-C6E9CE6E8E43}" type="datetimeFigureOut">
              <a:rPr lang="ru-RU" smtClean="0"/>
              <a:pPr/>
              <a:t>02.03.2016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B375291-0EA1-4122-B2F9-C8C0C757D00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C848857-BA8F-484E-B21E-C6E9CE6E8E43}" type="datetimeFigureOut">
              <a:rPr lang="ru-RU" smtClean="0"/>
              <a:pPr/>
              <a:t>02.03.2016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B375291-0EA1-4122-B2F9-C8C0C757D00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848857-BA8F-484E-B21E-C6E9CE6E8E43}" type="datetimeFigureOut">
              <a:rPr lang="ru-RU" smtClean="0"/>
              <a:pPr/>
              <a:t>02.03.2016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B375291-0EA1-4122-B2F9-C8C0C757D00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C848857-BA8F-484E-B21E-C6E9CE6E8E43}" type="datetimeFigureOut">
              <a:rPr lang="ru-RU" smtClean="0"/>
              <a:pPr/>
              <a:t>02.03.2016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375291-0EA1-4122-B2F9-C8C0C757D00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C848857-BA8F-484E-B21E-C6E9CE6E8E43}" type="datetimeFigureOut">
              <a:rPr lang="ru-RU" smtClean="0"/>
              <a:pPr/>
              <a:t>02.03.2016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375291-0EA1-4122-B2F9-C8C0C757D00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48857-BA8F-484E-B21E-C6E9CE6E8E43}" type="datetimeFigureOut">
              <a:rPr lang="ru-RU" smtClean="0"/>
              <a:pPr/>
              <a:t>02.03.2016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75291-0EA1-4122-B2F9-C8C0C757D00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cid:image002.png@01D11E46.7AB5BDD0" TargetMode="External"/><Relationship Id="rId7" Type="http://schemas.openxmlformats.org/officeDocument/2006/relationships/image" Target="cid:image002.png@01D11E46.E54874D0" TargetMode="External"/><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cid:image001.png@01D11E46.A9C1CF10" TargetMode="Externa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cid:image002.png@01D11E44.A86D9BA0" TargetMode="External"/><Relationship Id="rId7" Type="http://schemas.openxmlformats.org/officeDocument/2006/relationships/image" Target="cid:image001.png@01D11E45.04CA2B70" TargetMode="External"/><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cid:image003.png@01D11E44.D3CFDEC0" TargetMode="Externa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cid:image003.png@01D11E45.3D7576A0" TargetMode="External"/><Relationship Id="rId7" Type="http://schemas.openxmlformats.org/officeDocument/2006/relationships/image" Target="cid:image007.png@01D11E45.75FCE620" TargetMode="External"/><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cid:image004.png@01D11E45.75FCE620" TargetMode="Externa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image" Target="cid:image007.png@01D1206B.F82CF360" TargetMode="External"/><Relationship Id="rId7" Type="http://schemas.openxmlformats.org/officeDocument/2006/relationships/image" Target="cid:image007.png@01D1206C.3803E070" TargetMode="External"/><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cid:image002.png@01D1206C.3803E070" TargetMode="Externa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cid:image006.png@01D11E47.4D043E10" TargetMode="External"/><Relationship Id="rId7" Type="http://schemas.openxmlformats.org/officeDocument/2006/relationships/image" Target="cid:image005.png@01D11E47.7F68C920" TargetMode="External"/><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cid:image004.png@01D11E47.4D043E10" TargetMode="External"/><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cid:image004.png@01D11E47.7F68C920" TargetMode="External"/><Relationship Id="rId7" Type="http://schemas.openxmlformats.org/officeDocument/2006/relationships/image" Target="cid:image004.png@01D11E47.A74C1EB0" TargetMode="External"/><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cid:image001.png@01D11E47.A74C1EB0" TargetMode="External"/><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jpeg"/></Relationships>
</file>

<file path=ppt/slides/_rels/slide2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 Id="rId5" Type="http://schemas.openxmlformats.org/officeDocument/2006/relationships/image" Target="../media/image76.jpeg"/><Relationship Id="rId4" Type="http://schemas.openxmlformats.org/officeDocument/2006/relationships/image" Target="../media/image75.jpeg"/></Relationships>
</file>

<file path=ppt/slides/_rels/slide2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 Id="rId5" Type="http://schemas.openxmlformats.org/officeDocument/2006/relationships/image" Target="../media/image80.jpeg"/><Relationship Id="rId4" Type="http://schemas.openxmlformats.org/officeDocument/2006/relationships/image" Target="../media/image79.jpeg"/></Relationships>
</file>

<file path=ppt/slides/_rels/slide2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 Id="rId5" Type="http://schemas.openxmlformats.org/officeDocument/2006/relationships/image" Target="../media/image80.jpeg"/><Relationship Id="rId4" Type="http://schemas.openxmlformats.org/officeDocument/2006/relationships/image" Target="../media/image7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4"/>
          <p:cNvSpPr>
            <a:spLocks noChangeArrowheads="1"/>
          </p:cNvSpPr>
          <p:nvPr/>
        </p:nvSpPr>
        <p:spPr bwMode="auto">
          <a:xfrm>
            <a:off x="0" y="2060575"/>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sp>
        <p:nvSpPr>
          <p:cNvPr id="5" name="Прямоугольник 5"/>
          <p:cNvSpPr>
            <a:spLocks noChangeArrowheads="1"/>
          </p:cNvSpPr>
          <p:nvPr/>
        </p:nvSpPr>
        <p:spPr bwMode="auto">
          <a:xfrm>
            <a:off x="0" y="3629025"/>
            <a:ext cx="9144000" cy="346075"/>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sp>
        <p:nvSpPr>
          <p:cNvPr id="6" name="Rectangle 2"/>
          <p:cNvSpPr>
            <a:spLocks noChangeArrowheads="1"/>
          </p:cNvSpPr>
          <p:nvPr/>
        </p:nvSpPr>
        <p:spPr bwMode="auto">
          <a:xfrm>
            <a:off x="0" y="2132856"/>
            <a:ext cx="9144000" cy="1448731"/>
          </a:xfrm>
          <a:prstGeom prst="rect">
            <a:avLst/>
          </a:prstGeom>
          <a:noFill/>
          <a:ln w="9525">
            <a:noFill/>
            <a:round/>
            <a:headEnd/>
            <a:tailEnd/>
          </a:ln>
        </p:spPr>
        <p:txBody>
          <a:bodyPr lIns="90000" tIns="46800" rIns="90000" bIns="46800">
            <a:spAutoFit/>
          </a:bodyPr>
          <a:lstStyle/>
          <a:p>
            <a:pPr algn="ctr" eaLnBrk="0" hangingPunct="0">
              <a:defRPr/>
            </a:pPr>
            <a:r>
              <a:rPr lang="ru-RU" sz="4000" cap="all" dirty="0" smtClean="0">
                <a:solidFill>
                  <a:srgbClr val="005EB5"/>
                </a:solidFill>
                <a:latin typeface="Arial" pitchFamily="34" charset="0"/>
                <a:cs typeface="Arial" pitchFamily="34" charset="0"/>
              </a:rPr>
              <a:t>Комплекты печатных плакатов</a:t>
            </a:r>
          </a:p>
          <a:p>
            <a:pPr algn="ctr" eaLnBrk="0" hangingPunct="0">
              <a:defRPr/>
            </a:pPr>
            <a:r>
              <a:rPr lang="ru-RU" sz="2400" cap="all" dirty="0" smtClean="0">
                <a:solidFill>
                  <a:srgbClr val="005EB5"/>
                </a:solidFill>
                <a:latin typeface="Arial" pitchFamily="34" charset="0"/>
                <a:cs typeface="Arial" pitchFamily="34" charset="0"/>
              </a:rPr>
              <a:t>Для начального общего, основного общего и среднего (полного) общего образования</a:t>
            </a:r>
            <a:endParaRPr lang="en-GB" sz="2400" cap="all" dirty="0">
              <a:solidFill>
                <a:srgbClr val="005EB5"/>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79512" y="873725"/>
            <a:ext cx="6300192"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1. Набор «Математические таблицы для начальной школы»</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ts val="1200"/>
              </a:spcAft>
              <a:buClrTx/>
              <a:buSzTx/>
              <a:buFontTx/>
              <a:buNone/>
              <a:tabLst/>
            </a:pPr>
            <a:r>
              <a:rPr kumimoji="0" lang="ru-RU"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Темы:</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 Таблица Пифагора. 2. Таблица умножения. 3. Таблица классов и разрядов. 4. Таблица зависимости между величинами: скорость-время-расстояние, цена, количество, стоимость. 5. Таблица «свойства суммы, разности, произведения, частного. 6. Таблица мер длины. 7. Таблица мер веса. 8. Таблица измерения площадей. 9. Таблица метрических мер.</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2. Набор «Математика 1 класс»</a:t>
            </a:r>
            <a:r>
              <a:rPr kumimoji="0" lang="ru-RU" sz="1400" b="0"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ts val="1200"/>
              </a:spcAft>
              <a:buClrTx/>
              <a:buSzTx/>
              <a:buFontTx/>
              <a:buNone/>
              <a:tabLst/>
            </a:pPr>
            <a:r>
              <a:rPr lang="ru-RU" sz="1200" b="1" dirty="0" smtClean="0">
                <a:solidFill>
                  <a:srgbClr val="000000"/>
                </a:solidFill>
                <a:latin typeface="Arial" pitchFamily="34" charset="0"/>
                <a:ea typeface="Calibri" pitchFamily="34" charset="0"/>
                <a:cs typeface="Arial" pitchFamily="34" charset="0"/>
              </a:rPr>
              <a:t>Темы: </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1. Состав числа. 2. Точка, луч, линия. 3. Равенства. 4.Неравенства. 5.Многоугольники. 6. Компоненты сложения. 7. Решение задач. 8. Компоненты вычитания.</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3. Набор «Математика 2 класс»</a:t>
            </a:r>
            <a:r>
              <a:rPr kumimoji="0" lang="ru-RU" sz="1400" b="0"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ts val="120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a:t>
            </a:r>
            <a:r>
              <a:rPr kumimoji="0" lang="ru-RU"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Сложение с переходом через десяток. 2. Вычитание с переходом через десяток. 3. Прямые и обратные задачи. 4. Углы. 5. Умножение. 6. Компоненты умножения. 7. Компоненты деления. 8. Цена, количество, стоимость.</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4. Набор «Математика 3 класс»</a:t>
            </a:r>
          </a:p>
          <a:p>
            <a:pPr marL="0" marR="0" lvl="0" indent="0" algn="just" defTabSz="914400" rtl="0" eaLnBrk="0" fontAlgn="base" latinLnBrk="0" hangingPunct="0">
              <a:lnSpc>
                <a:spcPct val="100000"/>
              </a:lnSpc>
              <a:spcBef>
                <a:spcPct val="0"/>
              </a:spcBef>
              <a:spcAft>
                <a:spcPts val="1200"/>
              </a:spcAft>
              <a:buClrTx/>
              <a:buSzTx/>
              <a:tabLst/>
            </a:pPr>
            <a:r>
              <a:rPr kumimoji="0" lang="ru-RU"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Темы:</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 Увеличение и уменьшение чисел. 2. Уравнения. 3. Действия с числом нуль. 4. Умножение и деление суммы на число.  5. Деление с остатком. 6. Периметр и площадь многоугольника. 7. Письменное умножение. 8. Письменное деление.</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5. Набор «Математика 4 класс» </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 Доли. 2. Умножение и деление числа на произведение. 3. Сложение и вычитание величин. 4. Умножение и деление величин. 5. Письменное умножение на двузначное число. 6. Письменное умножение на трехзначное число. 7. Приемы письменного деления с остатком. 8. Скорость, время, расстояние.</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1691680" y="-15190"/>
            <a:ext cx="576064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МАТЕМАТИКА</a:t>
            </a:r>
            <a:endParaRPr lang="ru-RU" sz="4000" dirty="0">
              <a:solidFill>
                <a:srgbClr val="005EB5"/>
              </a:solidFill>
              <a:latin typeface="Arial" pitchFamily="34" charset="0"/>
              <a:cs typeface="Arial" pitchFamily="34" charset="0"/>
            </a:endParaRPr>
          </a:p>
        </p:txBody>
      </p:sp>
      <p:sp>
        <p:nvSpPr>
          <p:cNvPr id="12" name="Прямоугольник 4"/>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pic>
        <p:nvPicPr>
          <p:cNvPr id="13" name="Рисунок 12" descr="Математика 2 класс 06 Компоненты умножения.jpg"/>
          <p:cNvPicPr>
            <a:picLocks noChangeAspect="1"/>
          </p:cNvPicPr>
          <p:nvPr/>
        </p:nvPicPr>
        <p:blipFill>
          <a:blip r:embed="rId2" cstate="print"/>
          <a:stretch>
            <a:fillRect/>
          </a:stretch>
        </p:blipFill>
        <p:spPr>
          <a:xfrm>
            <a:off x="6573495" y="872896"/>
            <a:ext cx="2318985" cy="1620000"/>
          </a:xfrm>
          <a:prstGeom prst="rect">
            <a:avLst/>
          </a:prstGeom>
        </p:spPr>
      </p:pic>
      <p:pic>
        <p:nvPicPr>
          <p:cNvPr id="14" name="Рисунок 13" descr="Математика 3 класс 06 Периметр и площадь многоугольника.jpg"/>
          <p:cNvPicPr>
            <a:picLocks noChangeAspect="1"/>
          </p:cNvPicPr>
          <p:nvPr/>
        </p:nvPicPr>
        <p:blipFill>
          <a:blip r:embed="rId3" cstate="print"/>
          <a:stretch>
            <a:fillRect/>
          </a:stretch>
        </p:blipFill>
        <p:spPr>
          <a:xfrm>
            <a:off x="6573495" y="4473296"/>
            <a:ext cx="2318985" cy="1620000"/>
          </a:xfrm>
          <a:prstGeom prst="rect">
            <a:avLst/>
          </a:prstGeom>
        </p:spPr>
      </p:pic>
      <p:pic>
        <p:nvPicPr>
          <p:cNvPr id="15" name="Рисунок 14" descr="Математические таблицы для начальной школы 07 Таблица мер веса.jpg"/>
          <p:cNvPicPr>
            <a:picLocks noChangeAspect="1"/>
          </p:cNvPicPr>
          <p:nvPr/>
        </p:nvPicPr>
        <p:blipFill>
          <a:blip r:embed="rId4" cstate="print"/>
          <a:stretch>
            <a:fillRect/>
          </a:stretch>
        </p:blipFill>
        <p:spPr>
          <a:xfrm>
            <a:off x="6573495" y="2673096"/>
            <a:ext cx="2318985" cy="1620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35496" y="692696"/>
            <a:ext cx="7344816" cy="54845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1. Набор «Окружающий мир. 1 класс»</a:t>
            </a:r>
            <a:r>
              <a:rPr kumimoji="0" lang="ru-RU" sz="1400" b="0"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r>
              <a:rPr kumimoji="0" lang="ru-RU" sz="118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ru-RU" sz="118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ru-RU" sz="1170" b="1" i="0" u="none" strike="noStrike" cap="none" normalizeH="0" baseline="0" dirty="0" smtClean="0">
                <a:ln>
                  <a:noFill/>
                </a:ln>
                <a:solidFill>
                  <a:srgbClr val="000000"/>
                </a:solidFill>
                <a:effectLst/>
                <a:latin typeface="Arial" pitchFamily="34" charset="0"/>
                <a:ea typeface="Calibri" pitchFamily="34" charset="0"/>
                <a:cs typeface="Arial" pitchFamily="34" charset="0"/>
              </a:rPr>
              <a:t>Темы: </a:t>
            </a:r>
            <a:r>
              <a:rPr kumimoji="0" lang="ru-RU" sz="1170" b="0" i="0" u="none" strike="noStrike" cap="none" normalizeH="0" baseline="0" dirty="0" smtClean="0">
                <a:ln>
                  <a:noFill/>
                </a:ln>
                <a:solidFill>
                  <a:srgbClr val="000000"/>
                </a:solidFill>
                <a:effectLst/>
                <a:latin typeface="Arial" pitchFamily="34" charset="0"/>
                <a:ea typeface="Calibri" pitchFamily="34" charset="0"/>
                <a:cs typeface="Arial" pitchFamily="34" charset="0"/>
              </a:rPr>
              <a:t>1. Комнатные цветы. Уход за комнатными цветами. 2. Садовые цветы. 3. Части растений. 4. Насекомые. Части тела. 5. Рыбы. Части тела. 6. Птицы. Части тела. 7. Звери. Части тела. 8. Земля. Луна. 9. Наша страна. 10. Динозавры. 11. Зимующие птицы. 12. Перелетные птицы. 13. Дикие звери. 14. Домашние животные.15. Знакомство с компьютером.</a:t>
            </a:r>
            <a:endParaRPr kumimoji="0" lang="ru-RU" sz="117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2. Набор</a:t>
            </a:r>
            <a:r>
              <a:rPr kumimoji="0" lang="ru-RU" sz="1400" b="1" i="0" u="sng" strike="noStrike" cap="none" normalizeH="0" dirty="0" smtClean="0">
                <a:ln>
                  <a:noFill/>
                </a:ln>
                <a:solidFill>
                  <a:srgbClr val="005EB5"/>
                </a:solidFill>
                <a:effectLst/>
                <a:latin typeface="Arial" pitchFamily="34" charset="0"/>
                <a:ea typeface="Calibri" pitchFamily="34" charset="0"/>
                <a:cs typeface="Arial" pitchFamily="34" charset="0"/>
              </a:rPr>
              <a:t>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«Окружающий мир. 2 класс» </a:t>
            </a:r>
            <a:r>
              <a:rPr kumimoji="0" lang="ru-RU" sz="118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ru-RU" sz="118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ru-RU" sz="1170" b="1" i="0" u="none" strike="noStrike" cap="none" normalizeH="0" baseline="0" dirty="0" smtClean="0">
                <a:ln>
                  <a:noFill/>
                </a:ln>
                <a:solidFill>
                  <a:srgbClr val="000000"/>
                </a:solidFill>
                <a:effectLst/>
                <a:latin typeface="Arial" pitchFamily="34" charset="0"/>
                <a:ea typeface="Calibri" pitchFamily="34" charset="0"/>
                <a:cs typeface="Arial" pitchFamily="34" charset="0"/>
              </a:rPr>
              <a:t>Темы: </a:t>
            </a:r>
            <a:r>
              <a:rPr kumimoji="0" lang="ru-RU" sz="1170" b="0" i="0" u="none" strike="noStrike" cap="none" normalizeH="0" baseline="0" dirty="0" smtClean="0">
                <a:ln>
                  <a:noFill/>
                </a:ln>
                <a:solidFill>
                  <a:srgbClr val="000000"/>
                </a:solidFill>
                <a:effectLst/>
                <a:latin typeface="Arial" pitchFamily="34" charset="0"/>
                <a:ea typeface="Calibri" pitchFamily="34" charset="0"/>
                <a:cs typeface="Arial" pitchFamily="34" charset="0"/>
              </a:rPr>
              <a:t>1. Живая и неживая природа. Зима. 2. Живая и неживая природа. Весна. 3. Живая и неживая природа. Лето. 4. Живая и неживая природа. Осень. 5. Деревья, кустарники, травы. 6. Красная книга. Растения. 7. Красная книга. Животные. 8. Явления природы в живой и неживой природе. 9. Ориентирование. Стороны горизонта. 10. Водный и воздушный транспорт. 11. Наземный и подземный транспорт. 12. Ядовитые растения и грибы. 13. Строение тела человека. 14. Путешествие в космос. 15. Кладовые земли.</a:t>
            </a:r>
            <a:endParaRPr kumimoji="0" lang="ru-RU" sz="117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3. Набор «Окружающий мир. 3 класс»</a:t>
            </a:r>
            <a:r>
              <a:rPr kumimoji="0" lang="ru-RU" sz="1400" b="0"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r>
              <a:rPr kumimoji="0" lang="ru-RU" sz="118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ru-RU" sz="118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ru-RU" sz="1170" b="1" i="0" u="none" strike="noStrike" cap="none" normalizeH="0" baseline="0" dirty="0" smtClean="0">
                <a:ln>
                  <a:noFill/>
                </a:ln>
                <a:solidFill>
                  <a:srgbClr val="000000"/>
                </a:solidFill>
                <a:effectLst/>
                <a:latin typeface="Arial" pitchFamily="34" charset="0"/>
                <a:ea typeface="Calibri" pitchFamily="34" charset="0"/>
                <a:cs typeface="Arial" pitchFamily="34" charset="0"/>
              </a:rPr>
              <a:t>Темы:</a:t>
            </a:r>
            <a:r>
              <a:rPr kumimoji="0" lang="ru-RU" sz="117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 Тела. Вещества. Частицы. 2. Круговорот воды в природе. 3. Связи в живой природе. 4. Цепи питания. 5. Черви, </a:t>
            </a:r>
            <a:r>
              <a:rPr kumimoji="0" lang="ru-RU" sz="117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молюски</a:t>
            </a:r>
            <a:r>
              <a:rPr kumimoji="0" lang="ru-RU" sz="117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иглокожие, ракообразные. 6. Паукообразные, земноводные, пресмыкающиеся. 7. Размножение и развитие животных. 8. Водоросли, мхи, папоротники. 9. Грибы. 10. Распространение семян. Развитие растения из семени. 11. Животноводство. 12. Растениеводство. 13. Скелет. Мышцы. 14. Деньги.15. Природа в опасности.</a:t>
            </a:r>
            <a:endParaRPr kumimoji="0" lang="ru-RU" sz="117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ru-RU" sz="1400" b="1" u="sng" dirty="0" smtClean="0">
                <a:solidFill>
                  <a:srgbClr val="005EB5"/>
                </a:solidFill>
                <a:latin typeface="Arial" pitchFamily="34" charset="0"/>
                <a:ea typeface="Calibri" pitchFamily="34" charset="0"/>
                <a:cs typeface="Arial" pitchFamily="34" charset="0"/>
              </a:rPr>
              <a:t>4. Набор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«Окружающий мир. 4 класс»</a:t>
            </a:r>
            <a:r>
              <a:rPr kumimoji="0" lang="ru-RU" sz="1400" b="0"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r>
              <a:rPr kumimoji="0" lang="ru-RU" sz="118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ru-RU" sz="118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ru-RU" sz="1170" b="1" i="0" u="none" strike="noStrike" cap="none" normalizeH="0" baseline="0" dirty="0" smtClean="0">
                <a:ln>
                  <a:noFill/>
                </a:ln>
                <a:solidFill>
                  <a:srgbClr val="000000"/>
                </a:solidFill>
                <a:effectLst/>
                <a:latin typeface="Arial" pitchFamily="34" charset="0"/>
                <a:ea typeface="Calibri" pitchFamily="34" charset="0"/>
                <a:cs typeface="Arial" pitchFamily="34" charset="0"/>
              </a:rPr>
              <a:t>Темы: </a:t>
            </a:r>
            <a:r>
              <a:rPr kumimoji="0" lang="ru-RU" sz="1170" b="0" i="0" u="none" strike="noStrike" cap="none" normalizeH="0" baseline="0" dirty="0" smtClean="0">
                <a:ln>
                  <a:noFill/>
                </a:ln>
                <a:solidFill>
                  <a:srgbClr val="000000"/>
                </a:solidFill>
                <a:effectLst/>
                <a:latin typeface="Arial" pitchFamily="34" charset="0"/>
                <a:ea typeface="Calibri" pitchFamily="34" charset="0"/>
                <a:cs typeface="Arial" pitchFamily="34" charset="0"/>
              </a:rPr>
              <a:t>1. Зона Арктических пустынь. 2. Тундра. 3. Тайга. 4. Смешанные и широколиственные леса. 5. Зона степей. 6. Пустыня. 7. У Черного моря. 8. Природное сообщество – луг. 9. Природное сообщество – река. 10. Природное сообщество – болото. 11. Кого можно встретить в саду. 12. Поверхность нашего края. 13. Солнечная система. Планеты. 14. </a:t>
            </a:r>
            <a:r>
              <a:rPr kumimoji="0" lang="ru-RU" sz="117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Cозвездия</a:t>
            </a:r>
            <a:r>
              <a:rPr kumimoji="0" lang="ru-RU" sz="117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15. Великие имена России.</a:t>
            </a:r>
            <a:endParaRPr kumimoji="0" lang="ru-RU" sz="117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5. Набор</a:t>
            </a:r>
            <a:r>
              <a:rPr kumimoji="0" lang="ru-RU" sz="1400" b="1" i="0" u="sng" strike="noStrike" cap="none" normalizeH="0" dirty="0" smtClean="0">
                <a:ln>
                  <a:noFill/>
                </a:ln>
                <a:solidFill>
                  <a:srgbClr val="005EB5"/>
                </a:solidFill>
                <a:effectLst/>
                <a:latin typeface="Arial" pitchFamily="34" charset="0"/>
                <a:ea typeface="Calibri" pitchFamily="34" charset="0"/>
                <a:cs typeface="Arial" pitchFamily="34" charset="0"/>
              </a:rPr>
              <a:t>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«Окружающий мир. Летние и осенние изменения в природе»</a:t>
            </a:r>
            <a:r>
              <a:rPr kumimoji="0" lang="ru-RU" sz="1400" b="0"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70" b="1" i="0" u="none" strike="noStrike" cap="none" normalizeH="0" baseline="0" dirty="0" smtClean="0">
                <a:ln>
                  <a:noFill/>
                </a:ln>
                <a:solidFill>
                  <a:srgbClr val="000000"/>
                </a:solidFill>
                <a:effectLst/>
                <a:latin typeface="Arial" pitchFamily="34" charset="0"/>
                <a:ea typeface="Calibri" pitchFamily="34" charset="0"/>
                <a:cs typeface="Arial" pitchFamily="34" charset="0"/>
              </a:rPr>
              <a:t>Темы:</a:t>
            </a:r>
            <a:r>
              <a:rPr kumimoji="0" lang="ru-RU" sz="117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 Живая и неживая природа. 2. Виды термометров. 3. Изменение температуры воздуха. 4. Части растения. 5. Плоды и семена. 6. Травянистые растения, цветение растений. 7. Ярусы леса. 8. Хвойные и лиственные растения. 9. Грибы. 10. Дикие и домашние животные. 11. Питание диких и домашних животных. 12. Насекомые. 13. Перелетные и зимующие птицы. </a:t>
            </a:r>
            <a:endParaRPr kumimoji="0" lang="ru-RU" sz="117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691680" y="-15190"/>
            <a:ext cx="576064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ОКРУЖАЮЩИЙ МИР</a:t>
            </a:r>
            <a:endParaRPr lang="ru-RU" sz="4000" dirty="0">
              <a:solidFill>
                <a:srgbClr val="005EB5"/>
              </a:solidFill>
              <a:latin typeface="Arial" pitchFamily="34" charset="0"/>
              <a:cs typeface="Arial" pitchFamily="34" charset="0"/>
            </a:endParaRPr>
          </a:p>
        </p:txBody>
      </p:sp>
      <p:sp>
        <p:nvSpPr>
          <p:cNvPr id="4" name="Прямоугольник 4"/>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pic>
        <p:nvPicPr>
          <p:cNvPr id="5" name="Рисунок 4" descr="Окружающий мир. 3 класс_02. Круговорот воды в природе.jpg"/>
          <p:cNvPicPr>
            <a:picLocks noChangeAspect="1"/>
          </p:cNvPicPr>
          <p:nvPr/>
        </p:nvPicPr>
        <p:blipFill>
          <a:blip r:embed="rId2" cstate="print"/>
          <a:stretch>
            <a:fillRect/>
          </a:stretch>
        </p:blipFill>
        <p:spPr>
          <a:xfrm>
            <a:off x="7308304" y="3645024"/>
            <a:ext cx="1545990" cy="1080000"/>
          </a:xfrm>
          <a:prstGeom prst="rect">
            <a:avLst/>
          </a:prstGeom>
        </p:spPr>
      </p:pic>
      <p:pic>
        <p:nvPicPr>
          <p:cNvPr id="6" name="Рисунок 5" descr="Окружающий мир. 1 класс_03. Части растений.jpg"/>
          <p:cNvPicPr>
            <a:picLocks noChangeAspect="1"/>
          </p:cNvPicPr>
          <p:nvPr/>
        </p:nvPicPr>
        <p:blipFill>
          <a:blip r:embed="rId3" cstate="print"/>
          <a:stretch>
            <a:fillRect/>
          </a:stretch>
        </p:blipFill>
        <p:spPr>
          <a:xfrm>
            <a:off x="7308304" y="908720"/>
            <a:ext cx="1545990" cy="1080000"/>
          </a:xfrm>
          <a:prstGeom prst="rect">
            <a:avLst/>
          </a:prstGeom>
        </p:spPr>
      </p:pic>
      <p:pic>
        <p:nvPicPr>
          <p:cNvPr id="7" name="Рисунок 6" descr="Окружающий мир. 2 класс_13. Строение тела человека.jpg"/>
          <p:cNvPicPr>
            <a:picLocks noChangeAspect="1"/>
          </p:cNvPicPr>
          <p:nvPr/>
        </p:nvPicPr>
        <p:blipFill>
          <a:blip r:embed="rId4" cstate="print"/>
          <a:stretch>
            <a:fillRect/>
          </a:stretch>
        </p:blipFill>
        <p:spPr>
          <a:xfrm>
            <a:off x="7490506" y="2276872"/>
            <a:ext cx="1545990" cy="1080000"/>
          </a:xfrm>
          <a:prstGeom prst="rect">
            <a:avLst/>
          </a:prstGeom>
        </p:spPr>
      </p:pic>
      <p:pic>
        <p:nvPicPr>
          <p:cNvPr id="8" name="Рисунок 7" descr="Окружающий мир. 3 класс_13. Скелет. Мышцы.jpg"/>
          <p:cNvPicPr>
            <a:picLocks noChangeAspect="1"/>
          </p:cNvPicPr>
          <p:nvPr/>
        </p:nvPicPr>
        <p:blipFill>
          <a:blip r:embed="rId5" cstate="print"/>
          <a:stretch>
            <a:fillRect/>
          </a:stretch>
        </p:blipFill>
        <p:spPr>
          <a:xfrm>
            <a:off x="7490506" y="5013176"/>
            <a:ext cx="1545990" cy="1080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44016" y="764704"/>
            <a:ext cx="889248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1. Набор «Английский язык. Существительные, прилагательные, местоимения, числительные»</a:t>
            </a:r>
            <a:r>
              <a:rPr kumimoji="0" lang="ru-RU" sz="1400" b="0"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 Множественное число существительных (1). 2. Множественное число существительных (2). 3. Притяжательный падеж существительных. 4. Личные и притяжательные местоимения. 5. Указательные местоимения. 6. Исчисляемые и неисчисляемые существительные. 7. Степени сравнения прилагательных (общее правило). 8. Степени сравнения прилагательных (особые случаи). 9. Числительные.</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2. Набор </a:t>
            </a:r>
            <a:r>
              <a:rPr kumimoji="0" lang="en-US"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Английский</a:t>
            </a:r>
            <a:r>
              <a:rPr kumimoji="0" lang="en-US"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язык</a:t>
            </a:r>
            <a:r>
              <a:rPr kumimoji="0" lang="en-US"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Глаголы</a:t>
            </a:r>
            <a:r>
              <a:rPr kumimoji="0" lang="en-US"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 Be, Have, Can, Must»</a:t>
            </a:r>
            <a:r>
              <a:rPr kumimoji="0" lang="en-US" sz="1400" b="0"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 </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Глагол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be</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2. Глагол </a:t>
            </a:r>
            <a:r>
              <a:rPr kumimoji="0" lang="ru-RU"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be</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в вопросах. 3. Глагол </a:t>
            </a:r>
            <a:r>
              <a:rPr kumimoji="0" lang="ru-RU"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be</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в отрицательных предложениях. 4. Глагол </a:t>
            </a:r>
            <a:r>
              <a:rPr kumimoji="0" lang="ru-RU"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have</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5. Глагол </a:t>
            </a:r>
            <a:r>
              <a:rPr kumimoji="0" lang="ru-RU"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have</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в вопросах. 6. Глагол </a:t>
            </a:r>
            <a:r>
              <a:rPr kumimoji="0" lang="ru-RU"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have</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в отрицательных предложениях. 7. Глагол </a:t>
            </a:r>
            <a:r>
              <a:rPr kumimoji="0" lang="ru-RU"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can</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8. Глагол </a:t>
            </a:r>
            <a:r>
              <a:rPr kumimoji="0" lang="ru-RU"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must</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3. Набор «Английский язык. Времена английского глагола»</a:t>
            </a:r>
            <a:r>
              <a:rPr kumimoji="0" lang="ru-RU" sz="1400" b="0"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ru-RU"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Темы: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1. Present Simple (Present Indefinite). 2. Present Simple (Present Indefinite). 3. Future Simple (Future Indefinite). 4. Present Progressive (Present Continuous). 5. Present Progressive (Present Continuous). </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6.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Present Progressive</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Present Simple</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7. Сокращенные формы. 8. Неправильные глаголы (1). 9. Неправильные глаголы (2). </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10. </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Глагол</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be </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в</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прошедшем</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времени</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.11. Past Simple (Past Indefinite). 12. </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Вопросы</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13. Past Simple (Past Indefinite). 14. </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Отрицательные</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предложения</a:t>
            </a: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15. There is  / There are  (Present Simple).</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4. Набор «Английский язык. Вопросительные и отрицательные предложения»</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buClrTx/>
              <a:buSzTx/>
              <a:buFontTx/>
              <a:buNone/>
              <a:tabLst/>
            </a:pPr>
            <a:r>
              <a:rPr kumimoji="0" lang="ru-RU"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Темы:</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 Общий вопрос. 2. Краткие ответы. 3. Общие и альтернативные вопросы. 4. Вопросительные слова. 5. Специальный вопрос. 6. Вопрос к подлежащему. 7. Ответ на вопрос к подлежащему. 8. Отрицательные предложения.</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691680" y="-15190"/>
            <a:ext cx="576064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АНГЛИЙСКИЙ ЯЗЫК</a:t>
            </a:r>
            <a:endParaRPr lang="ru-RU" sz="4000" dirty="0">
              <a:solidFill>
                <a:srgbClr val="005EB5"/>
              </a:solidFill>
              <a:latin typeface="Arial" pitchFamily="34" charset="0"/>
              <a:cs typeface="Arial" pitchFamily="34" charset="0"/>
            </a:endParaRPr>
          </a:p>
        </p:txBody>
      </p:sp>
      <p:sp>
        <p:nvSpPr>
          <p:cNvPr id="4" name="Прямоугольник 4"/>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pic>
        <p:nvPicPr>
          <p:cNvPr id="5" name="Рисунок 4" descr="Английский язык. Существительные, прилагательные, местоимения, числительные_02. Множественное число существительных (2).jpg"/>
          <p:cNvPicPr>
            <a:picLocks noChangeAspect="1"/>
          </p:cNvPicPr>
          <p:nvPr/>
        </p:nvPicPr>
        <p:blipFill>
          <a:blip r:embed="rId2" cstate="print"/>
          <a:stretch>
            <a:fillRect/>
          </a:stretch>
        </p:blipFill>
        <p:spPr>
          <a:xfrm>
            <a:off x="6876256" y="4653296"/>
            <a:ext cx="2061320" cy="1440000"/>
          </a:xfrm>
          <a:prstGeom prst="rect">
            <a:avLst/>
          </a:prstGeom>
        </p:spPr>
      </p:pic>
      <p:pic>
        <p:nvPicPr>
          <p:cNvPr id="6" name="Рисунок 5" descr="Английский язык. Глаголы Be, Have, Can, Must_01. Глагол be.jpg"/>
          <p:cNvPicPr>
            <a:picLocks noChangeAspect="1"/>
          </p:cNvPicPr>
          <p:nvPr/>
        </p:nvPicPr>
        <p:blipFill>
          <a:blip r:embed="rId3" cstate="print"/>
          <a:stretch>
            <a:fillRect/>
          </a:stretch>
        </p:blipFill>
        <p:spPr>
          <a:xfrm>
            <a:off x="179512" y="4653296"/>
            <a:ext cx="2061320" cy="1440000"/>
          </a:xfrm>
          <a:prstGeom prst="rect">
            <a:avLst/>
          </a:prstGeom>
        </p:spPr>
      </p:pic>
      <p:pic>
        <p:nvPicPr>
          <p:cNvPr id="7" name="Рисунок 6" descr="Английский язык. Глаголы Be, Have, Can, Must_04. Глагол have.jpg"/>
          <p:cNvPicPr>
            <a:picLocks noChangeAspect="1"/>
          </p:cNvPicPr>
          <p:nvPr/>
        </p:nvPicPr>
        <p:blipFill>
          <a:blip r:embed="rId4" cstate="print"/>
          <a:stretch>
            <a:fillRect/>
          </a:stretch>
        </p:blipFill>
        <p:spPr>
          <a:xfrm>
            <a:off x="2411760" y="4653296"/>
            <a:ext cx="2061320" cy="1440000"/>
          </a:xfrm>
          <a:prstGeom prst="rect">
            <a:avLst/>
          </a:prstGeom>
        </p:spPr>
      </p:pic>
      <p:pic>
        <p:nvPicPr>
          <p:cNvPr id="8" name="Рисунок 7" descr="Английский язык. Существительные, прилагательные, местоимения, числительные_08. Исчисляемые и неисчисляемые существительные.jpg"/>
          <p:cNvPicPr>
            <a:picLocks noChangeAspect="1"/>
          </p:cNvPicPr>
          <p:nvPr/>
        </p:nvPicPr>
        <p:blipFill>
          <a:blip r:embed="rId5" cstate="print"/>
          <a:stretch>
            <a:fillRect/>
          </a:stretch>
        </p:blipFill>
        <p:spPr>
          <a:xfrm>
            <a:off x="4644008" y="4653296"/>
            <a:ext cx="2061320" cy="1440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7504" y="803176"/>
            <a:ext cx="6552728"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pPr>
            <a:r>
              <a:rPr lang="ru-RU" sz="1400" b="1" u="sng" dirty="0" smtClean="0">
                <a:solidFill>
                  <a:srgbClr val="005EB5"/>
                </a:solidFill>
                <a:latin typeface="Arial" pitchFamily="34" charset="0"/>
                <a:ea typeface="Calibri" pitchFamily="34" charset="0"/>
                <a:cs typeface="Arial" pitchFamily="34" charset="0"/>
              </a:rPr>
              <a:t>1. Набор «Русский язык. </a:t>
            </a:r>
            <a:r>
              <a:rPr lang="ru-RU" sz="1400" b="1" u="sng" dirty="0" smtClean="0">
                <a:solidFill>
                  <a:srgbClr val="005EB5"/>
                </a:solidFill>
                <a:latin typeface="Arial" pitchFamily="34" charset="0"/>
                <a:ea typeface="Calibri" pitchFamily="34" charset="0"/>
                <a:cs typeface="Arial" pitchFamily="34" charset="0"/>
              </a:rPr>
              <a:t>5 </a:t>
            </a:r>
            <a:r>
              <a:rPr lang="ru-RU" sz="1400" b="1" u="sng" dirty="0" smtClean="0">
                <a:solidFill>
                  <a:srgbClr val="005EB5"/>
                </a:solidFill>
                <a:latin typeface="Arial" pitchFamily="34" charset="0"/>
                <a:ea typeface="Calibri" pitchFamily="34" charset="0"/>
                <a:cs typeface="Arial" pitchFamily="34" charset="0"/>
              </a:rPr>
              <a:t>класс»</a:t>
            </a:r>
            <a:endParaRPr lang="ru-RU" sz="1400" b="1" u="sng" dirty="0" smtClean="0">
              <a:solidFill>
                <a:srgbClr val="005EB5"/>
              </a:solidFill>
              <a:latin typeface="Arial" pitchFamily="34" charset="0"/>
              <a:ea typeface="Calibri" pitchFamily="34" charset="0"/>
              <a:cs typeface="Arial" pitchFamily="34" charset="0"/>
            </a:endParaRPr>
          </a:p>
          <a:p>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 </a:t>
            </a:r>
            <a:r>
              <a:rPr lang="ru-RU" sz="1200" dirty="0" smtClean="0">
                <a:latin typeface="Arial" pitchFamily="34" charset="0"/>
                <a:ea typeface="Calibri" pitchFamily="34" charset="0"/>
                <a:cs typeface="Arial" pitchFamily="34" charset="0"/>
              </a:rPr>
              <a:t>1</a:t>
            </a:r>
            <a:r>
              <a:rPr lang="ru-RU" sz="1200" dirty="0" smtClean="0">
                <a:latin typeface="Arial" pitchFamily="34" charset="0"/>
                <a:ea typeface="Calibri" pitchFamily="34" charset="0"/>
                <a:cs typeface="Arial" pitchFamily="34" charset="0"/>
              </a:rPr>
              <a:t>. Правописание корней с чередованием </a:t>
            </a:r>
            <a:r>
              <a:rPr lang="ru-RU" sz="1200" dirty="0" smtClean="0">
                <a:latin typeface="Arial" pitchFamily="34" charset="0"/>
                <a:ea typeface="Calibri" pitchFamily="34" charset="0"/>
                <a:cs typeface="Arial" pitchFamily="34" charset="0"/>
              </a:rPr>
              <a:t>А-О. 2. Правописание </a:t>
            </a:r>
            <a:r>
              <a:rPr lang="ru-RU" sz="1200" dirty="0" smtClean="0">
                <a:latin typeface="Arial" pitchFamily="34" charset="0"/>
                <a:ea typeface="Calibri" pitchFamily="34" charset="0"/>
                <a:cs typeface="Arial" pitchFamily="34" charset="0"/>
              </a:rPr>
              <a:t>корней с чередованием </a:t>
            </a:r>
            <a:r>
              <a:rPr lang="ru-RU" sz="1200" dirty="0" smtClean="0">
                <a:latin typeface="Arial" pitchFamily="34" charset="0"/>
                <a:ea typeface="Calibri" pitchFamily="34" charset="0"/>
                <a:cs typeface="Arial" pitchFamily="34" charset="0"/>
              </a:rPr>
              <a:t>Е-И. 3. Правописание </a:t>
            </a:r>
            <a:r>
              <a:rPr lang="ru-RU" sz="1200" dirty="0" smtClean="0">
                <a:latin typeface="Arial" pitchFamily="34" charset="0"/>
                <a:ea typeface="Calibri" pitchFamily="34" charset="0"/>
                <a:cs typeface="Arial" pitchFamily="34" charset="0"/>
              </a:rPr>
              <a:t>И-Ы после </a:t>
            </a:r>
            <a:r>
              <a:rPr lang="ru-RU" sz="1200" dirty="0" smtClean="0">
                <a:latin typeface="Arial" pitchFamily="34" charset="0"/>
                <a:ea typeface="Calibri" pitchFamily="34" charset="0"/>
                <a:cs typeface="Arial" pitchFamily="34" charset="0"/>
              </a:rPr>
              <a:t>Ц. 4. Разделительный Ъ. </a:t>
            </a:r>
            <a:br>
              <a:rPr lang="ru-RU" sz="1200" dirty="0" smtClean="0">
                <a:latin typeface="Arial" pitchFamily="34" charset="0"/>
                <a:ea typeface="Calibri" pitchFamily="34" charset="0"/>
                <a:cs typeface="Arial" pitchFamily="34" charset="0"/>
              </a:rPr>
            </a:br>
            <a:r>
              <a:rPr lang="ru-RU" sz="1200" dirty="0" smtClean="0">
                <a:latin typeface="Arial" pitchFamily="34" charset="0"/>
                <a:ea typeface="Calibri" pitchFamily="34" charset="0"/>
                <a:cs typeface="Arial" pitchFamily="34" charset="0"/>
              </a:rPr>
              <a:t>5. Разделительный Ь. 6. </a:t>
            </a:r>
            <a:r>
              <a:rPr lang="ru-RU" sz="1200" dirty="0" smtClean="0">
                <a:latin typeface="Arial" pitchFamily="34" charset="0"/>
                <a:ea typeface="Calibri" pitchFamily="34" charset="0"/>
                <a:cs typeface="Arial" pitchFamily="34" charset="0"/>
              </a:rPr>
              <a:t>Ь после </a:t>
            </a:r>
            <a:r>
              <a:rPr lang="ru-RU" sz="1200" dirty="0" smtClean="0">
                <a:latin typeface="Arial" pitchFamily="34" charset="0"/>
                <a:ea typeface="Calibri" pitchFamily="34" charset="0"/>
                <a:cs typeface="Arial" pitchFamily="34" charset="0"/>
              </a:rPr>
              <a:t>шипящих. 7. Правописание </a:t>
            </a:r>
            <a:r>
              <a:rPr lang="ru-RU" sz="1200" dirty="0" smtClean="0">
                <a:latin typeface="Arial" pitchFamily="34" charset="0"/>
                <a:ea typeface="Calibri" pitchFamily="34" charset="0"/>
                <a:cs typeface="Arial" pitchFamily="34" charset="0"/>
              </a:rPr>
              <a:t>Ь в количественных </a:t>
            </a:r>
            <a:r>
              <a:rPr lang="ru-RU" sz="1200" dirty="0" smtClean="0">
                <a:latin typeface="Arial" pitchFamily="34" charset="0"/>
                <a:ea typeface="Calibri" pitchFamily="34" charset="0"/>
                <a:cs typeface="Arial" pitchFamily="34" charset="0"/>
              </a:rPr>
              <a:t>числительных. 8.  </a:t>
            </a:r>
            <a:r>
              <a:rPr lang="ru-RU" sz="1200" dirty="0" smtClean="0">
                <a:latin typeface="Arial" pitchFamily="34" charset="0"/>
                <a:ea typeface="Calibri" pitchFamily="34" charset="0"/>
                <a:cs typeface="Arial" pitchFamily="34" charset="0"/>
              </a:rPr>
              <a:t>Склонение имен </a:t>
            </a:r>
            <a:r>
              <a:rPr lang="ru-RU" sz="1200" dirty="0" smtClean="0">
                <a:latin typeface="Arial" pitchFamily="34" charset="0"/>
                <a:ea typeface="Calibri" pitchFamily="34" charset="0"/>
                <a:cs typeface="Arial" pitchFamily="34" charset="0"/>
              </a:rPr>
              <a:t>существительных. 9. </a:t>
            </a:r>
            <a:r>
              <a:rPr lang="ru-RU" sz="1200" dirty="0" smtClean="0">
                <a:latin typeface="Arial" pitchFamily="34" charset="0"/>
                <a:ea typeface="Calibri" pitchFamily="34" charset="0"/>
                <a:cs typeface="Arial" pitchFamily="34" charset="0"/>
              </a:rPr>
              <a:t>Спряжение </a:t>
            </a:r>
            <a:r>
              <a:rPr lang="ru-RU" sz="1200" dirty="0" smtClean="0">
                <a:latin typeface="Arial" pitchFamily="34" charset="0"/>
                <a:ea typeface="Calibri" pitchFamily="34" charset="0"/>
                <a:cs typeface="Arial" pitchFamily="34" charset="0"/>
              </a:rPr>
              <a:t>глаголов. </a:t>
            </a:r>
            <a:endParaRPr lang="ru-RU" sz="1200" dirty="0" smtClean="0">
              <a:latin typeface="Arial" pitchFamily="34" charset="0"/>
              <a:ea typeface="Calibri" pitchFamily="34" charset="0"/>
              <a:cs typeface="Arial" pitchFamily="34" charset="0"/>
            </a:endParaRPr>
          </a:p>
          <a:p>
            <a:r>
              <a:rPr lang="ru-RU" sz="1200" dirty="0" smtClean="0">
                <a:latin typeface="Arial" pitchFamily="34" charset="0"/>
                <a:ea typeface="Calibri" pitchFamily="34" charset="0"/>
                <a:cs typeface="Arial" pitchFamily="34" charset="0"/>
              </a:rPr>
              <a:t>10. </a:t>
            </a:r>
            <a:r>
              <a:rPr lang="ru-RU" sz="1200" dirty="0" smtClean="0">
                <a:latin typeface="Arial" pitchFamily="34" charset="0"/>
                <a:ea typeface="Calibri" pitchFamily="34" charset="0"/>
                <a:cs typeface="Arial" pitchFamily="34" charset="0"/>
              </a:rPr>
              <a:t>Главные и второстепенные члены </a:t>
            </a:r>
            <a:r>
              <a:rPr lang="ru-RU" sz="1200" dirty="0" smtClean="0">
                <a:latin typeface="Arial" pitchFamily="34" charset="0"/>
                <a:ea typeface="Calibri" pitchFamily="34" charset="0"/>
                <a:cs typeface="Arial" pitchFamily="34" charset="0"/>
              </a:rPr>
              <a:t>предложения. 11. </a:t>
            </a:r>
            <a:r>
              <a:rPr lang="ru-RU" sz="1200" dirty="0" smtClean="0">
                <a:latin typeface="Arial" pitchFamily="34" charset="0"/>
                <a:ea typeface="Calibri" pitchFamily="34" charset="0"/>
                <a:cs typeface="Arial" pitchFamily="34" charset="0"/>
              </a:rPr>
              <a:t>Главные члены предложения: способы </a:t>
            </a:r>
            <a:r>
              <a:rPr lang="ru-RU" sz="1200" dirty="0" smtClean="0">
                <a:latin typeface="Arial" pitchFamily="34" charset="0"/>
                <a:ea typeface="Calibri" pitchFamily="34" charset="0"/>
                <a:cs typeface="Arial" pitchFamily="34" charset="0"/>
              </a:rPr>
              <a:t>выражения. 12. </a:t>
            </a:r>
            <a:r>
              <a:rPr lang="ru-RU" sz="1200" dirty="0" smtClean="0">
                <a:latin typeface="Arial" pitchFamily="34" charset="0"/>
                <a:ea typeface="Calibri" pitchFamily="34" charset="0"/>
                <a:cs typeface="Arial" pitchFamily="34" charset="0"/>
              </a:rPr>
              <a:t>Знаки препинания в предложении с однородными </a:t>
            </a:r>
            <a:r>
              <a:rPr lang="ru-RU" sz="1200" dirty="0" smtClean="0">
                <a:latin typeface="Arial" pitchFamily="34" charset="0"/>
                <a:ea typeface="Calibri" pitchFamily="34" charset="0"/>
                <a:cs typeface="Arial" pitchFamily="34" charset="0"/>
              </a:rPr>
              <a:t>членами. </a:t>
            </a:r>
          </a:p>
          <a:p>
            <a:r>
              <a:rPr lang="ru-RU" sz="1200" dirty="0" smtClean="0">
                <a:latin typeface="Arial" pitchFamily="34" charset="0"/>
                <a:ea typeface="Calibri" pitchFamily="34" charset="0"/>
                <a:cs typeface="Arial" pitchFamily="34" charset="0"/>
              </a:rPr>
              <a:t>13. Знаки </a:t>
            </a:r>
            <a:r>
              <a:rPr lang="ru-RU" sz="1200" dirty="0" smtClean="0">
                <a:latin typeface="Arial" pitchFamily="34" charset="0"/>
                <a:ea typeface="Calibri" pitchFamily="34" charset="0"/>
                <a:cs typeface="Arial" pitchFamily="34" charset="0"/>
              </a:rPr>
              <a:t>препинания в предложениях с прямой </a:t>
            </a:r>
            <a:r>
              <a:rPr lang="ru-RU" sz="1200" dirty="0" smtClean="0">
                <a:latin typeface="Arial" pitchFamily="34" charset="0"/>
                <a:ea typeface="Calibri" pitchFamily="34" charset="0"/>
                <a:cs typeface="Arial" pitchFamily="34" charset="0"/>
              </a:rPr>
              <a:t>речью. 14 </a:t>
            </a:r>
            <a:r>
              <a:rPr lang="ru-RU" sz="1200" dirty="0" smtClean="0">
                <a:latin typeface="Arial" pitchFamily="34" charset="0"/>
                <a:ea typeface="Calibri" pitchFamily="34" charset="0"/>
                <a:cs typeface="Arial" pitchFamily="34" charset="0"/>
              </a:rPr>
              <a:t>Правописание ТСЯ и ТЬСЯ, возвратные глаголы</a:t>
            </a:r>
            <a:r>
              <a:rPr lang="ru-RU" sz="1200" dirty="0" smtClean="0">
                <a:latin typeface="Arial" pitchFamily="34" charset="0"/>
                <a:ea typeface="Calibri" pitchFamily="34" charset="0"/>
                <a:cs typeface="Arial" pitchFamily="34" charset="0"/>
              </a:rPr>
              <a:t>.</a:t>
            </a:r>
          </a:p>
          <a:p>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lvl="0" fontAlgn="base">
              <a:spcBef>
                <a:spcPct val="0"/>
              </a:spcBef>
            </a:pPr>
            <a:r>
              <a:rPr lang="ru-RU" sz="1400" b="1" u="sng" dirty="0" smtClean="0">
                <a:solidFill>
                  <a:srgbClr val="005EB5"/>
                </a:solidFill>
                <a:latin typeface="Arial" pitchFamily="34" charset="0"/>
                <a:ea typeface="Calibri" pitchFamily="34" charset="0"/>
                <a:cs typeface="Arial" pitchFamily="34" charset="0"/>
              </a:rPr>
              <a:t>2. </a:t>
            </a:r>
            <a:r>
              <a:rPr lang="ru-RU" sz="1400" b="1" u="sng" dirty="0" smtClean="0">
                <a:solidFill>
                  <a:srgbClr val="005EB5"/>
                </a:solidFill>
                <a:latin typeface="Arial" pitchFamily="34" charset="0"/>
                <a:ea typeface="Calibri" pitchFamily="34" charset="0"/>
                <a:cs typeface="Arial" pitchFamily="34" charset="0"/>
              </a:rPr>
              <a:t>Набор «Русский язык. </a:t>
            </a:r>
            <a:r>
              <a:rPr lang="ru-RU" sz="1400" b="1" u="sng" dirty="0" smtClean="0">
                <a:solidFill>
                  <a:srgbClr val="005EB5"/>
                </a:solidFill>
                <a:latin typeface="Arial" pitchFamily="34" charset="0"/>
                <a:ea typeface="Calibri" pitchFamily="34" charset="0"/>
                <a:cs typeface="Arial" pitchFamily="34" charset="0"/>
              </a:rPr>
              <a:t>6 </a:t>
            </a:r>
            <a:r>
              <a:rPr lang="ru-RU" sz="1400" b="1" u="sng" dirty="0" smtClean="0">
                <a:solidFill>
                  <a:srgbClr val="005EB5"/>
                </a:solidFill>
                <a:latin typeface="Arial" pitchFamily="34" charset="0"/>
                <a:ea typeface="Calibri" pitchFamily="34" charset="0"/>
                <a:cs typeface="Arial" pitchFamily="34" charset="0"/>
              </a:rPr>
              <a:t>класс»</a:t>
            </a:r>
          </a:p>
          <a:p>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a:t>
            </a:r>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1. </a:t>
            </a:r>
            <a:r>
              <a:rPr lang="ru-RU" sz="1200" dirty="0" smtClean="0">
                <a:latin typeface="Arial" pitchFamily="34" charset="0"/>
                <a:ea typeface="Calibri" pitchFamily="34" charset="0"/>
                <a:cs typeface="Arial" pitchFamily="34" charset="0"/>
              </a:rPr>
              <a:t>Самостоятельные и служебные части </a:t>
            </a:r>
            <a:r>
              <a:rPr lang="ru-RU" sz="1200" dirty="0" smtClean="0">
                <a:latin typeface="Arial" pitchFamily="34" charset="0"/>
                <a:ea typeface="Calibri" pitchFamily="34" charset="0"/>
                <a:cs typeface="Arial" pitchFamily="34" charset="0"/>
              </a:rPr>
              <a:t>речи. 2. </a:t>
            </a:r>
            <a:r>
              <a:rPr lang="ru-RU" sz="1200" dirty="0" smtClean="0">
                <a:latin typeface="Arial" pitchFamily="34" charset="0"/>
                <a:ea typeface="Calibri" pitchFamily="34" charset="0"/>
                <a:cs typeface="Arial" pitchFamily="34" charset="0"/>
              </a:rPr>
              <a:t>Род имён </a:t>
            </a:r>
            <a:r>
              <a:rPr lang="ru-RU" sz="1200" dirty="0" smtClean="0">
                <a:latin typeface="Arial" pitchFamily="34" charset="0"/>
                <a:ea typeface="Calibri" pitchFamily="34" charset="0"/>
                <a:cs typeface="Arial" pitchFamily="34" charset="0"/>
              </a:rPr>
              <a:t>существительных.</a:t>
            </a:r>
          </a:p>
          <a:p>
            <a:r>
              <a:rPr lang="ru-RU" sz="1200" dirty="0" smtClean="0">
                <a:latin typeface="Arial" pitchFamily="34" charset="0"/>
                <a:ea typeface="Calibri" pitchFamily="34" charset="0"/>
                <a:cs typeface="Arial" pitchFamily="34" charset="0"/>
              </a:rPr>
              <a:t>3. Правописание </a:t>
            </a:r>
            <a:r>
              <a:rPr lang="ru-RU" sz="1200" dirty="0" smtClean="0">
                <a:latin typeface="Arial" pitchFamily="34" charset="0"/>
                <a:ea typeface="Calibri" pitchFamily="34" charset="0"/>
                <a:cs typeface="Arial" pitchFamily="34" charset="0"/>
              </a:rPr>
              <a:t>приставок ПРЕ и </a:t>
            </a:r>
            <a:r>
              <a:rPr lang="ru-RU" sz="1200" dirty="0" smtClean="0">
                <a:latin typeface="Arial" pitchFamily="34" charset="0"/>
                <a:ea typeface="Calibri" pitchFamily="34" charset="0"/>
                <a:cs typeface="Arial" pitchFamily="34" charset="0"/>
              </a:rPr>
              <a:t>ПРИ. 4. </a:t>
            </a:r>
            <a:r>
              <a:rPr lang="ru-RU" sz="1200" dirty="0" smtClean="0">
                <a:latin typeface="Arial" pitchFamily="34" charset="0"/>
                <a:ea typeface="Calibri" pitchFamily="34" charset="0"/>
                <a:cs typeface="Arial" pitchFamily="34" charset="0"/>
              </a:rPr>
              <a:t>Правописание НЕ с </a:t>
            </a:r>
            <a:r>
              <a:rPr lang="ru-RU" sz="1200" dirty="0" smtClean="0">
                <a:latin typeface="Arial" pitchFamily="34" charset="0"/>
                <a:ea typeface="Calibri" pitchFamily="34" charset="0"/>
                <a:cs typeface="Arial" pitchFamily="34" charset="0"/>
              </a:rPr>
              <a:t>существительными. </a:t>
            </a:r>
          </a:p>
          <a:p>
            <a:r>
              <a:rPr lang="ru-RU" sz="1200" dirty="0" smtClean="0">
                <a:latin typeface="Arial" pitchFamily="34" charset="0"/>
                <a:ea typeface="Calibri" pitchFamily="34" charset="0"/>
                <a:cs typeface="Arial" pitchFamily="34" charset="0"/>
              </a:rPr>
              <a:t>5. Правописание </a:t>
            </a:r>
            <a:r>
              <a:rPr lang="ru-RU" sz="1200" dirty="0" smtClean="0">
                <a:latin typeface="Arial" pitchFamily="34" charset="0"/>
                <a:ea typeface="Calibri" pitchFamily="34" charset="0"/>
                <a:cs typeface="Arial" pitchFamily="34" charset="0"/>
              </a:rPr>
              <a:t>суффиксов глаголов ОВА, ЕВА, ИВА и </a:t>
            </a:r>
            <a:r>
              <a:rPr lang="ru-RU" sz="1200" dirty="0" smtClean="0">
                <a:latin typeface="Arial" pitchFamily="34" charset="0"/>
                <a:ea typeface="Calibri" pitchFamily="34" charset="0"/>
                <a:cs typeface="Arial" pitchFamily="34" charset="0"/>
              </a:rPr>
              <a:t>ЫВА. 6. </a:t>
            </a:r>
            <a:r>
              <a:rPr lang="ru-RU" sz="1200" dirty="0" smtClean="0">
                <a:latin typeface="Arial" pitchFamily="34" charset="0"/>
                <a:ea typeface="Calibri" pitchFamily="34" charset="0"/>
                <a:cs typeface="Arial" pitchFamily="34" charset="0"/>
              </a:rPr>
              <a:t>Н и НН в суффиксах </a:t>
            </a:r>
            <a:r>
              <a:rPr lang="ru-RU" sz="1200" dirty="0" smtClean="0">
                <a:latin typeface="Arial" pitchFamily="34" charset="0"/>
                <a:ea typeface="Calibri" pitchFamily="34" charset="0"/>
                <a:cs typeface="Arial" pitchFamily="34" charset="0"/>
              </a:rPr>
              <a:t>прилагательных. 7.  </a:t>
            </a:r>
            <a:r>
              <a:rPr lang="ru-RU" sz="1200" dirty="0" smtClean="0">
                <a:latin typeface="Arial" pitchFamily="34" charset="0"/>
                <a:ea typeface="Calibri" pitchFamily="34" charset="0"/>
                <a:cs typeface="Arial" pitchFamily="34" charset="0"/>
              </a:rPr>
              <a:t>Правописание НЕ с </a:t>
            </a:r>
            <a:r>
              <a:rPr lang="ru-RU" sz="1200" dirty="0" smtClean="0">
                <a:latin typeface="Arial" pitchFamily="34" charset="0"/>
                <a:ea typeface="Calibri" pitchFamily="34" charset="0"/>
                <a:cs typeface="Arial" pitchFamily="34" charset="0"/>
              </a:rPr>
              <a:t>прилагательными. 8. Написание </a:t>
            </a:r>
            <a:r>
              <a:rPr lang="ru-RU" sz="1200" dirty="0" smtClean="0">
                <a:latin typeface="Arial" pitchFamily="34" charset="0"/>
                <a:ea typeface="Calibri" pitchFamily="34" charset="0"/>
                <a:cs typeface="Arial" pitchFamily="34" charset="0"/>
              </a:rPr>
              <a:t>прилагательных через </a:t>
            </a:r>
            <a:r>
              <a:rPr lang="ru-RU" sz="1200" dirty="0" smtClean="0">
                <a:latin typeface="Arial" pitchFamily="34" charset="0"/>
                <a:ea typeface="Calibri" pitchFamily="34" charset="0"/>
                <a:cs typeface="Arial" pitchFamily="34" charset="0"/>
              </a:rPr>
              <a:t>дефис. 9. Числительные. 10. </a:t>
            </a:r>
            <a:r>
              <a:rPr lang="ru-RU" sz="1200" dirty="0" smtClean="0">
                <a:latin typeface="Arial" pitchFamily="34" charset="0"/>
                <a:ea typeface="Calibri" pitchFamily="34" charset="0"/>
                <a:cs typeface="Arial" pitchFamily="34" charset="0"/>
              </a:rPr>
              <a:t>Склонение количественных </a:t>
            </a:r>
            <a:r>
              <a:rPr lang="ru-RU" sz="1200" dirty="0" smtClean="0">
                <a:latin typeface="Arial" pitchFamily="34" charset="0"/>
                <a:ea typeface="Calibri" pitchFamily="34" charset="0"/>
                <a:cs typeface="Arial" pitchFamily="34" charset="0"/>
              </a:rPr>
              <a:t>числительных. </a:t>
            </a:r>
          </a:p>
          <a:p>
            <a:r>
              <a:rPr lang="ru-RU" sz="1200" dirty="0" smtClean="0">
                <a:latin typeface="Arial" pitchFamily="34" charset="0"/>
                <a:ea typeface="Calibri" pitchFamily="34" charset="0"/>
                <a:cs typeface="Arial" pitchFamily="34" charset="0"/>
              </a:rPr>
              <a:t>11. </a:t>
            </a:r>
            <a:r>
              <a:rPr lang="ru-RU" sz="1200" dirty="0" smtClean="0">
                <a:latin typeface="Arial" pitchFamily="34" charset="0"/>
                <a:ea typeface="Calibri" pitchFamily="34" charset="0"/>
                <a:cs typeface="Arial" pitchFamily="34" charset="0"/>
              </a:rPr>
              <a:t>Порядковые </a:t>
            </a:r>
            <a:r>
              <a:rPr lang="ru-RU" sz="1200" dirty="0" smtClean="0">
                <a:latin typeface="Arial" pitchFamily="34" charset="0"/>
                <a:ea typeface="Calibri" pitchFamily="34" charset="0"/>
                <a:cs typeface="Arial" pitchFamily="34" charset="0"/>
              </a:rPr>
              <a:t>числительные. 12. </a:t>
            </a:r>
            <a:r>
              <a:rPr lang="ru-RU" sz="1200" dirty="0" smtClean="0">
                <a:latin typeface="Arial" pitchFamily="34" charset="0"/>
                <a:ea typeface="Calibri" pitchFamily="34" charset="0"/>
                <a:cs typeface="Arial" pitchFamily="34" charset="0"/>
              </a:rPr>
              <a:t>Правописание сложных </a:t>
            </a:r>
            <a:r>
              <a:rPr lang="ru-RU" sz="1200" dirty="0" smtClean="0">
                <a:latin typeface="Arial" pitchFamily="34" charset="0"/>
                <a:ea typeface="Calibri" pitchFamily="34" charset="0"/>
                <a:cs typeface="Arial" pitchFamily="34" charset="0"/>
              </a:rPr>
              <a:t>слов. 13. </a:t>
            </a:r>
            <a:r>
              <a:rPr lang="ru-RU" sz="1200" dirty="0" smtClean="0">
                <a:latin typeface="Arial" pitchFamily="34" charset="0"/>
                <a:ea typeface="Calibri" pitchFamily="34" charset="0"/>
                <a:cs typeface="Arial" pitchFamily="34" charset="0"/>
              </a:rPr>
              <a:t>Разряды </a:t>
            </a:r>
            <a:r>
              <a:rPr lang="ru-RU" sz="1200" dirty="0" smtClean="0">
                <a:latin typeface="Arial" pitchFamily="34" charset="0"/>
                <a:ea typeface="Calibri" pitchFamily="34" charset="0"/>
                <a:cs typeface="Arial" pitchFamily="34" charset="0"/>
              </a:rPr>
              <a:t>местоимений. 14. </a:t>
            </a:r>
            <a:r>
              <a:rPr lang="ru-RU" sz="1200" dirty="0" smtClean="0">
                <a:latin typeface="Arial" pitchFamily="34" charset="0"/>
                <a:ea typeface="Calibri" pitchFamily="34" charset="0"/>
                <a:cs typeface="Arial" pitchFamily="34" charset="0"/>
              </a:rPr>
              <a:t>Простое </a:t>
            </a:r>
            <a:r>
              <a:rPr lang="ru-RU" sz="1200" dirty="0" smtClean="0">
                <a:latin typeface="Arial" pitchFamily="34" charset="0"/>
                <a:ea typeface="Calibri" pitchFamily="34" charset="0"/>
                <a:cs typeface="Arial" pitchFamily="34" charset="0"/>
              </a:rPr>
              <a:t>предложение. 15. </a:t>
            </a:r>
            <a:r>
              <a:rPr lang="ru-RU" sz="1200" dirty="0" smtClean="0">
                <a:latin typeface="Arial" pitchFamily="34" charset="0"/>
                <a:ea typeface="Calibri" pitchFamily="34" charset="0"/>
                <a:cs typeface="Arial" pitchFamily="34" charset="0"/>
              </a:rPr>
              <a:t>Сложное предложение.</a:t>
            </a:r>
            <a:endParaRPr lang="ru-RU" sz="1200" dirty="0" smtClean="0">
              <a:latin typeface="Arial" pitchFamily="34" charset="0"/>
              <a:ea typeface="Calibri" pitchFamily="34" charset="0"/>
              <a:cs typeface="Arial" pitchFamily="34" charset="0"/>
            </a:endParaRPr>
          </a:p>
          <a:p>
            <a:pPr lvl="0" eaLnBrk="0" fontAlgn="base" hangingPunct="0">
              <a:spcBef>
                <a:spcPct val="0"/>
              </a:spcBef>
            </a:pPr>
            <a:endParaRPr lang="ru-RU" sz="1400" b="1" u="sng" dirty="0" smtClean="0">
              <a:solidFill>
                <a:srgbClr val="005EB5"/>
              </a:solidFill>
              <a:latin typeface="Arial" pitchFamily="34" charset="0"/>
              <a:ea typeface="Calibri" pitchFamily="34" charset="0"/>
              <a:cs typeface="Arial" pitchFamily="34" charset="0"/>
            </a:endParaRPr>
          </a:p>
          <a:p>
            <a:pPr lvl="0" fontAlgn="base">
              <a:spcBef>
                <a:spcPct val="0"/>
              </a:spcBef>
            </a:pPr>
            <a:r>
              <a:rPr lang="ru-RU" sz="1400" b="1" u="sng" dirty="0" smtClean="0">
                <a:solidFill>
                  <a:srgbClr val="005EB5"/>
                </a:solidFill>
                <a:latin typeface="Arial" pitchFamily="34" charset="0"/>
                <a:ea typeface="Calibri" pitchFamily="34" charset="0"/>
                <a:cs typeface="Arial" pitchFamily="34" charset="0"/>
              </a:rPr>
              <a:t>3</a:t>
            </a:r>
            <a:r>
              <a:rPr lang="ru-RU" sz="1400" b="1" u="sng" dirty="0" smtClean="0">
                <a:solidFill>
                  <a:srgbClr val="005EB5"/>
                </a:solidFill>
                <a:latin typeface="Arial" pitchFamily="34" charset="0"/>
                <a:ea typeface="Calibri" pitchFamily="34" charset="0"/>
                <a:cs typeface="Arial" pitchFamily="34" charset="0"/>
              </a:rPr>
              <a:t>. </a:t>
            </a:r>
            <a:r>
              <a:rPr lang="ru-RU" sz="1400" b="1" u="sng" dirty="0" smtClean="0">
                <a:solidFill>
                  <a:srgbClr val="005EB5"/>
                </a:solidFill>
                <a:latin typeface="Arial" pitchFamily="34" charset="0"/>
                <a:ea typeface="Calibri" pitchFamily="34" charset="0"/>
                <a:cs typeface="Arial" pitchFamily="34" charset="0"/>
              </a:rPr>
              <a:t>Набор «Русский язык. </a:t>
            </a:r>
            <a:r>
              <a:rPr lang="ru-RU" sz="1400" b="1" u="sng" dirty="0" smtClean="0">
                <a:solidFill>
                  <a:srgbClr val="005EB5"/>
                </a:solidFill>
                <a:latin typeface="Arial" pitchFamily="34" charset="0"/>
                <a:ea typeface="Calibri" pitchFamily="34" charset="0"/>
                <a:cs typeface="Arial" pitchFamily="34" charset="0"/>
              </a:rPr>
              <a:t>7 </a:t>
            </a:r>
            <a:r>
              <a:rPr lang="ru-RU" sz="1400" b="1" u="sng" dirty="0" smtClean="0">
                <a:solidFill>
                  <a:srgbClr val="005EB5"/>
                </a:solidFill>
                <a:latin typeface="Arial" pitchFamily="34" charset="0"/>
                <a:ea typeface="Calibri" pitchFamily="34" charset="0"/>
                <a:cs typeface="Arial" pitchFamily="34" charset="0"/>
              </a:rPr>
              <a:t>класс»</a:t>
            </a:r>
          </a:p>
          <a:p>
            <a:r>
              <a:rPr lang="ru-RU" sz="1200" b="1" dirty="0" smtClean="0">
                <a:latin typeface="Arial" pitchFamily="34" charset="0"/>
                <a:ea typeface="Calibri" pitchFamily="34" charset="0"/>
                <a:cs typeface="Arial" pitchFamily="34" charset="0"/>
              </a:rPr>
              <a:t>Темы</a:t>
            </a:r>
            <a:r>
              <a:rPr lang="ru-RU" sz="1200" b="1" dirty="0" smtClean="0">
                <a:latin typeface="Arial" pitchFamily="34" charset="0"/>
                <a:ea typeface="Calibri" pitchFamily="34" charset="0"/>
                <a:cs typeface="Arial" pitchFamily="34" charset="0"/>
              </a:rPr>
              <a:t>:</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1. Причастие. 2.  </a:t>
            </a:r>
            <a:r>
              <a:rPr lang="ru-RU" sz="1200" dirty="0" smtClean="0">
                <a:latin typeface="Arial" pitchFamily="34" charset="0"/>
                <a:ea typeface="Calibri" pitchFamily="34" charset="0"/>
                <a:cs typeface="Arial" pitchFamily="34" charset="0"/>
              </a:rPr>
              <a:t>Действительные и страдательные </a:t>
            </a:r>
            <a:r>
              <a:rPr lang="ru-RU" sz="1200" dirty="0" smtClean="0">
                <a:latin typeface="Arial" pitchFamily="34" charset="0"/>
                <a:ea typeface="Calibri" pitchFamily="34" charset="0"/>
                <a:cs typeface="Arial" pitchFamily="34" charset="0"/>
              </a:rPr>
              <a:t>причастия. 3. </a:t>
            </a:r>
            <a:r>
              <a:rPr lang="ru-RU" sz="1200" dirty="0" smtClean="0">
                <a:latin typeface="Arial" pitchFamily="34" charset="0"/>
                <a:ea typeface="Calibri" pitchFamily="34" charset="0"/>
                <a:cs typeface="Arial" pitchFamily="34" charset="0"/>
              </a:rPr>
              <a:t>Действительные причастия настоящего </a:t>
            </a:r>
            <a:r>
              <a:rPr lang="ru-RU" sz="1200" dirty="0" smtClean="0">
                <a:latin typeface="Arial" pitchFamily="34" charset="0"/>
                <a:ea typeface="Calibri" pitchFamily="34" charset="0"/>
                <a:cs typeface="Arial" pitchFamily="34" charset="0"/>
              </a:rPr>
              <a:t>времени. 4. </a:t>
            </a:r>
            <a:r>
              <a:rPr lang="ru-RU" sz="1200" dirty="0" smtClean="0">
                <a:latin typeface="Arial" pitchFamily="34" charset="0"/>
                <a:ea typeface="Calibri" pitchFamily="34" charset="0"/>
                <a:cs typeface="Arial" pitchFamily="34" charset="0"/>
              </a:rPr>
              <a:t>Действительные причастия прошедшего </a:t>
            </a:r>
            <a:r>
              <a:rPr lang="ru-RU" sz="1200" dirty="0" smtClean="0">
                <a:latin typeface="Arial" pitchFamily="34" charset="0"/>
                <a:ea typeface="Calibri" pitchFamily="34" charset="0"/>
                <a:cs typeface="Arial" pitchFamily="34" charset="0"/>
              </a:rPr>
              <a:t>времени. </a:t>
            </a:r>
          </a:p>
          <a:p>
            <a:r>
              <a:rPr lang="ru-RU" sz="1200" dirty="0" smtClean="0">
                <a:latin typeface="Arial" pitchFamily="34" charset="0"/>
                <a:ea typeface="Calibri" pitchFamily="34" charset="0"/>
                <a:cs typeface="Arial" pitchFamily="34" charset="0"/>
              </a:rPr>
              <a:t>5. Страдательные </a:t>
            </a:r>
            <a:r>
              <a:rPr lang="ru-RU" sz="1200" dirty="0" smtClean="0">
                <a:latin typeface="Arial" pitchFamily="34" charset="0"/>
                <a:ea typeface="Calibri" pitchFamily="34" charset="0"/>
                <a:cs typeface="Arial" pitchFamily="34" charset="0"/>
              </a:rPr>
              <a:t>причастия настоящего </a:t>
            </a:r>
            <a:r>
              <a:rPr lang="ru-RU" sz="1200" dirty="0" smtClean="0">
                <a:latin typeface="Arial" pitchFamily="34" charset="0"/>
                <a:ea typeface="Calibri" pitchFamily="34" charset="0"/>
                <a:cs typeface="Arial" pitchFamily="34" charset="0"/>
              </a:rPr>
              <a:t>времени. 6. </a:t>
            </a:r>
            <a:r>
              <a:rPr lang="ru-RU" sz="1200" dirty="0" smtClean="0">
                <a:latin typeface="Arial" pitchFamily="34" charset="0"/>
                <a:ea typeface="Calibri" pitchFamily="34" charset="0"/>
                <a:cs typeface="Arial" pitchFamily="34" charset="0"/>
              </a:rPr>
              <a:t>Страдательные причастия прошедшего </a:t>
            </a:r>
            <a:r>
              <a:rPr lang="ru-RU" sz="1200" dirty="0" smtClean="0">
                <a:latin typeface="Arial" pitchFamily="34" charset="0"/>
                <a:ea typeface="Calibri" pitchFamily="34" charset="0"/>
                <a:cs typeface="Arial" pitchFamily="34" charset="0"/>
              </a:rPr>
              <a:t>времени. 7. </a:t>
            </a:r>
            <a:r>
              <a:rPr lang="ru-RU" sz="1200" dirty="0" smtClean="0">
                <a:latin typeface="Arial" pitchFamily="34" charset="0"/>
                <a:ea typeface="Calibri" pitchFamily="34" charset="0"/>
                <a:cs typeface="Arial" pitchFamily="34" charset="0"/>
              </a:rPr>
              <a:t>Правописание НЕ с </a:t>
            </a:r>
            <a:r>
              <a:rPr lang="ru-RU" sz="1200" dirty="0" smtClean="0">
                <a:latin typeface="Arial" pitchFamily="34" charset="0"/>
                <a:ea typeface="Calibri" pitchFamily="34" charset="0"/>
                <a:cs typeface="Arial" pitchFamily="34" charset="0"/>
              </a:rPr>
              <a:t>причастиями. 8. Правописание </a:t>
            </a:r>
            <a:r>
              <a:rPr lang="ru-RU" sz="1200" dirty="0" smtClean="0">
                <a:latin typeface="Arial" pitchFamily="34" charset="0"/>
                <a:ea typeface="Calibri" pitchFamily="34" charset="0"/>
                <a:cs typeface="Arial" pitchFamily="34" charset="0"/>
              </a:rPr>
              <a:t>Н и НН </a:t>
            </a:r>
            <a:endParaRPr lang="ru-RU" sz="1200" dirty="0" smtClean="0">
              <a:latin typeface="Arial" pitchFamily="34" charset="0"/>
              <a:ea typeface="Calibri" pitchFamily="34" charset="0"/>
              <a:cs typeface="Arial" pitchFamily="34" charset="0"/>
            </a:endParaRPr>
          </a:p>
          <a:p>
            <a:r>
              <a:rPr lang="ru-RU" sz="1200" dirty="0" smtClean="0">
                <a:latin typeface="Arial" pitchFamily="34" charset="0"/>
                <a:ea typeface="Calibri" pitchFamily="34" charset="0"/>
                <a:cs typeface="Arial" pitchFamily="34" charset="0"/>
              </a:rPr>
              <a:t>в </a:t>
            </a:r>
            <a:r>
              <a:rPr lang="ru-RU" sz="1200" dirty="0" smtClean="0">
                <a:latin typeface="Arial" pitchFamily="34" charset="0"/>
                <a:ea typeface="Calibri" pitchFamily="34" charset="0"/>
                <a:cs typeface="Arial" pitchFamily="34" charset="0"/>
              </a:rPr>
              <a:t>суффиксах причастий и отглагольных </a:t>
            </a:r>
            <a:r>
              <a:rPr lang="ru-RU" sz="1200" dirty="0" smtClean="0">
                <a:latin typeface="Arial" pitchFamily="34" charset="0"/>
                <a:ea typeface="Calibri" pitchFamily="34" charset="0"/>
                <a:cs typeface="Arial" pitchFamily="34" charset="0"/>
              </a:rPr>
              <a:t>прилагательных. 9. Деепричастие. </a:t>
            </a:r>
          </a:p>
          <a:p>
            <a:r>
              <a:rPr lang="ru-RU" sz="1200" dirty="0" smtClean="0">
                <a:latin typeface="Arial" pitchFamily="34" charset="0"/>
                <a:ea typeface="Calibri" pitchFamily="34" charset="0"/>
                <a:cs typeface="Arial" pitchFamily="34" charset="0"/>
              </a:rPr>
              <a:t>10. </a:t>
            </a:r>
            <a:r>
              <a:rPr lang="ru-RU" sz="1200" dirty="0" smtClean="0">
                <a:latin typeface="Arial" pitchFamily="34" charset="0"/>
                <a:ea typeface="Calibri" pitchFamily="34" charset="0"/>
                <a:cs typeface="Arial" pitchFamily="34" charset="0"/>
              </a:rPr>
              <a:t>Деепричастный </a:t>
            </a:r>
            <a:r>
              <a:rPr lang="ru-RU" sz="1200" dirty="0" smtClean="0">
                <a:latin typeface="Arial" pitchFamily="34" charset="0"/>
                <a:ea typeface="Calibri" pitchFamily="34" charset="0"/>
                <a:cs typeface="Arial" pitchFamily="34" charset="0"/>
              </a:rPr>
              <a:t>оборот. 11. </a:t>
            </a:r>
            <a:r>
              <a:rPr lang="ru-RU" sz="1200" dirty="0" smtClean="0">
                <a:latin typeface="Arial" pitchFamily="34" charset="0"/>
                <a:ea typeface="Calibri" pitchFamily="34" charset="0"/>
                <a:cs typeface="Arial" pitchFamily="34" charset="0"/>
              </a:rPr>
              <a:t>Служебные части </a:t>
            </a:r>
            <a:r>
              <a:rPr lang="ru-RU" sz="1200" dirty="0" smtClean="0">
                <a:latin typeface="Arial" pitchFamily="34" charset="0"/>
                <a:ea typeface="Calibri" pitchFamily="34" charset="0"/>
                <a:cs typeface="Arial" pitchFamily="34" charset="0"/>
              </a:rPr>
              <a:t>речи. 12 </a:t>
            </a:r>
            <a:r>
              <a:rPr lang="ru-RU" sz="1200" dirty="0" smtClean="0">
                <a:latin typeface="Arial" pitchFamily="34" charset="0"/>
                <a:ea typeface="Calibri" pitchFamily="34" charset="0"/>
                <a:cs typeface="Arial" pitchFamily="34" charset="0"/>
              </a:rPr>
              <a:t>Сочинительные </a:t>
            </a:r>
            <a:r>
              <a:rPr lang="ru-RU" sz="1200" dirty="0" smtClean="0">
                <a:latin typeface="Arial" pitchFamily="34" charset="0"/>
                <a:ea typeface="Calibri" pitchFamily="34" charset="0"/>
                <a:cs typeface="Arial" pitchFamily="34" charset="0"/>
              </a:rPr>
              <a:t>союзы. </a:t>
            </a:r>
          </a:p>
          <a:p>
            <a:r>
              <a:rPr lang="ru-RU" sz="1200" dirty="0" smtClean="0">
                <a:latin typeface="Arial" pitchFamily="34" charset="0"/>
                <a:ea typeface="Calibri" pitchFamily="34" charset="0"/>
                <a:cs typeface="Arial" pitchFamily="34" charset="0"/>
              </a:rPr>
              <a:t>13. Подчинительные </a:t>
            </a:r>
            <a:r>
              <a:rPr lang="ru-RU" sz="1200" dirty="0" smtClean="0">
                <a:latin typeface="Arial" pitchFamily="34" charset="0"/>
                <a:ea typeface="Calibri" pitchFamily="34" charset="0"/>
                <a:cs typeface="Arial" pitchFamily="34" charset="0"/>
              </a:rPr>
              <a:t>союзы.</a:t>
            </a:r>
            <a:endParaRPr lang="ru-RU" sz="1200" dirty="0" smtClean="0">
              <a:latin typeface="Arial" pitchFamily="34" charset="0"/>
              <a:ea typeface="Calibri" pitchFamily="34" charset="0"/>
              <a:cs typeface="Arial" pitchFamily="34" charset="0"/>
            </a:endParaRPr>
          </a:p>
        </p:txBody>
      </p:sp>
      <p:sp>
        <p:nvSpPr>
          <p:cNvPr id="3" name="TextBox 2"/>
          <p:cNvSpPr txBox="1"/>
          <p:nvPr/>
        </p:nvSpPr>
        <p:spPr>
          <a:xfrm>
            <a:off x="1691680" y="-15190"/>
            <a:ext cx="576064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РУССКИЙ </a:t>
            </a:r>
            <a:r>
              <a:rPr lang="ru-RU" sz="4000" dirty="0" smtClean="0">
                <a:solidFill>
                  <a:srgbClr val="005EB5"/>
                </a:solidFill>
                <a:latin typeface="Arial" pitchFamily="34" charset="0"/>
                <a:cs typeface="Arial" pitchFamily="34" charset="0"/>
              </a:rPr>
              <a:t>ЯЗЫК</a:t>
            </a:r>
          </a:p>
        </p:txBody>
      </p:sp>
      <p:sp>
        <p:nvSpPr>
          <p:cNvPr id="4" name="Прямоугольник 4"/>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pic>
        <p:nvPicPr>
          <p:cNvPr id="12" name="Рисунок 11"/>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6786578" y="857232"/>
            <a:ext cx="2051473" cy="1643074"/>
          </a:xfrm>
          <a:prstGeom prst="rect">
            <a:avLst/>
          </a:prstGeom>
          <a:ln>
            <a:solidFill>
              <a:srgbClr val="005EB5"/>
            </a:solidFill>
          </a:ln>
        </p:spPr>
      </p:pic>
      <p:pic>
        <p:nvPicPr>
          <p:cNvPr id="14" name="Рисунок 13"/>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6786578" y="2643182"/>
            <a:ext cx="2055164" cy="1643074"/>
          </a:xfrm>
          <a:prstGeom prst="rect">
            <a:avLst/>
          </a:prstGeom>
          <a:ln>
            <a:solidFill>
              <a:srgbClr val="005EB5"/>
            </a:solidFill>
          </a:ln>
        </p:spPr>
      </p:pic>
      <p:pic>
        <p:nvPicPr>
          <p:cNvPr id="15" name="Рисунок 14"/>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6804311" y="4429132"/>
            <a:ext cx="2053969" cy="1643074"/>
          </a:xfrm>
          <a:prstGeom prst="rect">
            <a:avLst/>
          </a:prstGeom>
          <a:ln>
            <a:solidFill>
              <a:srgbClr val="005EB5"/>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7504" y="803176"/>
            <a:ext cx="6552728"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pPr>
            <a:r>
              <a:rPr lang="ru-RU" sz="1400" b="1" u="sng" dirty="0" smtClean="0">
                <a:solidFill>
                  <a:srgbClr val="005EB5"/>
                </a:solidFill>
                <a:latin typeface="Arial" pitchFamily="34" charset="0"/>
                <a:ea typeface="Calibri" pitchFamily="34" charset="0"/>
                <a:cs typeface="Arial" pitchFamily="34" charset="0"/>
              </a:rPr>
              <a:t>4. </a:t>
            </a:r>
            <a:r>
              <a:rPr lang="ru-RU" sz="1400" b="1" u="sng" dirty="0" smtClean="0">
                <a:solidFill>
                  <a:srgbClr val="005EB5"/>
                </a:solidFill>
                <a:latin typeface="Arial" pitchFamily="34" charset="0"/>
                <a:ea typeface="Calibri" pitchFamily="34" charset="0"/>
                <a:cs typeface="Arial" pitchFamily="34" charset="0"/>
              </a:rPr>
              <a:t>Набор «Русский язык. </a:t>
            </a:r>
            <a:r>
              <a:rPr lang="ru-RU" sz="1400" b="1" u="sng" dirty="0" smtClean="0">
                <a:solidFill>
                  <a:srgbClr val="005EB5"/>
                </a:solidFill>
                <a:latin typeface="Arial" pitchFamily="34" charset="0"/>
                <a:ea typeface="Calibri" pitchFamily="34" charset="0"/>
                <a:cs typeface="Arial" pitchFamily="34" charset="0"/>
              </a:rPr>
              <a:t>8 класс»</a:t>
            </a:r>
            <a:endParaRPr lang="ru-RU" sz="1400" b="1" u="sng" dirty="0" smtClean="0">
              <a:solidFill>
                <a:srgbClr val="005EB5"/>
              </a:solidFill>
              <a:latin typeface="Arial" pitchFamily="34" charset="0"/>
              <a:ea typeface="Calibri" pitchFamily="34" charset="0"/>
              <a:cs typeface="Arial" pitchFamily="34" charset="0"/>
            </a:endParaRPr>
          </a:p>
          <a:p>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 </a:t>
            </a:r>
            <a:r>
              <a:rPr lang="ru-RU" sz="1200" dirty="0" smtClean="0">
                <a:latin typeface="Arial" pitchFamily="34" charset="0"/>
                <a:ea typeface="Calibri" pitchFamily="34" charset="0"/>
                <a:cs typeface="Arial" pitchFamily="34" charset="0"/>
              </a:rPr>
              <a:t>1. Синтаксис словосочетания. 2.  Предложение. 3. Простое предложение. </a:t>
            </a:r>
          </a:p>
          <a:p>
            <a:r>
              <a:rPr lang="ru-RU" sz="1200" dirty="0" smtClean="0">
                <a:latin typeface="Arial" pitchFamily="34" charset="0"/>
                <a:ea typeface="Calibri" pitchFamily="34" charset="0"/>
                <a:cs typeface="Arial" pitchFamily="34" charset="0"/>
              </a:rPr>
              <a:t>4. Сложное предложение. 5. Союзы. 6. Обобщающие </a:t>
            </a:r>
            <a:r>
              <a:rPr lang="ru-RU" sz="1200" dirty="0" smtClean="0">
                <a:latin typeface="Arial" pitchFamily="34" charset="0"/>
                <a:ea typeface="Calibri" pitchFamily="34" charset="0"/>
                <a:cs typeface="Arial" pitchFamily="34" charset="0"/>
              </a:rPr>
              <a:t>слова при однородных членах </a:t>
            </a:r>
            <a:r>
              <a:rPr lang="ru-RU" sz="1200" dirty="0" smtClean="0">
                <a:latin typeface="Arial" pitchFamily="34" charset="0"/>
                <a:ea typeface="Calibri" pitchFamily="34" charset="0"/>
                <a:cs typeface="Arial" pitchFamily="34" charset="0"/>
              </a:rPr>
              <a:t>предложения. 7. Обособление обстоятельств. 8. </a:t>
            </a:r>
            <a:r>
              <a:rPr lang="ru-RU" sz="1200" dirty="0" smtClean="0">
                <a:latin typeface="Arial" pitchFamily="34" charset="0"/>
                <a:ea typeface="Calibri" pitchFamily="34" charset="0"/>
                <a:cs typeface="Arial" pitchFamily="34" charset="0"/>
              </a:rPr>
              <a:t>Обособление </a:t>
            </a:r>
            <a:r>
              <a:rPr lang="ru-RU" sz="1200" dirty="0" smtClean="0">
                <a:latin typeface="Arial" pitchFamily="34" charset="0"/>
                <a:ea typeface="Calibri" pitchFamily="34" charset="0"/>
                <a:cs typeface="Arial" pitchFamily="34" charset="0"/>
              </a:rPr>
              <a:t>определений. </a:t>
            </a:r>
          </a:p>
          <a:p>
            <a:r>
              <a:rPr lang="ru-RU" sz="1200" dirty="0" smtClean="0">
                <a:latin typeface="Arial" pitchFamily="34" charset="0"/>
                <a:ea typeface="Calibri" pitchFamily="34" charset="0"/>
                <a:cs typeface="Arial" pitchFamily="34" charset="0"/>
              </a:rPr>
              <a:t>9. Односоставные предложения. 10. </a:t>
            </a:r>
            <a:r>
              <a:rPr lang="ru-RU" sz="1200" dirty="0" smtClean="0">
                <a:latin typeface="Arial" pitchFamily="34" charset="0"/>
                <a:ea typeface="Calibri" pitchFamily="34" charset="0"/>
                <a:cs typeface="Arial" pitchFamily="34" charset="0"/>
              </a:rPr>
              <a:t>Тире между подлежащим и </a:t>
            </a:r>
            <a:r>
              <a:rPr lang="ru-RU" sz="1200" dirty="0" smtClean="0">
                <a:latin typeface="Arial" pitchFamily="34" charset="0"/>
                <a:ea typeface="Calibri" pitchFamily="34" charset="0"/>
                <a:cs typeface="Arial" pitchFamily="34" charset="0"/>
              </a:rPr>
              <a:t>сказуемым. </a:t>
            </a:r>
          </a:p>
          <a:p>
            <a:r>
              <a:rPr lang="ru-RU" sz="1200" dirty="0" smtClean="0">
                <a:latin typeface="Arial" pitchFamily="34" charset="0"/>
                <a:ea typeface="Calibri" pitchFamily="34" charset="0"/>
                <a:cs typeface="Arial" pitchFamily="34" charset="0"/>
              </a:rPr>
              <a:t>11. </a:t>
            </a:r>
            <a:r>
              <a:rPr lang="ru-RU" sz="1200" dirty="0" smtClean="0">
                <a:latin typeface="Arial" pitchFamily="34" charset="0"/>
                <a:ea typeface="Calibri" pitchFamily="34" charset="0"/>
                <a:cs typeface="Arial" pitchFamily="34" charset="0"/>
              </a:rPr>
              <a:t>Виды придаточных предложений.</a:t>
            </a:r>
          </a:p>
          <a:p>
            <a:pPr marL="0" marR="0" lvl="0" indent="0" algn="l" defTabSz="914400" rtl="0" eaLnBrk="0" fontAlgn="base" latinLnBrk="0" hangingPunct="0">
              <a:lnSpc>
                <a:spcPct val="100000"/>
              </a:lnSpc>
              <a:spcBef>
                <a:spcPct val="0"/>
              </a:spcBef>
              <a:spcAft>
                <a:spcPts val="120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lvl="0" fontAlgn="base">
              <a:spcBef>
                <a:spcPct val="0"/>
              </a:spcBef>
            </a:pPr>
            <a:r>
              <a:rPr lang="ru-RU" sz="1400" b="1" u="sng" dirty="0" smtClean="0">
                <a:solidFill>
                  <a:srgbClr val="005EB5"/>
                </a:solidFill>
                <a:latin typeface="Arial" pitchFamily="34" charset="0"/>
                <a:ea typeface="Calibri" pitchFamily="34" charset="0"/>
                <a:cs typeface="Arial" pitchFamily="34" charset="0"/>
              </a:rPr>
              <a:t>5. </a:t>
            </a:r>
            <a:r>
              <a:rPr lang="ru-RU" sz="1400" b="1" u="sng" dirty="0" smtClean="0">
                <a:solidFill>
                  <a:srgbClr val="005EB5"/>
                </a:solidFill>
                <a:latin typeface="Arial" pitchFamily="34" charset="0"/>
                <a:ea typeface="Calibri" pitchFamily="34" charset="0"/>
                <a:cs typeface="Arial" pitchFamily="34" charset="0"/>
              </a:rPr>
              <a:t>Набор «Русский язык. </a:t>
            </a:r>
            <a:r>
              <a:rPr lang="ru-RU" sz="1400" b="1" u="sng" dirty="0" smtClean="0">
                <a:solidFill>
                  <a:srgbClr val="005EB5"/>
                </a:solidFill>
                <a:latin typeface="Arial" pitchFamily="34" charset="0"/>
                <a:ea typeface="Calibri" pitchFamily="34" charset="0"/>
                <a:cs typeface="Arial" pitchFamily="34" charset="0"/>
              </a:rPr>
              <a:t>9 </a:t>
            </a:r>
            <a:r>
              <a:rPr lang="ru-RU" sz="1400" b="1" u="sng" dirty="0" smtClean="0">
                <a:solidFill>
                  <a:srgbClr val="005EB5"/>
                </a:solidFill>
                <a:latin typeface="Arial" pitchFamily="34" charset="0"/>
                <a:ea typeface="Calibri" pitchFamily="34" charset="0"/>
                <a:cs typeface="Arial" pitchFamily="34" charset="0"/>
              </a:rPr>
              <a:t>класс»</a:t>
            </a:r>
          </a:p>
          <a:p>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a:t>
            </a:r>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1. Лексикология</a:t>
            </a:r>
            <a:r>
              <a:rPr lang="ru-RU" sz="1200" dirty="0" smtClean="0">
                <a:latin typeface="Arial" pitchFamily="34" charset="0"/>
                <a:ea typeface="Calibri" pitchFamily="34" charset="0"/>
                <a:cs typeface="Arial" pitchFamily="34" charset="0"/>
              </a:rPr>
              <a:t>. Часть </a:t>
            </a:r>
            <a:r>
              <a:rPr lang="ru-RU" sz="1200" dirty="0" smtClean="0">
                <a:latin typeface="Arial" pitchFamily="34" charset="0"/>
                <a:ea typeface="Calibri" pitchFamily="34" charset="0"/>
                <a:cs typeface="Arial" pitchFamily="34" charset="0"/>
              </a:rPr>
              <a:t>1. 2. Лексикология</a:t>
            </a:r>
            <a:r>
              <a:rPr lang="ru-RU" sz="1200" dirty="0" smtClean="0">
                <a:latin typeface="Arial" pitchFamily="34" charset="0"/>
                <a:ea typeface="Calibri" pitchFamily="34" charset="0"/>
                <a:cs typeface="Arial" pitchFamily="34" charset="0"/>
              </a:rPr>
              <a:t>. Часть </a:t>
            </a:r>
            <a:r>
              <a:rPr lang="ru-RU" sz="1200" dirty="0" smtClean="0">
                <a:latin typeface="Arial" pitchFamily="34" charset="0"/>
                <a:ea typeface="Calibri" pitchFamily="34" charset="0"/>
                <a:cs typeface="Arial" pitchFamily="34" charset="0"/>
              </a:rPr>
              <a:t>2. 3. Морфемы. </a:t>
            </a:r>
          </a:p>
          <a:p>
            <a:r>
              <a:rPr lang="ru-RU" sz="1200" dirty="0" smtClean="0">
                <a:latin typeface="Arial" pitchFamily="34" charset="0"/>
                <a:ea typeface="Calibri" pitchFamily="34" charset="0"/>
                <a:cs typeface="Arial" pitchFamily="34" charset="0"/>
              </a:rPr>
              <a:t>4. </a:t>
            </a:r>
            <a:r>
              <a:rPr lang="ru-RU" sz="1200" dirty="0" smtClean="0">
                <a:latin typeface="Arial" pitchFamily="34" charset="0"/>
                <a:ea typeface="Calibri" pitchFamily="34" charset="0"/>
                <a:cs typeface="Arial" pitchFamily="34" charset="0"/>
              </a:rPr>
              <a:t>Способы </a:t>
            </a:r>
            <a:r>
              <a:rPr lang="ru-RU" sz="1200" dirty="0" smtClean="0">
                <a:latin typeface="Arial" pitchFamily="34" charset="0"/>
                <a:ea typeface="Calibri" pitchFamily="34" charset="0"/>
                <a:cs typeface="Arial" pitchFamily="34" charset="0"/>
              </a:rPr>
              <a:t>словообразования. 5. </a:t>
            </a:r>
            <a:r>
              <a:rPr lang="ru-RU" sz="1200" dirty="0" smtClean="0">
                <a:latin typeface="Arial" pitchFamily="34" charset="0"/>
                <a:ea typeface="Calibri" pitchFamily="34" charset="0"/>
                <a:cs typeface="Arial" pitchFamily="34" charset="0"/>
              </a:rPr>
              <a:t>Средства однотипной связи между частями сложного </a:t>
            </a:r>
            <a:r>
              <a:rPr lang="ru-RU" sz="1200" dirty="0" smtClean="0">
                <a:latin typeface="Arial" pitchFamily="34" charset="0"/>
                <a:ea typeface="Calibri" pitchFamily="34" charset="0"/>
                <a:cs typeface="Arial" pitchFamily="34" charset="0"/>
              </a:rPr>
              <a:t>предложения. 6. Средства </a:t>
            </a:r>
            <a:r>
              <a:rPr lang="ru-RU" sz="1200" dirty="0" smtClean="0">
                <a:latin typeface="Arial" pitchFamily="34" charset="0"/>
                <a:ea typeface="Calibri" pitchFamily="34" charset="0"/>
                <a:cs typeface="Arial" pitchFamily="34" charset="0"/>
              </a:rPr>
              <a:t>разнотипной связи между частями сложного </a:t>
            </a:r>
            <a:r>
              <a:rPr lang="ru-RU" sz="1200" dirty="0" smtClean="0">
                <a:latin typeface="Arial" pitchFamily="34" charset="0"/>
                <a:ea typeface="Calibri" pitchFamily="34" charset="0"/>
                <a:cs typeface="Arial" pitchFamily="34" charset="0"/>
              </a:rPr>
              <a:t>предложения. </a:t>
            </a:r>
          </a:p>
          <a:p>
            <a:r>
              <a:rPr lang="ru-RU" sz="1200" dirty="0" smtClean="0">
                <a:latin typeface="Arial" pitchFamily="34" charset="0"/>
                <a:ea typeface="Calibri" pitchFamily="34" charset="0"/>
                <a:cs typeface="Arial" pitchFamily="34" charset="0"/>
              </a:rPr>
              <a:t>7. Сложноподчиненные </a:t>
            </a:r>
            <a:r>
              <a:rPr lang="ru-RU" sz="1200" dirty="0" smtClean="0">
                <a:latin typeface="Arial" pitchFamily="34" charset="0"/>
                <a:ea typeface="Calibri" pitchFamily="34" charset="0"/>
                <a:cs typeface="Arial" pitchFamily="34" charset="0"/>
              </a:rPr>
              <a:t>предложения с придаточными </a:t>
            </a:r>
            <a:r>
              <a:rPr lang="ru-RU" sz="1200" dirty="0" smtClean="0">
                <a:latin typeface="Arial" pitchFamily="34" charset="0"/>
                <a:ea typeface="Calibri" pitchFamily="34" charset="0"/>
                <a:cs typeface="Arial" pitchFamily="34" charset="0"/>
              </a:rPr>
              <a:t>обстоятельственными. </a:t>
            </a:r>
          </a:p>
          <a:p>
            <a:r>
              <a:rPr lang="ru-RU" sz="1200" dirty="0" smtClean="0">
                <a:latin typeface="Arial" pitchFamily="34" charset="0"/>
                <a:ea typeface="Calibri" pitchFamily="34" charset="0"/>
                <a:cs typeface="Arial" pitchFamily="34" charset="0"/>
              </a:rPr>
              <a:t>8. Сложносочиненное предложение. 9. Типы </a:t>
            </a:r>
            <a:r>
              <a:rPr lang="ru-RU" sz="1200" dirty="0" smtClean="0">
                <a:latin typeface="Arial" pitchFamily="34" charset="0"/>
                <a:ea typeface="Calibri" pitchFamily="34" charset="0"/>
                <a:cs typeface="Arial" pitchFamily="34" charset="0"/>
              </a:rPr>
              <a:t>связи между частями </a:t>
            </a:r>
            <a:r>
              <a:rPr lang="ru-RU" sz="1200" dirty="0" smtClean="0">
                <a:latin typeface="Arial" pitchFamily="34" charset="0"/>
                <a:ea typeface="Calibri" pitchFamily="34" charset="0"/>
                <a:cs typeface="Arial" pitchFamily="34" charset="0"/>
              </a:rPr>
              <a:t>предложения. </a:t>
            </a:r>
          </a:p>
          <a:p>
            <a:r>
              <a:rPr lang="ru-RU" sz="1200" dirty="0" smtClean="0">
                <a:latin typeface="Arial" pitchFamily="34" charset="0"/>
                <a:ea typeface="Calibri" pitchFamily="34" charset="0"/>
                <a:cs typeface="Arial" pitchFamily="34" charset="0"/>
              </a:rPr>
              <a:t>10. Знаки </a:t>
            </a:r>
            <a:r>
              <a:rPr lang="ru-RU" sz="1200" dirty="0" smtClean="0">
                <a:latin typeface="Arial" pitchFamily="34" charset="0"/>
                <a:ea typeface="Calibri" pitchFamily="34" charset="0"/>
                <a:cs typeface="Arial" pitchFamily="34" charset="0"/>
              </a:rPr>
              <a:t>препинания в бессоюзном сложном </a:t>
            </a:r>
            <a:r>
              <a:rPr lang="ru-RU" sz="1200" dirty="0" smtClean="0">
                <a:latin typeface="Arial" pitchFamily="34" charset="0"/>
                <a:ea typeface="Calibri" pitchFamily="34" charset="0"/>
                <a:cs typeface="Arial" pitchFamily="34" charset="0"/>
              </a:rPr>
              <a:t>предложении. 11. </a:t>
            </a:r>
            <a:r>
              <a:rPr lang="ru-RU" sz="1200" dirty="0" smtClean="0">
                <a:latin typeface="Arial" pitchFamily="34" charset="0"/>
                <a:ea typeface="Calibri" pitchFamily="34" charset="0"/>
                <a:cs typeface="Arial" pitchFamily="34" charset="0"/>
              </a:rPr>
              <a:t>Знаки препинания в сложноподчиненном предложении.</a:t>
            </a:r>
          </a:p>
          <a:p>
            <a:pPr lvl="0" eaLnBrk="0" fontAlgn="base" hangingPunct="0">
              <a:spcBef>
                <a:spcPct val="0"/>
              </a:spcBef>
            </a:pPr>
            <a:endParaRPr lang="ru-RU" sz="1400" b="1" u="sng" dirty="0" smtClean="0">
              <a:solidFill>
                <a:srgbClr val="005EB5"/>
              </a:solidFill>
              <a:latin typeface="Arial" pitchFamily="34" charset="0"/>
              <a:ea typeface="Calibri" pitchFamily="34" charset="0"/>
              <a:cs typeface="Arial" pitchFamily="34" charset="0"/>
            </a:endParaRPr>
          </a:p>
          <a:p>
            <a:pPr lvl="0" fontAlgn="base">
              <a:spcBef>
                <a:spcPct val="0"/>
              </a:spcBef>
            </a:pPr>
            <a:r>
              <a:rPr lang="ru-RU" sz="1400" b="1" u="sng" dirty="0" smtClean="0">
                <a:solidFill>
                  <a:srgbClr val="005EB5"/>
                </a:solidFill>
                <a:latin typeface="Arial" pitchFamily="34" charset="0"/>
                <a:ea typeface="Calibri" pitchFamily="34" charset="0"/>
                <a:cs typeface="Arial" pitchFamily="34" charset="0"/>
              </a:rPr>
              <a:t>6. </a:t>
            </a:r>
            <a:r>
              <a:rPr lang="ru-RU" sz="1400" b="1" u="sng" dirty="0" smtClean="0">
                <a:solidFill>
                  <a:srgbClr val="005EB5"/>
                </a:solidFill>
                <a:latin typeface="Arial" pitchFamily="34" charset="0"/>
                <a:ea typeface="Calibri" pitchFamily="34" charset="0"/>
                <a:cs typeface="Arial" pitchFamily="34" charset="0"/>
              </a:rPr>
              <a:t>Набор «Русский язык. </a:t>
            </a:r>
            <a:r>
              <a:rPr lang="ru-RU" sz="1400" b="1" u="sng" dirty="0" smtClean="0">
                <a:solidFill>
                  <a:srgbClr val="005EB5"/>
                </a:solidFill>
                <a:latin typeface="Arial" pitchFamily="34" charset="0"/>
                <a:ea typeface="Calibri" pitchFamily="34" charset="0"/>
                <a:cs typeface="Arial" pitchFamily="34" charset="0"/>
              </a:rPr>
              <a:t>10–11 класс</a:t>
            </a:r>
            <a:r>
              <a:rPr lang="ru-RU" sz="1400" b="1" u="sng" dirty="0" smtClean="0">
                <a:solidFill>
                  <a:srgbClr val="005EB5"/>
                </a:solidFill>
                <a:latin typeface="Arial" pitchFamily="34" charset="0"/>
                <a:ea typeface="Calibri" pitchFamily="34" charset="0"/>
                <a:cs typeface="Arial" pitchFamily="34" charset="0"/>
              </a:rPr>
              <a:t>»</a:t>
            </a:r>
          </a:p>
          <a:p>
            <a:r>
              <a:rPr lang="ru-RU" sz="1200" b="1" dirty="0" smtClean="0">
                <a:latin typeface="Arial" pitchFamily="34" charset="0"/>
                <a:ea typeface="Calibri" pitchFamily="34" charset="0"/>
                <a:cs typeface="Arial" pitchFamily="34" charset="0"/>
              </a:rPr>
              <a:t>Темы</a:t>
            </a:r>
            <a:r>
              <a:rPr lang="ru-RU" sz="1200" b="1" dirty="0" smtClean="0">
                <a:latin typeface="Arial" pitchFamily="34" charset="0"/>
                <a:ea typeface="Calibri" pitchFamily="34" charset="0"/>
                <a:cs typeface="Arial" pitchFamily="34" charset="0"/>
              </a:rPr>
              <a:t>:</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1. Спряжение глаголов. 2. </a:t>
            </a:r>
            <a:r>
              <a:rPr lang="ru-RU" sz="1200" dirty="0" smtClean="0">
                <a:latin typeface="Arial" pitchFamily="34" charset="0"/>
                <a:ea typeface="Calibri" pitchFamily="34" charset="0"/>
                <a:cs typeface="Arial" pitchFamily="34" charset="0"/>
              </a:rPr>
              <a:t>Правописание суффиксов действительных </a:t>
            </a:r>
            <a:r>
              <a:rPr lang="ru-RU" sz="1200" dirty="0" smtClean="0">
                <a:latin typeface="Arial" pitchFamily="34" charset="0"/>
                <a:ea typeface="Calibri" pitchFamily="34" charset="0"/>
                <a:cs typeface="Arial" pitchFamily="34" charset="0"/>
              </a:rPr>
              <a:t>причастий. 3. Обособление определений. 4. Обособление обстоятельств. 5. Знаки </a:t>
            </a:r>
            <a:r>
              <a:rPr lang="ru-RU" sz="1200" dirty="0" smtClean="0">
                <a:latin typeface="Arial" pitchFamily="34" charset="0"/>
                <a:ea typeface="Calibri" pitchFamily="34" charset="0"/>
                <a:cs typeface="Arial" pitchFamily="34" charset="0"/>
              </a:rPr>
              <a:t>препинания при </a:t>
            </a:r>
            <a:r>
              <a:rPr lang="ru-RU" sz="1200" dirty="0" smtClean="0">
                <a:latin typeface="Arial" pitchFamily="34" charset="0"/>
                <a:ea typeface="Calibri" pitchFamily="34" charset="0"/>
                <a:cs typeface="Arial" pitchFamily="34" charset="0"/>
              </a:rPr>
              <a:t>обращении. 6. </a:t>
            </a:r>
            <a:r>
              <a:rPr lang="ru-RU" sz="1200" dirty="0" smtClean="0">
                <a:latin typeface="Arial" pitchFamily="34" charset="0"/>
                <a:ea typeface="Calibri" pitchFamily="34" charset="0"/>
                <a:cs typeface="Arial" pitchFamily="34" charset="0"/>
              </a:rPr>
              <a:t>Односоставное </a:t>
            </a:r>
            <a:r>
              <a:rPr lang="ru-RU" sz="1200" dirty="0" smtClean="0">
                <a:latin typeface="Arial" pitchFamily="34" charset="0"/>
                <a:ea typeface="Calibri" pitchFamily="34" charset="0"/>
                <a:cs typeface="Arial" pitchFamily="34" charset="0"/>
              </a:rPr>
              <a:t>предложение. 7. </a:t>
            </a:r>
            <a:r>
              <a:rPr lang="ru-RU" sz="1200" dirty="0" smtClean="0">
                <a:latin typeface="Arial" pitchFamily="34" charset="0"/>
                <a:ea typeface="Calibri" pitchFamily="34" charset="0"/>
                <a:cs typeface="Arial" pitchFamily="34" charset="0"/>
              </a:rPr>
              <a:t>План разбора сложносочиненного </a:t>
            </a:r>
            <a:r>
              <a:rPr lang="ru-RU" sz="1200" dirty="0" smtClean="0">
                <a:latin typeface="Arial" pitchFamily="34" charset="0"/>
                <a:ea typeface="Calibri" pitchFamily="34" charset="0"/>
                <a:cs typeface="Arial" pitchFamily="34" charset="0"/>
              </a:rPr>
              <a:t>предложения. 8. </a:t>
            </a:r>
            <a:r>
              <a:rPr lang="ru-RU" sz="1200" dirty="0" smtClean="0">
                <a:latin typeface="Arial" pitchFamily="34" charset="0"/>
                <a:ea typeface="Calibri" pitchFamily="34" charset="0"/>
                <a:cs typeface="Arial" pitchFamily="34" charset="0"/>
              </a:rPr>
              <a:t>Пример разбора сложносочиненного </a:t>
            </a:r>
            <a:r>
              <a:rPr lang="ru-RU" sz="1200" dirty="0" smtClean="0">
                <a:latin typeface="Arial" pitchFamily="34" charset="0"/>
                <a:ea typeface="Calibri" pitchFamily="34" charset="0"/>
                <a:cs typeface="Arial" pitchFamily="34" charset="0"/>
              </a:rPr>
              <a:t>предложения. 9. </a:t>
            </a:r>
            <a:r>
              <a:rPr lang="ru-RU" sz="1200" dirty="0" smtClean="0">
                <a:latin typeface="Arial" pitchFamily="34" charset="0"/>
                <a:ea typeface="Calibri" pitchFamily="34" charset="0"/>
                <a:cs typeface="Arial" pitchFamily="34" charset="0"/>
              </a:rPr>
              <a:t>План разбора сложноподчинённого </a:t>
            </a:r>
            <a:r>
              <a:rPr lang="ru-RU" sz="1200" dirty="0" smtClean="0">
                <a:latin typeface="Arial" pitchFamily="34" charset="0"/>
                <a:ea typeface="Calibri" pitchFamily="34" charset="0"/>
                <a:cs typeface="Arial" pitchFamily="34" charset="0"/>
              </a:rPr>
              <a:t>предложения. 10. </a:t>
            </a:r>
            <a:r>
              <a:rPr lang="ru-RU" sz="1200" dirty="0" smtClean="0">
                <a:latin typeface="Arial" pitchFamily="34" charset="0"/>
                <a:ea typeface="Calibri" pitchFamily="34" charset="0"/>
                <a:cs typeface="Arial" pitchFamily="34" charset="0"/>
              </a:rPr>
              <a:t>Пример разбора сложноподчинённого </a:t>
            </a:r>
            <a:r>
              <a:rPr lang="ru-RU" sz="1200" dirty="0" smtClean="0">
                <a:latin typeface="Arial" pitchFamily="34" charset="0"/>
                <a:ea typeface="Calibri" pitchFamily="34" charset="0"/>
                <a:cs typeface="Arial" pitchFamily="34" charset="0"/>
              </a:rPr>
              <a:t>предложения. 11.  </a:t>
            </a:r>
            <a:r>
              <a:rPr lang="ru-RU" sz="1200" dirty="0" smtClean="0">
                <a:latin typeface="Arial" pitchFamily="34" charset="0"/>
                <a:ea typeface="Calibri" pitchFamily="34" charset="0"/>
                <a:cs typeface="Arial" pitchFamily="34" charset="0"/>
              </a:rPr>
              <a:t>Деловые бумаги.</a:t>
            </a:r>
          </a:p>
        </p:txBody>
      </p:sp>
      <p:sp>
        <p:nvSpPr>
          <p:cNvPr id="3" name="TextBox 2"/>
          <p:cNvSpPr txBox="1"/>
          <p:nvPr/>
        </p:nvSpPr>
        <p:spPr>
          <a:xfrm>
            <a:off x="1691680" y="-15190"/>
            <a:ext cx="576064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РУССКИЙ </a:t>
            </a:r>
            <a:r>
              <a:rPr lang="ru-RU" sz="4000" dirty="0" smtClean="0">
                <a:solidFill>
                  <a:srgbClr val="005EB5"/>
                </a:solidFill>
                <a:latin typeface="Arial" pitchFamily="34" charset="0"/>
                <a:cs typeface="Arial" pitchFamily="34" charset="0"/>
              </a:rPr>
              <a:t>ЯЗЫК</a:t>
            </a:r>
          </a:p>
        </p:txBody>
      </p:sp>
      <p:sp>
        <p:nvSpPr>
          <p:cNvPr id="4" name="Прямоугольник 4"/>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pic>
        <p:nvPicPr>
          <p:cNvPr id="10" name="Рисунок 9" descr="cid:image002.png@01D11E46.7AB5BDD0"/>
          <p:cNvPicPr/>
          <p:nvPr/>
        </p:nvPicPr>
        <p:blipFill>
          <a:blip r:embed="rId2" r:link="rId3" cstate="print"/>
          <a:srcRect/>
          <a:stretch>
            <a:fillRect/>
          </a:stretch>
        </p:blipFill>
        <p:spPr bwMode="auto">
          <a:xfrm>
            <a:off x="6786578" y="857232"/>
            <a:ext cx="2063715" cy="1643074"/>
          </a:xfrm>
          <a:prstGeom prst="rect">
            <a:avLst/>
          </a:prstGeom>
          <a:noFill/>
          <a:ln w="9525">
            <a:solidFill>
              <a:srgbClr val="005EB5"/>
            </a:solidFill>
            <a:miter lim="800000"/>
            <a:headEnd/>
            <a:tailEnd/>
          </a:ln>
        </p:spPr>
      </p:pic>
      <p:pic>
        <p:nvPicPr>
          <p:cNvPr id="12" name="Рисунок 11" descr="cid:image001.png@01D11E46.A9C1CF10"/>
          <p:cNvPicPr/>
          <p:nvPr/>
        </p:nvPicPr>
        <p:blipFill>
          <a:blip r:embed="rId4" r:link="rId5" cstate="print"/>
          <a:srcRect/>
          <a:stretch>
            <a:fillRect/>
          </a:stretch>
        </p:blipFill>
        <p:spPr bwMode="auto">
          <a:xfrm>
            <a:off x="6786578" y="2643183"/>
            <a:ext cx="2071701" cy="1649406"/>
          </a:xfrm>
          <a:prstGeom prst="rect">
            <a:avLst/>
          </a:prstGeom>
          <a:noFill/>
          <a:ln w="9525">
            <a:solidFill>
              <a:srgbClr val="005EB5"/>
            </a:solidFill>
            <a:miter lim="800000"/>
            <a:headEnd/>
            <a:tailEnd/>
          </a:ln>
        </p:spPr>
      </p:pic>
      <p:pic>
        <p:nvPicPr>
          <p:cNvPr id="14" name="Рисунок 13" descr="cid:image002.png@01D11E46.E54874D0"/>
          <p:cNvPicPr/>
          <p:nvPr/>
        </p:nvPicPr>
        <p:blipFill>
          <a:blip r:embed="rId6" r:link="rId7" cstate="print"/>
          <a:srcRect/>
          <a:stretch>
            <a:fillRect/>
          </a:stretch>
        </p:blipFill>
        <p:spPr bwMode="auto">
          <a:xfrm>
            <a:off x="6786578" y="4429133"/>
            <a:ext cx="2071702" cy="1648358"/>
          </a:xfrm>
          <a:prstGeom prst="rect">
            <a:avLst/>
          </a:prstGeom>
          <a:noFill/>
          <a:ln w="9525">
            <a:solidFill>
              <a:srgbClr val="005EB5"/>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7504" y="803176"/>
            <a:ext cx="6552728"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pPr>
            <a:r>
              <a:rPr lang="ru-RU" sz="1400" b="1" u="sng" dirty="0" smtClean="0">
                <a:solidFill>
                  <a:srgbClr val="005EB5"/>
                </a:solidFill>
                <a:latin typeface="Arial" pitchFamily="34" charset="0"/>
                <a:ea typeface="Calibri" pitchFamily="34" charset="0"/>
                <a:cs typeface="Arial" pitchFamily="34" charset="0"/>
              </a:rPr>
              <a:t>1. Набор «Литература. </a:t>
            </a:r>
            <a:r>
              <a:rPr lang="ru-RU" sz="1400" b="1" u="sng" dirty="0" smtClean="0">
                <a:solidFill>
                  <a:srgbClr val="005EB5"/>
                </a:solidFill>
                <a:latin typeface="Arial" pitchFamily="34" charset="0"/>
                <a:ea typeface="Calibri" pitchFamily="34" charset="0"/>
                <a:cs typeface="Arial" pitchFamily="34" charset="0"/>
              </a:rPr>
              <a:t>5 </a:t>
            </a:r>
            <a:r>
              <a:rPr lang="ru-RU" sz="1400" b="1" u="sng" dirty="0" smtClean="0">
                <a:solidFill>
                  <a:srgbClr val="005EB5"/>
                </a:solidFill>
                <a:latin typeface="Arial" pitchFamily="34" charset="0"/>
                <a:ea typeface="Calibri" pitchFamily="34" charset="0"/>
                <a:cs typeface="Arial" pitchFamily="34" charset="0"/>
              </a:rPr>
              <a:t>класс»</a:t>
            </a:r>
            <a:endParaRPr lang="ru-RU" sz="1400" b="1" u="sng" dirty="0" smtClean="0">
              <a:solidFill>
                <a:srgbClr val="005EB5"/>
              </a:solidFill>
              <a:latin typeface="Arial" pitchFamily="34" charset="0"/>
              <a:ea typeface="Calibri" pitchFamily="34" charset="0"/>
              <a:cs typeface="Arial" pitchFamily="34" charset="0"/>
            </a:endParaRPr>
          </a:p>
          <a:p>
            <a:pPr lvl="0"/>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 </a:t>
            </a:r>
            <a:r>
              <a:rPr lang="ru-RU" sz="1200" dirty="0" smtClean="0">
                <a:latin typeface="Arial" pitchFamily="34" charset="0"/>
                <a:ea typeface="Calibri" pitchFamily="34" charset="0"/>
                <a:cs typeface="Arial" pitchFamily="34" charset="0"/>
              </a:rPr>
              <a:t>1. Род </a:t>
            </a:r>
            <a:r>
              <a:rPr lang="ru-RU" sz="1200" dirty="0" smtClean="0">
                <a:latin typeface="Arial" pitchFamily="34" charset="0"/>
                <a:ea typeface="Calibri" pitchFamily="34" charset="0"/>
                <a:cs typeface="Arial" pitchFamily="34" charset="0"/>
              </a:rPr>
              <a:t>художественной </a:t>
            </a:r>
            <a:r>
              <a:rPr lang="ru-RU" sz="1200" dirty="0" smtClean="0">
                <a:latin typeface="Arial" pitchFamily="34" charset="0"/>
                <a:ea typeface="Calibri" pitchFamily="34" charset="0"/>
                <a:cs typeface="Arial" pitchFamily="34" charset="0"/>
              </a:rPr>
              <a:t>литературы. 2. Рифма. 3. Стихотворный размер. </a:t>
            </a:r>
          </a:p>
          <a:p>
            <a:pPr lvl="0"/>
            <a:r>
              <a:rPr lang="ru-RU" sz="1200" dirty="0" smtClean="0">
                <a:latin typeface="Arial" pitchFamily="34" charset="0"/>
                <a:ea typeface="Calibri" pitchFamily="34" charset="0"/>
                <a:cs typeface="Arial" pitchFamily="34" charset="0"/>
              </a:rPr>
              <a:t>4. А</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С. </a:t>
            </a:r>
            <a:r>
              <a:rPr lang="ru-RU" sz="1200" dirty="0" smtClean="0">
                <a:latin typeface="Arial" pitchFamily="34" charset="0"/>
                <a:ea typeface="Calibri" pitchFamily="34" charset="0"/>
                <a:cs typeface="Arial" pitchFamily="34" charset="0"/>
              </a:rPr>
              <a:t>Пушкин «Песнь о вещем Олеге</a:t>
            </a:r>
            <a:r>
              <a:rPr lang="ru-RU" sz="1200" dirty="0" smtClean="0">
                <a:latin typeface="Arial" pitchFamily="34" charset="0"/>
                <a:ea typeface="Calibri" pitchFamily="34" charset="0"/>
                <a:cs typeface="Arial" pitchFamily="34" charset="0"/>
              </a:rPr>
              <a:t>». 5. Былина. 6. М</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Ю. </a:t>
            </a:r>
            <a:r>
              <a:rPr lang="ru-RU" sz="1200" dirty="0" smtClean="0">
                <a:latin typeface="Arial" pitchFamily="34" charset="0"/>
                <a:ea typeface="Calibri" pitchFamily="34" charset="0"/>
                <a:cs typeface="Arial" pitchFamily="34" charset="0"/>
              </a:rPr>
              <a:t>Лермонтов «Бородино</a:t>
            </a:r>
            <a:r>
              <a:rPr lang="ru-RU" sz="1200" dirty="0" smtClean="0">
                <a:latin typeface="Arial" pitchFamily="34" charset="0"/>
                <a:ea typeface="Calibri" pitchFamily="34" charset="0"/>
                <a:cs typeface="Arial" pitchFamily="34" charset="0"/>
              </a:rPr>
              <a:t>».</a:t>
            </a:r>
            <a:br>
              <a:rPr lang="ru-RU" sz="1200" dirty="0" smtClean="0">
                <a:latin typeface="Arial" pitchFamily="34" charset="0"/>
                <a:ea typeface="Calibri" pitchFamily="34" charset="0"/>
                <a:cs typeface="Arial" pitchFamily="34" charset="0"/>
              </a:rPr>
            </a:br>
            <a:r>
              <a:rPr lang="ru-RU" sz="1200" dirty="0" smtClean="0">
                <a:latin typeface="Arial" pitchFamily="34" charset="0"/>
                <a:ea typeface="Calibri" pitchFamily="34" charset="0"/>
                <a:cs typeface="Arial" pitchFamily="34" charset="0"/>
              </a:rPr>
              <a:t>7. Сказки. 8. В</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А. </a:t>
            </a:r>
            <a:r>
              <a:rPr lang="ru-RU" sz="1200" dirty="0" smtClean="0">
                <a:latin typeface="Arial" pitchFamily="34" charset="0"/>
                <a:ea typeface="Calibri" pitchFamily="34" charset="0"/>
                <a:cs typeface="Arial" pitchFamily="34" charset="0"/>
              </a:rPr>
              <a:t>Жуковский «Спящая царевна</a:t>
            </a:r>
            <a:r>
              <a:rPr lang="ru-RU" sz="1200" dirty="0" smtClean="0">
                <a:latin typeface="Arial" pitchFamily="34" charset="0"/>
                <a:ea typeface="Calibri" pitchFamily="34" charset="0"/>
                <a:cs typeface="Arial" pitchFamily="34" charset="0"/>
              </a:rPr>
              <a:t>». 9. Басня. 10. Устное </a:t>
            </a:r>
            <a:r>
              <a:rPr lang="ru-RU" sz="1200" dirty="0" smtClean="0">
                <a:latin typeface="Arial" pitchFamily="34" charset="0"/>
                <a:ea typeface="Calibri" pitchFamily="34" charset="0"/>
                <a:cs typeface="Arial" pitchFamily="34" charset="0"/>
              </a:rPr>
              <a:t>народное </a:t>
            </a:r>
            <a:r>
              <a:rPr lang="ru-RU" sz="1200" dirty="0" smtClean="0">
                <a:latin typeface="Arial" pitchFamily="34" charset="0"/>
                <a:ea typeface="Calibri" pitchFamily="34" charset="0"/>
                <a:cs typeface="Arial" pitchFamily="34" charset="0"/>
              </a:rPr>
              <a:t>творчество. 11. Художественные приёмы. 12. Литература </a:t>
            </a:r>
            <a:r>
              <a:rPr lang="ru-RU" sz="1200" dirty="0" smtClean="0">
                <a:latin typeface="Arial" pitchFamily="34" charset="0"/>
                <a:ea typeface="Calibri" pitchFamily="34" charset="0"/>
                <a:cs typeface="Arial" pitchFamily="34" charset="0"/>
              </a:rPr>
              <a:t>среди других </a:t>
            </a:r>
            <a:r>
              <a:rPr lang="ru-RU" sz="1200" dirty="0" smtClean="0">
                <a:latin typeface="Arial" pitchFamily="34" charset="0"/>
                <a:ea typeface="Calibri" pitchFamily="34" charset="0"/>
                <a:cs typeface="Arial" pitchFamily="34" charset="0"/>
              </a:rPr>
              <a:t>искусств.</a:t>
            </a:r>
            <a:endParaRPr lang="ru-RU" sz="1200"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ts val="120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2</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r>
              <a:rPr lang="ru-RU" sz="1400" b="1" u="sng" dirty="0" smtClean="0">
                <a:solidFill>
                  <a:srgbClr val="005EB5"/>
                </a:solidFill>
                <a:latin typeface="Arial" pitchFamily="34" charset="0"/>
                <a:ea typeface="Calibri" pitchFamily="34" charset="0"/>
                <a:cs typeface="Arial" pitchFamily="34" charset="0"/>
              </a:rPr>
              <a:t>Набор «Литература. </a:t>
            </a:r>
            <a:r>
              <a:rPr lang="ru-RU" sz="1400" b="1" u="sng" dirty="0" smtClean="0">
                <a:solidFill>
                  <a:srgbClr val="005EB5"/>
                </a:solidFill>
                <a:latin typeface="Arial" pitchFamily="34" charset="0"/>
                <a:ea typeface="Calibri" pitchFamily="34" charset="0"/>
                <a:cs typeface="Arial" pitchFamily="34" charset="0"/>
              </a:rPr>
              <a:t>6 класс»</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pPr lvl="0"/>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a:t>
            </a:r>
            <a:r>
              <a:rPr lang="ru-RU" sz="1200" dirty="0" smtClean="0">
                <a:latin typeface="Arial" pitchFamily="34" charset="0"/>
                <a:ea typeface="Calibri" pitchFamily="34" charset="0"/>
                <a:cs typeface="Arial" pitchFamily="34" charset="0"/>
              </a:rPr>
              <a:t>Жанры </a:t>
            </a:r>
            <a:r>
              <a:rPr lang="ru-RU" sz="1200" dirty="0" smtClean="0">
                <a:latin typeface="Arial" pitchFamily="34" charset="0"/>
                <a:ea typeface="Calibri" pitchFamily="34" charset="0"/>
                <a:cs typeface="Arial" pitchFamily="34" charset="0"/>
              </a:rPr>
              <a:t>древнерусской литературы X–XVII </a:t>
            </a:r>
            <a:r>
              <a:rPr lang="ru-RU" sz="1200" dirty="0" smtClean="0">
                <a:latin typeface="Arial" pitchFamily="34" charset="0"/>
                <a:ea typeface="Calibri" pitchFamily="34" charset="0"/>
                <a:cs typeface="Arial" pitchFamily="34" charset="0"/>
              </a:rPr>
              <a:t>вв. 2. Особенности </a:t>
            </a:r>
            <a:r>
              <a:rPr lang="ru-RU" sz="1200" dirty="0" smtClean="0">
                <a:latin typeface="Arial" pitchFamily="34" charset="0"/>
                <a:ea typeface="Calibri" pitchFamily="34" charset="0"/>
                <a:cs typeface="Arial" pitchFamily="34" charset="0"/>
              </a:rPr>
              <a:t>древнерусской литературы X–XVII </a:t>
            </a:r>
            <a:r>
              <a:rPr lang="ru-RU" sz="1200" dirty="0" smtClean="0">
                <a:latin typeface="Arial" pitchFamily="34" charset="0"/>
                <a:ea typeface="Calibri" pitchFamily="34" charset="0"/>
                <a:cs typeface="Arial" pitchFamily="34" charset="0"/>
              </a:rPr>
              <a:t>вв. 3. Литературный герой. 4. Способы </a:t>
            </a:r>
            <a:r>
              <a:rPr lang="ru-RU" sz="1200" dirty="0" smtClean="0">
                <a:latin typeface="Arial" pitchFamily="34" charset="0"/>
                <a:ea typeface="Calibri" pitchFamily="34" charset="0"/>
                <a:cs typeface="Arial" pitchFamily="34" charset="0"/>
              </a:rPr>
              <a:t>раскрытия характера героя литературного </a:t>
            </a:r>
            <a:r>
              <a:rPr lang="ru-RU" sz="1200" dirty="0" smtClean="0">
                <a:latin typeface="Arial" pitchFamily="34" charset="0"/>
                <a:ea typeface="Calibri" pitchFamily="34" charset="0"/>
                <a:cs typeface="Arial" pitchFamily="34" charset="0"/>
              </a:rPr>
              <a:t>произведения. 5. Роль </a:t>
            </a:r>
            <a:r>
              <a:rPr lang="ru-RU" sz="1200" dirty="0" smtClean="0">
                <a:latin typeface="Arial" pitchFamily="34" charset="0"/>
                <a:ea typeface="Calibri" pitchFamily="34" charset="0"/>
                <a:cs typeface="Arial" pitchFamily="34" charset="0"/>
              </a:rPr>
              <a:t>пейзажа в литературном </a:t>
            </a:r>
            <a:r>
              <a:rPr lang="ru-RU" sz="1200" dirty="0" smtClean="0">
                <a:latin typeface="Arial" pitchFamily="34" charset="0"/>
                <a:ea typeface="Calibri" pitchFamily="34" charset="0"/>
                <a:cs typeface="Arial" pitchFamily="34" charset="0"/>
              </a:rPr>
              <a:t>произведении. </a:t>
            </a:r>
          </a:p>
          <a:p>
            <a:pPr lvl="0"/>
            <a:r>
              <a:rPr lang="ru-RU" sz="1200" dirty="0" smtClean="0">
                <a:latin typeface="Arial" pitchFamily="34" charset="0"/>
                <a:ea typeface="Calibri" pitchFamily="34" charset="0"/>
                <a:cs typeface="Arial" pitchFamily="34" charset="0"/>
              </a:rPr>
              <a:t>6. Баллада как жанр литературы. 7. Былина </a:t>
            </a:r>
            <a:r>
              <a:rPr lang="ru-RU" sz="1200" dirty="0" smtClean="0">
                <a:latin typeface="Arial" pitchFamily="34" charset="0"/>
                <a:ea typeface="Calibri" pitchFamily="34" charset="0"/>
                <a:cs typeface="Arial" pitchFamily="34" charset="0"/>
              </a:rPr>
              <a:t>как произведение устного народного </a:t>
            </a:r>
            <a:r>
              <a:rPr lang="ru-RU" sz="1200" dirty="0" smtClean="0">
                <a:latin typeface="Arial" pitchFamily="34" charset="0"/>
                <a:ea typeface="Calibri" pitchFamily="34" charset="0"/>
                <a:cs typeface="Arial" pitchFamily="34" charset="0"/>
              </a:rPr>
              <a:t>творчества. 8. Виды комического. 9. Басня </a:t>
            </a:r>
            <a:r>
              <a:rPr lang="ru-RU" sz="1200" dirty="0" smtClean="0">
                <a:latin typeface="Arial" pitchFamily="34" charset="0"/>
                <a:ea typeface="Calibri" pitchFamily="34" charset="0"/>
                <a:cs typeface="Arial" pitchFamily="34" charset="0"/>
              </a:rPr>
              <a:t>как жанр </a:t>
            </a:r>
            <a:r>
              <a:rPr lang="ru-RU" sz="1200" dirty="0" smtClean="0">
                <a:latin typeface="Arial" pitchFamily="34" charset="0"/>
                <a:ea typeface="Calibri" pitchFamily="34" charset="0"/>
                <a:cs typeface="Arial" pitchFamily="34" charset="0"/>
              </a:rPr>
              <a:t>литературы. 10. Средства художественной выразительности. 11. Как </a:t>
            </a:r>
            <a:r>
              <a:rPr lang="ru-RU" sz="1200" dirty="0" smtClean="0">
                <a:latin typeface="Arial" pitchFamily="34" charset="0"/>
                <a:ea typeface="Calibri" pitchFamily="34" charset="0"/>
                <a:cs typeface="Arial" pitchFamily="34" charset="0"/>
              </a:rPr>
              <a:t>подготовиться к выразительному чтению </a:t>
            </a:r>
            <a:r>
              <a:rPr lang="ru-RU" sz="1200" dirty="0" smtClean="0">
                <a:latin typeface="Arial" pitchFamily="34" charset="0"/>
                <a:ea typeface="Calibri" pitchFamily="34" charset="0"/>
                <a:cs typeface="Arial" pitchFamily="34" charset="0"/>
              </a:rPr>
              <a:t>стихотворения. 12. Как </a:t>
            </a:r>
            <a:r>
              <a:rPr lang="ru-RU" sz="1200" dirty="0" smtClean="0">
                <a:latin typeface="Arial" pitchFamily="34" charset="0"/>
                <a:ea typeface="Calibri" pitchFamily="34" charset="0"/>
                <a:cs typeface="Arial" pitchFamily="34" charset="0"/>
              </a:rPr>
              <a:t>подготовиться к пересказу </a:t>
            </a:r>
            <a:r>
              <a:rPr lang="ru-RU" sz="1200" dirty="0" smtClean="0">
                <a:latin typeface="Arial" pitchFamily="34" charset="0"/>
                <a:ea typeface="Calibri" pitchFamily="34" charset="0"/>
                <a:cs typeface="Arial" pitchFamily="34" charset="0"/>
              </a:rPr>
              <a:t>текста. </a:t>
            </a:r>
          </a:p>
          <a:p>
            <a:pPr lvl="0" eaLnBrk="0" fontAlgn="base" hangingPunct="0">
              <a:spcBef>
                <a:spcPct val="0"/>
              </a:spcBef>
            </a:pPr>
            <a:endParaRPr lang="ru-RU" sz="1400" b="1" u="sng" dirty="0" smtClean="0">
              <a:solidFill>
                <a:srgbClr val="005EB5"/>
              </a:solidFill>
              <a:latin typeface="Arial" pitchFamily="34" charset="0"/>
              <a:ea typeface="Calibri" pitchFamily="34" charset="0"/>
              <a:cs typeface="Arial" pitchFamily="34" charset="0"/>
            </a:endParaRPr>
          </a:p>
          <a:p>
            <a:pPr lvl="0" eaLnBrk="0" fontAlgn="base" hangingPunct="0">
              <a:spcBef>
                <a:spcPct val="0"/>
              </a:spcBef>
            </a:pPr>
            <a:r>
              <a:rPr lang="ru-RU" sz="1400" b="1" u="sng" dirty="0" smtClean="0">
                <a:solidFill>
                  <a:srgbClr val="005EB5"/>
                </a:solidFill>
                <a:latin typeface="Arial" pitchFamily="34" charset="0"/>
                <a:ea typeface="Calibri" pitchFamily="34" charset="0"/>
                <a:cs typeface="Arial" pitchFamily="34" charset="0"/>
              </a:rPr>
              <a:t>3</a:t>
            </a:r>
            <a:r>
              <a:rPr lang="ru-RU" sz="1400" b="1" u="sng" dirty="0" smtClean="0">
                <a:solidFill>
                  <a:srgbClr val="005EB5"/>
                </a:solidFill>
                <a:latin typeface="Arial" pitchFamily="34" charset="0"/>
                <a:ea typeface="Calibri" pitchFamily="34" charset="0"/>
                <a:cs typeface="Arial" pitchFamily="34" charset="0"/>
              </a:rPr>
              <a:t>. </a:t>
            </a:r>
            <a:r>
              <a:rPr lang="ru-RU" sz="1400" b="1" u="sng" dirty="0" smtClean="0">
                <a:solidFill>
                  <a:srgbClr val="005EB5"/>
                </a:solidFill>
                <a:latin typeface="Arial" pitchFamily="34" charset="0"/>
                <a:ea typeface="Calibri" pitchFamily="34" charset="0"/>
                <a:cs typeface="Arial" pitchFamily="34" charset="0"/>
              </a:rPr>
              <a:t>Набор «Литература. </a:t>
            </a:r>
            <a:r>
              <a:rPr lang="ru-RU" sz="1400" b="1" u="sng" dirty="0" smtClean="0">
                <a:solidFill>
                  <a:srgbClr val="005EB5"/>
                </a:solidFill>
                <a:latin typeface="Arial" pitchFamily="34" charset="0"/>
                <a:ea typeface="Calibri" pitchFamily="34" charset="0"/>
                <a:cs typeface="Arial" pitchFamily="34" charset="0"/>
              </a:rPr>
              <a:t>7 </a:t>
            </a:r>
            <a:r>
              <a:rPr lang="ru-RU" sz="1400" b="1" u="sng" dirty="0" smtClean="0">
                <a:solidFill>
                  <a:srgbClr val="005EB5"/>
                </a:solidFill>
                <a:latin typeface="Arial" pitchFamily="34" charset="0"/>
                <a:ea typeface="Calibri" pitchFamily="34" charset="0"/>
                <a:cs typeface="Arial" pitchFamily="34" charset="0"/>
              </a:rPr>
              <a:t>класс»</a:t>
            </a:r>
            <a:endParaRPr lang="ru-RU" sz="1400" u="sng" dirty="0" smtClean="0">
              <a:solidFill>
                <a:srgbClr val="005EB5"/>
              </a:solidFill>
              <a:latin typeface="Arial" pitchFamily="34" charset="0"/>
              <a:cs typeface="Arial" pitchFamily="34" charset="0"/>
            </a:endParaRPr>
          </a:p>
          <a:p>
            <a:pPr lvl="0"/>
            <a:r>
              <a:rPr lang="ru-RU" sz="1200" b="1" dirty="0" smtClean="0">
                <a:latin typeface="Arial" pitchFamily="34" charset="0"/>
                <a:ea typeface="Calibri" pitchFamily="34" charset="0"/>
                <a:cs typeface="Arial" pitchFamily="34" charset="0"/>
              </a:rPr>
              <a:t>Темы:</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1. Образ</a:t>
            </a:r>
            <a:r>
              <a:rPr lang="ru-RU" sz="1200" dirty="0" smtClean="0">
                <a:latin typeface="Arial" pitchFamily="34" charset="0"/>
                <a:ea typeface="Calibri" pitchFamily="34" charset="0"/>
                <a:cs typeface="Arial" pitchFamily="34" charset="0"/>
              </a:rPr>
              <a:t>. Характер. </a:t>
            </a:r>
            <a:r>
              <a:rPr lang="ru-RU" sz="1200" dirty="0" smtClean="0">
                <a:latin typeface="Arial" pitchFamily="34" charset="0"/>
                <a:ea typeface="Calibri" pitchFamily="34" charset="0"/>
                <a:cs typeface="Arial" pitchFamily="34" charset="0"/>
              </a:rPr>
              <a:t>Герой. 2. Тема</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Идея. </a:t>
            </a:r>
            <a:r>
              <a:rPr lang="ru-RU" sz="1200" dirty="0" smtClean="0">
                <a:latin typeface="Arial" pitchFamily="34" charset="0"/>
                <a:ea typeface="Calibri" pitchFamily="34" charset="0"/>
                <a:cs typeface="Arial" pitchFamily="34" charset="0"/>
              </a:rPr>
              <a:t>Проблема в литературном </a:t>
            </a:r>
            <a:r>
              <a:rPr lang="ru-RU" sz="1200" dirty="0" smtClean="0">
                <a:latin typeface="Arial" pitchFamily="34" charset="0"/>
                <a:ea typeface="Calibri" pitchFamily="34" charset="0"/>
                <a:cs typeface="Arial" pitchFamily="34" charset="0"/>
              </a:rPr>
              <a:t>произведении. 3. Героический </a:t>
            </a:r>
            <a:r>
              <a:rPr lang="ru-RU" sz="1200" dirty="0" smtClean="0">
                <a:latin typeface="Arial" pitchFamily="34" charset="0"/>
                <a:ea typeface="Calibri" pitchFamily="34" charset="0"/>
                <a:cs typeface="Arial" pitchFamily="34" charset="0"/>
              </a:rPr>
              <a:t>эпос в русской и мировой </a:t>
            </a:r>
            <a:r>
              <a:rPr lang="ru-RU" sz="1200" dirty="0" smtClean="0">
                <a:latin typeface="Arial" pitchFamily="34" charset="0"/>
                <a:ea typeface="Calibri" pitchFamily="34" charset="0"/>
                <a:cs typeface="Arial" pitchFamily="34" charset="0"/>
              </a:rPr>
              <a:t>литературе. 4. Баллада в </a:t>
            </a:r>
            <a:r>
              <a:rPr lang="ru-RU" sz="1200" dirty="0" smtClean="0">
                <a:latin typeface="Arial" pitchFamily="34" charset="0"/>
                <a:ea typeface="Calibri" pitchFamily="34" charset="0"/>
                <a:cs typeface="Arial" pitchFamily="34" charset="0"/>
              </a:rPr>
              <a:t>русской и мировой </a:t>
            </a:r>
            <a:r>
              <a:rPr lang="ru-RU" sz="1200" dirty="0" smtClean="0">
                <a:latin typeface="Arial" pitchFamily="34" charset="0"/>
                <a:ea typeface="Calibri" pitchFamily="34" charset="0"/>
                <a:cs typeface="Arial" pitchFamily="34" charset="0"/>
              </a:rPr>
              <a:t>литературе. 5. Историческая </a:t>
            </a:r>
            <a:r>
              <a:rPr lang="ru-RU" sz="1200" dirty="0" smtClean="0">
                <a:latin typeface="Arial" pitchFamily="34" charset="0"/>
                <a:ea typeface="Calibri" pitchFamily="34" charset="0"/>
                <a:cs typeface="Arial" pitchFamily="34" charset="0"/>
              </a:rPr>
              <a:t>основа поэмы М. Ю. </a:t>
            </a:r>
            <a:r>
              <a:rPr lang="ru-RU" sz="1200" dirty="0" smtClean="0">
                <a:latin typeface="Arial" pitchFamily="34" charset="0"/>
                <a:ea typeface="Calibri" pitchFamily="34" charset="0"/>
                <a:cs typeface="Arial" pitchFamily="34" charset="0"/>
              </a:rPr>
              <a:t>Лермонтова</a:t>
            </a:r>
          </a:p>
          <a:p>
            <a:pPr lvl="0"/>
            <a:r>
              <a:rPr lang="ru-RU" sz="1200" dirty="0" smtClean="0">
                <a:latin typeface="Arial" pitchFamily="34" charset="0"/>
                <a:ea typeface="Calibri" pitchFamily="34" charset="0"/>
                <a:cs typeface="Arial" pitchFamily="34" charset="0"/>
              </a:rPr>
              <a:t>«Песня </a:t>
            </a:r>
            <a:r>
              <a:rPr lang="ru-RU" sz="1200" dirty="0" smtClean="0">
                <a:latin typeface="Arial" pitchFamily="34" charset="0"/>
                <a:ea typeface="Calibri" pitchFamily="34" charset="0"/>
                <a:cs typeface="Arial" pitchFamily="34" charset="0"/>
              </a:rPr>
              <a:t>про царя Ивана Васильевича, молодого опричника и удалого купца Калашникова</a:t>
            </a:r>
            <a:r>
              <a:rPr lang="ru-RU" sz="1200" dirty="0" smtClean="0">
                <a:latin typeface="Arial" pitchFamily="34" charset="0"/>
                <a:ea typeface="Calibri" pitchFamily="34" charset="0"/>
                <a:cs typeface="Arial" pitchFamily="34" charset="0"/>
              </a:rPr>
              <a:t>». 6. М</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Ю. Лермонтов «Песня про царя Ивана Васильевича, молодого опричника и удалого купца Калашникова». </a:t>
            </a:r>
            <a:r>
              <a:rPr lang="ru-RU" sz="1200" dirty="0" smtClean="0">
                <a:latin typeface="Arial" pitchFamily="34" charset="0"/>
                <a:ea typeface="Calibri" pitchFamily="34" charset="0"/>
                <a:cs typeface="Arial" pitchFamily="34" charset="0"/>
              </a:rPr>
              <a:t>Словарь историзмов и </a:t>
            </a:r>
            <a:r>
              <a:rPr lang="ru-RU" sz="1200" dirty="0" smtClean="0">
                <a:latin typeface="Arial" pitchFamily="34" charset="0"/>
                <a:ea typeface="Calibri" pitchFamily="34" charset="0"/>
                <a:cs typeface="Arial" pitchFamily="34" charset="0"/>
              </a:rPr>
              <a:t>архаизмов. </a:t>
            </a:r>
            <a:br>
              <a:rPr lang="ru-RU" sz="1200" dirty="0" smtClean="0">
                <a:latin typeface="Arial" pitchFamily="34" charset="0"/>
                <a:ea typeface="Calibri" pitchFamily="34" charset="0"/>
                <a:cs typeface="Arial" pitchFamily="34" charset="0"/>
              </a:rPr>
            </a:br>
            <a:r>
              <a:rPr lang="ru-RU" sz="1200" dirty="0" smtClean="0">
                <a:latin typeface="Arial" pitchFamily="34" charset="0"/>
                <a:ea typeface="Calibri" pitchFamily="34" charset="0"/>
                <a:cs typeface="Arial" pitchFamily="34" charset="0"/>
              </a:rPr>
              <a:t>7. Особенности </a:t>
            </a:r>
            <a:r>
              <a:rPr lang="ru-RU" sz="1200" dirty="0" smtClean="0">
                <a:latin typeface="Arial" pitchFamily="34" charset="0"/>
                <a:ea typeface="Calibri" pitchFamily="34" charset="0"/>
                <a:cs typeface="Arial" pitchFamily="34" charset="0"/>
              </a:rPr>
              <a:t>драмы как рода </a:t>
            </a:r>
            <a:r>
              <a:rPr lang="ru-RU" sz="1200" dirty="0" smtClean="0">
                <a:latin typeface="Arial" pitchFamily="34" charset="0"/>
                <a:ea typeface="Calibri" pitchFamily="34" charset="0"/>
                <a:cs typeface="Arial" pitchFamily="34" charset="0"/>
              </a:rPr>
              <a:t>литературы. 8. Система </a:t>
            </a:r>
            <a:r>
              <a:rPr lang="ru-RU" sz="1200" dirty="0" smtClean="0">
                <a:latin typeface="Arial" pitchFamily="34" charset="0"/>
                <a:ea typeface="Calibri" pitchFamily="34" charset="0"/>
                <a:cs typeface="Arial" pitchFamily="34" charset="0"/>
              </a:rPr>
              <a:t>образов в пьесе Н. </a:t>
            </a:r>
            <a:r>
              <a:rPr lang="ru-RU" sz="1200" dirty="0" smtClean="0">
                <a:latin typeface="Arial" pitchFamily="34" charset="0"/>
                <a:ea typeface="Calibri" pitchFamily="34" charset="0"/>
                <a:cs typeface="Arial" pitchFamily="34" charset="0"/>
              </a:rPr>
              <a:t>В. </a:t>
            </a:r>
            <a:r>
              <a:rPr lang="ru-RU" sz="1200" dirty="0" smtClean="0">
                <a:latin typeface="Arial" pitchFamily="34" charset="0"/>
                <a:ea typeface="Calibri" pitchFamily="34" charset="0"/>
                <a:cs typeface="Arial" pitchFamily="34" charset="0"/>
              </a:rPr>
              <a:t>Гоголя «Ревизор</a:t>
            </a:r>
            <a:r>
              <a:rPr lang="ru-RU" sz="1200" dirty="0" smtClean="0">
                <a:latin typeface="Arial" pitchFamily="34" charset="0"/>
                <a:ea typeface="Calibri" pitchFamily="34" charset="0"/>
                <a:cs typeface="Arial" pitchFamily="34" charset="0"/>
              </a:rPr>
              <a:t>». 9. Сказки </a:t>
            </a:r>
            <a:r>
              <a:rPr lang="ru-RU" sz="1200" dirty="0" smtClean="0">
                <a:latin typeface="Arial" pitchFamily="34" charset="0"/>
                <a:ea typeface="Calibri" pitchFamily="34" charset="0"/>
                <a:cs typeface="Arial" pitchFamily="34" charset="0"/>
              </a:rPr>
              <a:t>М. </a:t>
            </a:r>
            <a:r>
              <a:rPr lang="ru-RU" sz="1200" dirty="0" smtClean="0">
                <a:latin typeface="Arial" pitchFamily="34" charset="0"/>
                <a:ea typeface="Calibri" pitchFamily="34" charset="0"/>
                <a:cs typeface="Arial" pitchFamily="34" charset="0"/>
              </a:rPr>
              <a:t>Е. </a:t>
            </a:r>
            <a:r>
              <a:rPr lang="ru-RU" sz="1200" dirty="0" smtClean="0">
                <a:latin typeface="Arial" pitchFamily="34" charset="0"/>
                <a:ea typeface="Calibri" pitchFamily="34" charset="0"/>
                <a:cs typeface="Arial" pitchFamily="34" charset="0"/>
              </a:rPr>
              <a:t>Салтыкова-Щедрина «Для детей изрядного возраста</a:t>
            </a:r>
            <a:r>
              <a:rPr lang="ru-RU" sz="1200" dirty="0" smtClean="0">
                <a:latin typeface="Arial" pitchFamily="34" charset="0"/>
                <a:ea typeface="Calibri" pitchFamily="34" charset="0"/>
                <a:cs typeface="Arial" pitchFamily="34" charset="0"/>
              </a:rPr>
              <a:t>».</a:t>
            </a:r>
            <a:br>
              <a:rPr lang="ru-RU" sz="1200" dirty="0" smtClean="0">
                <a:latin typeface="Arial" pitchFamily="34" charset="0"/>
                <a:ea typeface="Calibri" pitchFamily="34" charset="0"/>
                <a:cs typeface="Arial" pitchFamily="34" charset="0"/>
              </a:rPr>
            </a:br>
            <a:r>
              <a:rPr lang="ru-RU" sz="1200" dirty="0" smtClean="0">
                <a:latin typeface="Arial" pitchFamily="34" charset="0"/>
                <a:ea typeface="Calibri" pitchFamily="34" charset="0"/>
                <a:cs typeface="Arial" pitchFamily="34" charset="0"/>
              </a:rPr>
              <a:t>10. Комическое </a:t>
            </a:r>
            <a:r>
              <a:rPr lang="ru-RU" sz="1200" dirty="0" smtClean="0">
                <a:latin typeface="Arial" pitchFamily="34" charset="0"/>
                <a:ea typeface="Calibri" pitchFamily="34" charset="0"/>
                <a:cs typeface="Arial" pitchFamily="34" charset="0"/>
              </a:rPr>
              <a:t>в </a:t>
            </a:r>
            <a:r>
              <a:rPr lang="ru-RU" sz="1200" dirty="0" smtClean="0">
                <a:latin typeface="Arial" pitchFamily="34" charset="0"/>
                <a:ea typeface="Calibri" pitchFamily="34" charset="0"/>
                <a:cs typeface="Arial" pitchFamily="34" charset="0"/>
              </a:rPr>
              <a:t>литературе. 11. Основные </a:t>
            </a:r>
            <a:r>
              <a:rPr lang="ru-RU" sz="1200" dirty="0" smtClean="0">
                <a:latin typeface="Arial" pitchFamily="34" charset="0"/>
                <a:ea typeface="Calibri" pitchFamily="34" charset="0"/>
                <a:cs typeface="Arial" pitchFamily="34" charset="0"/>
              </a:rPr>
              <a:t>средства </a:t>
            </a:r>
            <a:r>
              <a:rPr lang="ru-RU" sz="1200" dirty="0" smtClean="0">
                <a:latin typeface="Arial" pitchFamily="34" charset="0"/>
                <a:ea typeface="Calibri" pitchFamily="34" charset="0"/>
                <a:cs typeface="Arial" pitchFamily="34" charset="0"/>
              </a:rPr>
              <a:t>композиции. 12. Классицизм </a:t>
            </a:r>
            <a:r>
              <a:rPr lang="ru-RU" sz="1200" dirty="0" smtClean="0">
                <a:latin typeface="Arial" pitchFamily="34" charset="0"/>
                <a:ea typeface="Calibri" pitchFamily="34" charset="0"/>
                <a:cs typeface="Arial" pitchFamily="34" charset="0"/>
              </a:rPr>
              <a:t>как литературное </a:t>
            </a:r>
            <a:r>
              <a:rPr lang="ru-RU" sz="1200" dirty="0" smtClean="0">
                <a:latin typeface="Arial" pitchFamily="34" charset="0"/>
                <a:ea typeface="Calibri" pitchFamily="34" charset="0"/>
                <a:cs typeface="Arial" pitchFamily="34" charset="0"/>
              </a:rPr>
              <a:t>направление.</a:t>
            </a:r>
            <a:endParaRPr lang="ru-RU" sz="1200"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buClrTx/>
              <a:buSzTx/>
              <a:buFontTx/>
              <a:buNone/>
              <a:tabLst/>
            </a:pPr>
            <a:endParaRPr lang="ru-RU" sz="1200" dirty="0" smtClean="0">
              <a:latin typeface="Arial" pitchFamily="34" charset="0"/>
              <a:ea typeface="Calibri" pitchFamily="34" charset="0"/>
              <a:cs typeface="Arial" pitchFamily="34" charset="0"/>
            </a:endParaRPr>
          </a:p>
        </p:txBody>
      </p:sp>
      <p:sp>
        <p:nvSpPr>
          <p:cNvPr id="3" name="TextBox 2"/>
          <p:cNvSpPr txBox="1"/>
          <p:nvPr/>
        </p:nvSpPr>
        <p:spPr>
          <a:xfrm>
            <a:off x="1691680" y="-15190"/>
            <a:ext cx="576064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ЛИТЕРАТУРА</a:t>
            </a:r>
            <a:endParaRPr lang="ru-RU" sz="4000" dirty="0">
              <a:solidFill>
                <a:srgbClr val="005EB5"/>
              </a:solidFill>
              <a:latin typeface="Arial" pitchFamily="34" charset="0"/>
              <a:cs typeface="Arial" pitchFamily="34" charset="0"/>
            </a:endParaRPr>
          </a:p>
        </p:txBody>
      </p:sp>
      <p:sp>
        <p:nvSpPr>
          <p:cNvPr id="4" name="Прямоугольник 4"/>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pic>
        <p:nvPicPr>
          <p:cNvPr id="13" name="Рисунок 12" descr="cid:image002.png@01D11E44.A86D9BA0"/>
          <p:cNvPicPr/>
          <p:nvPr/>
        </p:nvPicPr>
        <p:blipFill>
          <a:blip r:embed="rId2" r:link="rId3" cstate="print"/>
          <a:srcRect/>
          <a:stretch>
            <a:fillRect/>
          </a:stretch>
        </p:blipFill>
        <p:spPr bwMode="auto">
          <a:xfrm>
            <a:off x="6786578" y="857231"/>
            <a:ext cx="2071702" cy="1658369"/>
          </a:xfrm>
          <a:prstGeom prst="rect">
            <a:avLst/>
          </a:prstGeom>
          <a:noFill/>
          <a:ln w="9525">
            <a:solidFill>
              <a:srgbClr val="005EB5"/>
            </a:solidFill>
            <a:miter lim="800000"/>
            <a:headEnd/>
            <a:tailEnd/>
          </a:ln>
        </p:spPr>
      </p:pic>
      <p:pic>
        <p:nvPicPr>
          <p:cNvPr id="14" name="Рисунок 13" descr="cid:image003.png@01D11E44.D3CFDEC0"/>
          <p:cNvPicPr/>
          <p:nvPr/>
        </p:nvPicPr>
        <p:blipFill>
          <a:blip r:embed="rId4" r:link="rId5" cstate="print"/>
          <a:srcRect/>
          <a:stretch>
            <a:fillRect/>
          </a:stretch>
        </p:blipFill>
        <p:spPr bwMode="auto">
          <a:xfrm>
            <a:off x="6786578" y="2643182"/>
            <a:ext cx="2071702" cy="1651446"/>
          </a:xfrm>
          <a:prstGeom prst="rect">
            <a:avLst/>
          </a:prstGeom>
          <a:noFill/>
          <a:ln w="9525">
            <a:solidFill>
              <a:srgbClr val="005EB5"/>
            </a:solidFill>
            <a:miter lim="800000"/>
            <a:headEnd/>
            <a:tailEnd/>
          </a:ln>
        </p:spPr>
      </p:pic>
      <p:pic>
        <p:nvPicPr>
          <p:cNvPr id="15" name="Рисунок 14" descr="cid:image001.png@01D11E45.04CA2B70"/>
          <p:cNvPicPr/>
          <p:nvPr/>
        </p:nvPicPr>
        <p:blipFill>
          <a:blip r:embed="rId6" r:link="rId7" cstate="print"/>
          <a:srcRect/>
          <a:stretch>
            <a:fillRect/>
          </a:stretch>
        </p:blipFill>
        <p:spPr bwMode="auto">
          <a:xfrm>
            <a:off x="6786579" y="4429132"/>
            <a:ext cx="2057922" cy="1643074"/>
          </a:xfrm>
          <a:prstGeom prst="rect">
            <a:avLst/>
          </a:prstGeom>
          <a:noFill/>
          <a:ln w="9525">
            <a:solidFill>
              <a:srgbClr val="005EB5"/>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7504" y="803176"/>
            <a:ext cx="6552728"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pPr>
            <a:r>
              <a:rPr lang="ru-RU" sz="1400" b="1" u="sng" dirty="0" smtClean="0">
                <a:solidFill>
                  <a:srgbClr val="005EB5"/>
                </a:solidFill>
                <a:latin typeface="Arial" pitchFamily="34" charset="0"/>
                <a:ea typeface="Calibri" pitchFamily="34" charset="0"/>
                <a:cs typeface="Arial" pitchFamily="34" charset="0"/>
              </a:rPr>
              <a:t>4. </a:t>
            </a:r>
            <a:r>
              <a:rPr lang="ru-RU" sz="1400" b="1" u="sng" dirty="0" smtClean="0">
                <a:solidFill>
                  <a:srgbClr val="005EB5"/>
                </a:solidFill>
                <a:latin typeface="Arial" pitchFamily="34" charset="0"/>
                <a:ea typeface="Calibri" pitchFamily="34" charset="0"/>
                <a:cs typeface="Arial" pitchFamily="34" charset="0"/>
              </a:rPr>
              <a:t>Набор «Литература. </a:t>
            </a:r>
            <a:r>
              <a:rPr lang="ru-RU" sz="1400" b="1" u="sng" dirty="0" smtClean="0">
                <a:solidFill>
                  <a:srgbClr val="005EB5"/>
                </a:solidFill>
                <a:latin typeface="Arial" pitchFamily="34" charset="0"/>
                <a:ea typeface="Calibri" pitchFamily="34" charset="0"/>
                <a:cs typeface="Arial" pitchFamily="34" charset="0"/>
              </a:rPr>
              <a:t>8 класс»</a:t>
            </a:r>
            <a:endParaRPr lang="ru-RU" sz="1400" b="1" u="sng" dirty="0" smtClean="0">
              <a:solidFill>
                <a:srgbClr val="005EB5"/>
              </a:solidFill>
              <a:latin typeface="Arial" pitchFamily="34" charset="0"/>
              <a:ea typeface="Calibri" pitchFamily="34" charset="0"/>
              <a:cs typeface="Arial" pitchFamily="34" charset="0"/>
            </a:endParaRPr>
          </a:p>
          <a:p>
            <a:pPr lvl="0"/>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 </a:t>
            </a:r>
            <a:r>
              <a:rPr lang="ru-RU" sz="1200" dirty="0" smtClean="0">
                <a:latin typeface="Arial" pitchFamily="34" charset="0"/>
                <a:ea typeface="Calibri" pitchFamily="34" charset="0"/>
                <a:cs typeface="Arial" pitchFamily="34" charset="0"/>
              </a:rPr>
              <a:t>1. Основные </a:t>
            </a:r>
            <a:r>
              <a:rPr lang="ru-RU" sz="1200" dirty="0" smtClean="0">
                <a:latin typeface="Arial" pitchFamily="34" charset="0"/>
                <a:ea typeface="Calibri" pitchFamily="34" charset="0"/>
                <a:cs typeface="Arial" pitchFamily="34" charset="0"/>
              </a:rPr>
              <a:t>направления русской литературы XVIII </a:t>
            </a:r>
            <a:r>
              <a:rPr lang="ru-RU" sz="1200" dirty="0" smtClean="0">
                <a:latin typeface="Arial" pitchFamily="34" charset="0"/>
                <a:ea typeface="Calibri" pitchFamily="34" charset="0"/>
                <a:cs typeface="Arial" pitchFamily="34" charset="0"/>
              </a:rPr>
              <a:t>века. 2. Система </a:t>
            </a:r>
            <a:r>
              <a:rPr lang="ru-RU" sz="1200" dirty="0" smtClean="0">
                <a:latin typeface="Arial" pitchFamily="34" charset="0"/>
                <a:ea typeface="Calibri" pitchFamily="34" charset="0"/>
                <a:cs typeface="Arial" pitchFamily="34" charset="0"/>
              </a:rPr>
              <a:t>образов комедии Д. </a:t>
            </a:r>
            <a:r>
              <a:rPr lang="ru-RU" sz="1200" dirty="0" smtClean="0">
                <a:latin typeface="Arial" pitchFamily="34" charset="0"/>
                <a:ea typeface="Calibri" pitchFamily="34" charset="0"/>
                <a:cs typeface="Arial" pitchFamily="34" charset="0"/>
              </a:rPr>
              <a:t>И. </a:t>
            </a:r>
            <a:r>
              <a:rPr lang="ru-RU" sz="1200" dirty="0" smtClean="0">
                <a:latin typeface="Arial" pitchFamily="34" charset="0"/>
                <a:ea typeface="Calibri" pitchFamily="34" charset="0"/>
                <a:cs typeface="Arial" pitchFamily="34" charset="0"/>
              </a:rPr>
              <a:t>Фонвизина «Недоросль</a:t>
            </a:r>
            <a:r>
              <a:rPr lang="ru-RU" sz="1200" dirty="0" smtClean="0">
                <a:latin typeface="Arial" pitchFamily="34" charset="0"/>
                <a:ea typeface="Calibri" pitchFamily="34" charset="0"/>
                <a:cs typeface="Arial" pitchFamily="34" charset="0"/>
              </a:rPr>
              <a:t>». 3. Романтизм </a:t>
            </a:r>
            <a:r>
              <a:rPr lang="ru-RU" sz="1200" dirty="0" smtClean="0">
                <a:latin typeface="Arial" pitchFamily="34" charset="0"/>
                <a:ea typeface="Calibri" pitchFamily="34" charset="0"/>
                <a:cs typeface="Arial" pitchFamily="34" charset="0"/>
              </a:rPr>
              <a:t>как художественное </a:t>
            </a:r>
            <a:r>
              <a:rPr lang="ru-RU" sz="1200" dirty="0" smtClean="0">
                <a:latin typeface="Arial" pitchFamily="34" charset="0"/>
                <a:ea typeface="Calibri" pitchFamily="34" charset="0"/>
                <a:cs typeface="Arial" pitchFamily="34" charset="0"/>
              </a:rPr>
              <a:t>направление.</a:t>
            </a:r>
            <a:endParaRPr lang="ru-RU" sz="1200" dirty="0" smtClean="0">
              <a:latin typeface="Arial" pitchFamily="34" charset="0"/>
              <a:ea typeface="Calibri" pitchFamily="34" charset="0"/>
              <a:cs typeface="Arial" pitchFamily="34" charset="0"/>
            </a:endParaRPr>
          </a:p>
          <a:p>
            <a:pPr lvl="0"/>
            <a:r>
              <a:rPr lang="ru-RU" sz="1200" dirty="0" smtClean="0">
                <a:latin typeface="Arial" pitchFamily="34" charset="0"/>
                <a:ea typeface="Calibri" pitchFamily="34" charset="0"/>
                <a:cs typeface="Arial" pitchFamily="34" charset="0"/>
              </a:rPr>
              <a:t>4. Поэма </a:t>
            </a:r>
            <a:r>
              <a:rPr lang="ru-RU" sz="1200" dirty="0" smtClean="0">
                <a:latin typeface="Arial" pitchFamily="34" charset="0"/>
                <a:ea typeface="Calibri" pitchFamily="34" charset="0"/>
                <a:cs typeface="Arial" pitchFamily="34" charset="0"/>
              </a:rPr>
              <a:t>М. </a:t>
            </a:r>
            <a:r>
              <a:rPr lang="ru-RU" sz="1200" dirty="0" smtClean="0">
                <a:latin typeface="Arial" pitchFamily="34" charset="0"/>
                <a:ea typeface="Calibri" pitchFamily="34" charset="0"/>
                <a:cs typeface="Arial" pitchFamily="34" charset="0"/>
              </a:rPr>
              <a:t>Ю. </a:t>
            </a:r>
            <a:r>
              <a:rPr lang="ru-RU" sz="1200" dirty="0" smtClean="0">
                <a:latin typeface="Arial" pitchFamily="34" charset="0"/>
                <a:ea typeface="Calibri" pitchFamily="34" charset="0"/>
                <a:cs typeface="Arial" pitchFamily="34" charset="0"/>
              </a:rPr>
              <a:t>Лермонтова «Мцыри» как романтическое </a:t>
            </a:r>
            <a:r>
              <a:rPr lang="ru-RU" sz="1200" dirty="0" smtClean="0">
                <a:latin typeface="Arial" pitchFamily="34" charset="0"/>
                <a:ea typeface="Calibri" pitchFamily="34" charset="0"/>
                <a:cs typeface="Arial" pitchFamily="34" charset="0"/>
              </a:rPr>
              <a:t>произведение. </a:t>
            </a:r>
            <a:endParaRPr lang="ru-RU" sz="1200" dirty="0" smtClean="0">
              <a:latin typeface="Arial" pitchFamily="34" charset="0"/>
              <a:ea typeface="Calibri" pitchFamily="34" charset="0"/>
              <a:cs typeface="Arial" pitchFamily="34" charset="0"/>
            </a:endParaRPr>
          </a:p>
          <a:p>
            <a:pPr lvl="0"/>
            <a:r>
              <a:rPr lang="ru-RU" sz="1200" dirty="0" smtClean="0">
                <a:latin typeface="Arial" pitchFamily="34" charset="0"/>
                <a:ea typeface="Calibri" pitchFamily="34" charset="0"/>
                <a:cs typeface="Arial" pitchFamily="34" charset="0"/>
              </a:rPr>
              <a:t>5. «Маленький человек» в произведениях Н. В. Гоголя. 6. Замысел </a:t>
            </a:r>
            <a:r>
              <a:rPr lang="ru-RU" sz="1200" dirty="0" smtClean="0">
                <a:latin typeface="Arial" pitchFamily="34" charset="0"/>
                <a:ea typeface="Calibri" pitchFamily="34" charset="0"/>
                <a:cs typeface="Arial" pitchFamily="34" charset="0"/>
              </a:rPr>
              <a:t>и историческая основа </a:t>
            </a:r>
            <a:r>
              <a:rPr lang="ru-RU" sz="1200" dirty="0" smtClean="0">
                <a:latin typeface="Arial" pitchFamily="34" charset="0"/>
                <a:ea typeface="Calibri" pitchFamily="34" charset="0"/>
                <a:cs typeface="Arial" pitchFamily="34" charset="0"/>
              </a:rPr>
              <a:t>романа А</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С. </a:t>
            </a:r>
            <a:r>
              <a:rPr lang="ru-RU" sz="1200" dirty="0" smtClean="0">
                <a:latin typeface="Arial" pitchFamily="34" charset="0"/>
                <a:ea typeface="Calibri" pitchFamily="34" charset="0"/>
                <a:cs typeface="Arial" pitchFamily="34" charset="0"/>
              </a:rPr>
              <a:t>Пушкина «Капитанская дочка</a:t>
            </a:r>
            <a:r>
              <a:rPr lang="ru-RU" sz="1200" dirty="0" smtClean="0">
                <a:latin typeface="Arial" pitchFamily="34" charset="0"/>
                <a:ea typeface="Calibri" pitchFamily="34" charset="0"/>
                <a:cs typeface="Arial" pitchFamily="34" charset="0"/>
              </a:rPr>
              <a:t>». 7. Система </a:t>
            </a:r>
            <a:r>
              <a:rPr lang="ru-RU" sz="1200" dirty="0" smtClean="0">
                <a:latin typeface="Arial" pitchFamily="34" charset="0"/>
                <a:ea typeface="Calibri" pitchFamily="34" charset="0"/>
                <a:cs typeface="Arial" pitchFamily="34" charset="0"/>
              </a:rPr>
              <a:t>образов романа А. </a:t>
            </a:r>
            <a:r>
              <a:rPr lang="ru-RU" sz="1200" dirty="0" smtClean="0">
                <a:latin typeface="Arial" pitchFamily="34" charset="0"/>
                <a:ea typeface="Calibri" pitchFamily="34" charset="0"/>
                <a:cs typeface="Arial" pitchFamily="34" charset="0"/>
              </a:rPr>
              <a:t>С. </a:t>
            </a:r>
            <a:r>
              <a:rPr lang="ru-RU" sz="1200" dirty="0" smtClean="0">
                <a:latin typeface="Arial" pitchFamily="34" charset="0"/>
                <a:ea typeface="Calibri" pitchFamily="34" charset="0"/>
                <a:cs typeface="Arial" pitchFamily="34" charset="0"/>
              </a:rPr>
              <a:t>Пушкина «Капитанская дочка</a:t>
            </a:r>
            <a:r>
              <a:rPr lang="ru-RU" sz="1200" dirty="0" smtClean="0">
                <a:latin typeface="Arial" pitchFamily="34" charset="0"/>
                <a:ea typeface="Calibri" pitchFamily="34" charset="0"/>
                <a:cs typeface="Arial" pitchFamily="34" charset="0"/>
              </a:rPr>
              <a:t>». 8. А</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С. Пушкин «Капитанская дочка». </a:t>
            </a:r>
            <a:r>
              <a:rPr lang="ru-RU" sz="1200" dirty="0" smtClean="0">
                <a:latin typeface="Arial" pitchFamily="34" charset="0"/>
                <a:ea typeface="Calibri" pitchFamily="34" charset="0"/>
                <a:cs typeface="Arial" pitchFamily="34" charset="0"/>
              </a:rPr>
              <a:t>Словарь историзмов и </a:t>
            </a:r>
            <a:r>
              <a:rPr lang="ru-RU" sz="1200" dirty="0" smtClean="0">
                <a:latin typeface="Arial" pitchFamily="34" charset="0"/>
                <a:ea typeface="Calibri" pitchFamily="34" charset="0"/>
                <a:cs typeface="Arial" pitchFamily="34" charset="0"/>
              </a:rPr>
              <a:t>архаизмов. 9. Изображение </a:t>
            </a:r>
            <a:r>
              <a:rPr lang="ru-RU" sz="1200" dirty="0" smtClean="0">
                <a:latin typeface="Arial" pitchFamily="34" charset="0"/>
                <a:ea typeface="Calibri" pitchFamily="34" charset="0"/>
                <a:cs typeface="Arial" pitchFamily="34" charset="0"/>
              </a:rPr>
              <a:t>природы в лирике Ф. </a:t>
            </a:r>
            <a:r>
              <a:rPr lang="ru-RU" sz="1200" dirty="0" smtClean="0">
                <a:latin typeface="Arial" pitchFamily="34" charset="0"/>
                <a:ea typeface="Calibri" pitchFamily="34" charset="0"/>
                <a:cs typeface="Arial" pitchFamily="34" charset="0"/>
              </a:rPr>
              <a:t>И. Тютчева и А. </a:t>
            </a:r>
            <a:r>
              <a:rPr lang="ru-RU" sz="1200" dirty="0" smtClean="0">
                <a:latin typeface="Arial" pitchFamily="34" charset="0"/>
                <a:ea typeface="Calibri" pitchFamily="34" charset="0"/>
                <a:cs typeface="Arial" pitchFamily="34" charset="0"/>
              </a:rPr>
              <a:t>А. </a:t>
            </a:r>
            <a:r>
              <a:rPr lang="ru-RU" sz="1200" dirty="0" smtClean="0">
                <a:latin typeface="Arial" pitchFamily="34" charset="0"/>
                <a:ea typeface="Calibri" pitchFamily="34" charset="0"/>
                <a:cs typeface="Arial" pitchFamily="34" charset="0"/>
              </a:rPr>
              <a:t>Фета.</a:t>
            </a:r>
            <a:endParaRPr lang="ru-RU" sz="1200" dirty="0" smtClean="0">
              <a:latin typeface="Arial" pitchFamily="34" charset="0"/>
              <a:ea typeface="Calibri" pitchFamily="34" charset="0"/>
              <a:cs typeface="Arial" pitchFamily="34" charset="0"/>
            </a:endParaRPr>
          </a:p>
          <a:p>
            <a:pPr lvl="0"/>
            <a:r>
              <a:rPr lang="ru-RU" sz="1200" dirty="0" smtClean="0">
                <a:latin typeface="Arial" pitchFamily="34" charset="0"/>
                <a:ea typeface="Calibri" pitchFamily="34" charset="0"/>
                <a:cs typeface="Arial" pitchFamily="34" charset="0"/>
              </a:rPr>
              <a:t>10. Основные </a:t>
            </a:r>
            <a:r>
              <a:rPr lang="ru-RU" sz="1200" dirty="0" smtClean="0">
                <a:latin typeface="Arial" pitchFamily="34" charset="0"/>
                <a:ea typeface="Calibri" pitchFamily="34" charset="0"/>
                <a:cs typeface="Arial" pitchFamily="34" charset="0"/>
              </a:rPr>
              <a:t>мотивы лирики Н. А. </a:t>
            </a:r>
            <a:r>
              <a:rPr lang="ru-RU" sz="1200" dirty="0" smtClean="0">
                <a:latin typeface="Arial" pitchFamily="34" charset="0"/>
                <a:ea typeface="Calibri" pitchFamily="34" charset="0"/>
                <a:cs typeface="Arial" pitchFamily="34" charset="0"/>
              </a:rPr>
              <a:t>Некрасова. 11. Цикл </a:t>
            </a:r>
            <a:r>
              <a:rPr lang="ru-RU" sz="1200" dirty="0" smtClean="0">
                <a:latin typeface="Arial" pitchFamily="34" charset="0"/>
                <a:ea typeface="Calibri" pitchFamily="34" charset="0"/>
                <a:cs typeface="Arial" pitchFamily="34" charset="0"/>
              </a:rPr>
              <a:t>рассказов И. </a:t>
            </a:r>
            <a:r>
              <a:rPr lang="ru-RU" sz="1200" dirty="0" smtClean="0">
                <a:latin typeface="Arial" pitchFamily="34" charset="0"/>
                <a:ea typeface="Calibri" pitchFamily="34" charset="0"/>
                <a:cs typeface="Arial" pitchFamily="34" charset="0"/>
              </a:rPr>
              <a:t>С. </a:t>
            </a:r>
            <a:r>
              <a:rPr lang="ru-RU" sz="1200" dirty="0" smtClean="0">
                <a:latin typeface="Arial" pitchFamily="34" charset="0"/>
                <a:ea typeface="Calibri" pitchFamily="34" charset="0"/>
                <a:cs typeface="Arial" pitchFamily="34" charset="0"/>
              </a:rPr>
              <a:t>Тургенева «Записки охотника</a:t>
            </a:r>
            <a:r>
              <a:rPr lang="ru-RU" sz="1200" dirty="0" smtClean="0">
                <a:latin typeface="Arial" pitchFamily="34" charset="0"/>
                <a:ea typeface="Calibri" pitchFamily="34" charset="0"/>
                <a:cs typeface="Arial" pitchFamily="34" charset="0"/>
              </a:rPr>
              <a:t>». 12. Характеристика </a:t>
            </a:r>
            <a:r>
              <a:rPr lang="ru-RU" sz="1200" dirty="0" smtClean="0">
                <a:latin typeface="Arial" pitchFamily="34" charset="0"/>
                <a:ea typeface="Calibri" pitchFamily="34" charset="0"/>
                <a:cs typeface="Arial" pitchFamily="34" charset="0"/>
              </a:rPr>
              <a:t>героя литературного произведения </a:t>
            </a:r>
            <a:r>
              <a:rPr lang="ru-RU" sz="1200" dirty="0" smtClean="0">
                <a:latin typeface="Arial" pitchFamily="34" charset="0"/>
                <a:ea typeface="Calibri" pitchFamily="34" charset="0"/>
                <a:cs typeface="Arial" pitchFamily="34" charset="0"/>
              </a:rPr>
              <a:t/>
            </a:r>
            <a:br>
              <a:rPr lang="ru-RU" sz="1200" dirty="0" smtClean="0">
                <a:latin typeface="Arial" pitchFamily="34" charset="0"/>
                <a:ea typeface="Calibri" pitchFamily="34" charset="0"/>
                <a:cs typeface="Arial" pitchFamily="34" charset="0"/>
              </a:rPr>
            </a:br>
            <a:r>
              <a:rPr lang="ru-RU" sz="1200" dirty="0" smtClean="0">
                <a:latin typeface="Arial" pitchFamily="34" charset="0"/>
                <a:ea typeface="Calibri" pitchFamily="34" charset="0"/>
                <a:cs typeface="Arial" pitchFamily="34" charset="0"/>
              </a:rPr>
              <a:t>(</a:t>
            </a:r>
            <a:r>
              <a:rPr lang="ru-RU" sz="1200" dirty="0" smtClean="0">
                <a:latin typeface="Arial" pitchFamily="34" charset="0"/>
                <a:ea typeface="Calibri" pitchFamily="34" charset="0"/>
                <a:cs typeface="Arial" pitchFamily="34" charset="0"/>
              </a:rPr>
              <a:t>примерный план</a:t>
            </a:r>
            <a:r>
              <a:rPr lang="ru-RU" sz="1200" dirty="0" smtClean="0">
                <a:latin typeface="Arial" pitchFamily="34" charset="0"/>
                <a:ea typeface="Calibri" pitchFamily="34" charset="0"/>
                <a:cs typeface="Arial" pitchFamily="34" charset="0"/>
              </a:rPr>
              <a:t>).</a:t>
            </a:r>
            <a:endParaRPr lang="ru-RU" sz="1200" dirty="0" smtClean="0">
              <a:latin typeface="Arial" pitchFamily="34" charset="0"/>
              <a:ea typeface="Calibri" pitchFamily="34" charset="0"/>
              <a:cs typeface="Arial" pitchFamily="34" charset="0"/>
            </a:endParaRPr>
          </a:p>
          <a:p>
            <a:pPr lvl="0" eaLnBrk="0" fontAlgn="base" hangingPunct="0">
              <a:spcBef>
                <a:spcPct val="0"/>
              </a:spcBef>
            </a:pPr>
            <a:endParaRPr lang="ru-RU" sz="1200" dirty="0" smtClean="0">
              <a:latin typeface="Arial" pitchFamily="34" charset="0"/>
              <a:ea typeface="Calibri" pitchFamily="34" charset="0"/>
              <a:cs typeface="Arial" pitchFamily="34" charset="0"/>
            </a:endParaRPr>
          </a:p>
          <a:p>
            <a:pPr lvl="0" eaLnBrk="0" fontAlgn="base" hangingPunct="0">
              <a:spcBef>
                <a:spcPct val="0"/>
              </a:spcBef>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5. </a:t>
            </a:r>
            <a:r>
              <a:rPr lang="ru-RU" sz="1400" b="1" u="sng" dirty="0" smtClean="0">
                <a:solidFill>
                  <a:srgbClr val="005EB5"/>
                </a:solidFill>
                <a:latin typeface="Arial" pitchFamily="34" charset="0"/>
                <a:ea typeface="Calibri" pitchFamily="34" charset="0"/>
                <a:cs typeface="Arial" pitchFamily="34" charset="0"/>
              </a:rPr>
              <a:t>Набор «Литература. </a:t>
            </a:r>
            <a:r>
              <a:rPr lang="ru-RU" sz="1400" b="1" u="sng" dirty="0" smtClean="0">
                <a:solidFill>
                  <a:srgbClr val="005EB5"/>
                </a:solidFill>
                <a:latin typeface="Arial" pitchFamily="34" charset="0"/>
                <a:ea typeface="Calibri" pitchFamily="34" charset="0"/>
                <a:cs typeface="Arial" pitchFamily="34" charset="0"/>
              </a:rPr>
              <a:t>9 класс»</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pPr lvl="0"/>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1. Литературный процесс. </a:t>
            </a:r>
            <a:r>
              <a:rPr lang="ru-RU" sz="1200" dirty="0" smtClean="0">
                <a:latin typeface="Arial" pitchFamily="34" charset="0"/>
                <a:ea typeface="Calibri" pitchFamily="34" charset="0"/>
                <a:cs typeface="Arial" pitchFamily="34" charset="0"/>
              </a:rPr>
              <a:t>Эпохи развития </a:t>
            </a:r>
            <a:r>
              <a:rPr lang="ru-RU" sz="1200" dirty="0" smtClean="0">
                <a:latin typeface="Arial" pitchFamily="34" charset="0"/>
                <a:ea typeface="Calibri" pitchFamily="34" charset="0"/>
                <a:cs typeface="Arial" pitchFamily="34" charset="0"/>
              </a:rPr>
              <a:t>литературы. 2. Классицизм </a:t>
            </a:r>
            <a:r>
              <a:rPr lang="ru-RU" sz="1200" dirty="0" smtClean="0">
                <a:latin typeface="Arial" pitchFamily="34" charset="0"/>
                <a:ea typeface="Calibri" pitchFamily="34" charset="0"/>
                <a:cs typeface="Arial" pitchFamily="34" charset="0"/>
              </a:rPr>
              <a:t>в русской </a:t>
            </a:r>
            <a:r>
              <a:rPr lang="ru-RU" sz="1200" dirty="0" smtClean="0">
                <a:latin typeface="Arial" pitchFamily="34" charset="0"/>
                <a:ea typeface="Calibri" pitchFamily="34" charset="0"/>
                <a:cs typeface="Arial" pitchFamily="34" charset="0"/>
              </a:rPr>
              <a:t>литературе. 3. Периодизация </a:t>
            </a:r>
            <a:r>
              <a:rPr lang="ru-RU" sz="1200" dirty="0" smtClean="0">
                <a:latin typeface="Arial" pitchFamily="34" charset="0"/>
                <a:ea typeface="Calibri" pitchFamily="34" charset="0"/>
                <a:cs typeface="Arial" pitchFamily="34" charset="0"/>
              </a:rPr>
              <a:t>литературы </a:t>
            </a:r>
            <a:r>
              <a:rPr lang="en-US" sz="1200" dirty="0" smtClean="0">
                <a:latin typeface="Arial" pitchFamily="34" charset="0"/>
                <a:ea typeface="Calibri" pitchFamily="34" charset="0"/>
                <a:cs typeface="Arial" pitchFamily="34" charset="0"/>
              </a:rPr>
              <a:t>XIX</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века. 4. А</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С. Грибоедов «Горе от ума». </a:t>
            </a:r>
            <a:r>
              <a:rPr lang="ru-RU" sz="1200" dirty="0" smtClean="0">
                <a:latin typeface="Arial" pitchFamily="34" charset="0"/>
                <a:ea typeface="Calibri" pitchFamily="34" charset="0"/>
                <a:cs typeface="Arial" pitchFamily="34" charset="0"/>
              </a:rPr>
              <a:t>Особенности конфликта </a:t>
            </a:r>
            <a:r>
              <a:rPr lang="ru-RU" sz="1200" dirty="0" smtClean="0">
                <a:latin typeface="Arial" pitchFamily="34" charset="0"/>
                <a:ea typeface="Calibri" pitchFamily="34" charset="0"/>
                <a:cs typeface="Arial" pitchFamily="34" charset="0"/>
              </a:rPr>
              <a:t>пьесы. 5. А</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С. Грибоедов «Горе от ума». </a:t>
            </a:r>
            <a:r>
              <a:rPr lang="ru-RU" sz="1200" dirty="0" smtClean="0">
                <a:latin typeface="Arial" pitchFamily="34" charset="0"/>
                <a:ea typeface="Calibri" pitchFamily="34" charset="0"/>
                <a:cs typeface="Arial" pitchFamily="34" charset="0"/>
              </a:rPr>
              <a:t>Черты классицизма и реализма в </a:t>
            </a:r>
            <a:r>
              <a:rPr lang="ru-RU" sz="1200" dirty="0" smtClean="0">
                <a:latin typeface="Arial" pitchFamily="34" charset="0"/>
                <a:ea typeface="Calibri" pitchFamily="34" charset="0"/>
                <a:cs typeface="Arial" pitchFamily="34" charset="0"/>
              </a:rPr>
              <a:t>комедии. 6. Реализм </a:t>
            </a:r>
            <a:r>
              <a:rPr lang="ru-RU" sz="1200" dirty="0" smtClean="0">
                <a:latin typeface="Arial" pitchFamily="34" charset="0"/>
                <a:ea typeface="Calibri" pitchFamily="34" charset="0"/>
                <a:cs typeface="Arial" pitchFamily="34" charset="0"/>
              </a:rPr>
              <a:t>как литературное </a:t>
            </a:r>
            <a:r>
              <a:rPr lang="ru-RU" sz="1200" dirty="0" smtClean="0">
                <a:latin typeface="Arial" pitchFamily="34" charset="0"/>
                <a:ea typeface="Calibri" pitchFamily="34" charset="0"/>
                <a:cs typeface="Arial" pitchFamily="34" charset="0"/>
              </a:rPr>
              <a:t>направление. 7. Основные </a:t>
            </a:r>
            <a:r>
              <a:rPr lang="ru-RU" sz="1200" dirty="0" smtClean="0">
                <a:latin typeface="Arial" pitchFamily="34" charset="0"/>
                <a:ea typeface="Calibri" pitchFamily="34" charset="0"/>
                <a:cs typeface="Arial" pitchFamily="34" charset="0"/>
              </a:rPr>
              <a:t>мотивы лирики А. С. </a:t>
            </a:r>
            <a:r>
              <a:rPr lang="ru-RU" sz="1200" dirty="0" smtClean="0">
                <a:latin typeface="Arial" pitchFamily="34" charset="0"/>
                <a:ea typeface="Calibri" pitchFamily="34" charset="0"/>
                <a:cs typeface="Arial" pitchFamily="34" charset="0"/>
              </a:rPr>
              <a:t>Пушкина. 8. А</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С. Пушкин «Евгений Онегин». </a:t>
            </a:r>
            <a:r>
              <a:rPr lang="ru-RU" sz="1200" dirty="0" smtClean="0">
                <a:latin typeface="Arial" pitchFamily="34" charset="0"/>
                <a:ea typeface="Calibri" pitchFamily="34" charset="0"/>
                <a:cs typeface="Arial" pitchFamily="34" charset="0"/>
              </a:rPr>
              <a:t>Система </a:t>
            </a:r>
            <a:r>
              <a:rPr lang="ru-RU" sz="1200" dirty="0" smtClean="0">
                <a:latin typeface="Arial" pitchFamily="34" charset="0"/>
                <a:ea typeface="Calibri" pitchFamily="34" charset="0"/>
                <a:cs typeface="Arial" pitchFamily="34" charset="0"/>
              </a:rPr>
              <a:t>образов. </a:t>
            </a:r>
            <a:br>
              <a:rPr lang="ru-RU" sz="1200" dirty="0" smtClean="0">
                <a:latin typeface="Arial" pitchFamily="34" charset="0"/>
                <a:ea typeface="Calibri" pitchFamily="34" charset="0"/>
                <a:cs typeface="Arial" pitchFamily="34" charset="0"/>
              </a:rPr>
            </a:br>
            <a:r>
              <a:rPr lang="ru-RU" sz="1200" dirty="0" smtClean="0">
                <a:latin typeface="Arial" pitchFamily="34" charset="0"/>
                <a:ea typeface="Calibri" pitchFamily="34" charset="0"/>
                <a:cs typeface="Arial" pitchFamily="34" charset="0"/>
              </a:rPr>
              <a:t>9. Основные </a:t>
            </a:r>
            <a:r>
              <a:rPr lang="ru-RU" sz="1200" dirty="0" smtClean="0">
                <a:latin typeface="Arial" pitchFamily="34" charset="0"/>
                <a:ea typeface="Calibri" pitchFamily="34" charset="0"/>
                <a:cs typeface="Arial" pitchFamily="34" charset="0"/>
              </a:rPr>
              <a:t>мотивы лирики М. Ю. </a:t>
            </a:r>
            <a:r>
              <a:rPr lang="ru-RU" sz="1200" dirty="0" smtClean="0">
                <a:latin typeface="Arial" pitchFamily="34" charset="0"/>
                <a:ea typeface="Calibri" pitchFamily="34" charset="0"/>
                <a:cs typeface="Arial" pitchFamily="34" charset="0"/>
              </a:rPr>
              <a:t>Лермонтова. 10. М</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Ю. Лермонтов «Герой нашего времени». </a:t>
            </a:r>
            <a:r>
              <a:rPr lang="ru-RU" sz="1200" dirty="0" smtClean="0">
                <a:latin typeface="Arial" pitchFamily="34" charset="0"/>
                <a:ea typeface="Calibri" pitchFamily="34" charset="0"/>
                <a:cs typeface="Arial" pitchFamily="34" charset="0"/>
              </a:rPr>
              <a:t>Особенности композиции </a:t>
            </a:r>
            <a:r>
              <a:rPr lang="ru-RU" sz="1200" dirty="0" smtClean="0">
                <a:latin typeface="Arial" pitchFamily="34" charset="0"/>
                <a:ea typeface="Calibri" pitchFamily="34" charset="0"/>
                <a:cs typeface="Arial" pitchFamily="34" charset="0"/>
              </a:rPr>
              <a:t>романа. 11. Н</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В. Гоголь «Мёртвые души». </a:t>
            </a:r>
            <a:r>
              <a:rPr lang="ru-RU" sz="1200" dirty="0" smtClean="0">
                <a:latin typeface="Arial" pitchFamily="34" charset="0"/>
                <a:ea typeface="Calibri" pitchFamily="34" charset="0"/>
                <a:cs typeface="Arial" pitchFamily="34" charset="0"/>
              </a:rPr>
              <a:t>Система образов </a:t>
            </a:r>
            <a:r>
              <a:rPr lang="ru-RU" sz="1200" dirty="0" smtClean="0">
                <a:latin typeface="Arial" pitchFamily="34" charset="0"/>
                <a:ea typeface="Calibri" pitchFamily="34" charset="0"/>
                <a:cs typeface="Arial" pitchFamily="34" charset="0"/>
              </a:rPr>
              <a:t>поэмы. 12. Н</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В. Гоголь «Мёртвые души». </a:t>
            </a:r>
            <a:r>
              <a:rPr lang="ru-RU" sz="1200" dirty="0" smtClean="0">
                <a:latin typeface="Arial" pitchFamily="34" charset="0"/>
                <a:ea typeface="Calibri" pitchFamily="34" charset="0"/>
                <a:cs typeface="Arial" pitchFamily="34" charset="0"/>
              </a:rPr>
              <a:t>Лирические отступления в </a:t>
            </a:r>
            <a:r>
              <a:rPr lang="ru-RU" sz="1200" dirty="0" smtClean="0">
                <a:latin typeface="Arial" pitchFamily="34" charset="0"/>
                <a:ea typeface="Calibri" pitchFamily="34" charset="0"/>
                <a:cs typeface="Arial" pitchFamily="34" charset="0"/>
              </a:rPr>
              <a:t>поэме.</a:t>
            </a:r>
            <a:endParaRPr lang="ru-RU" sz="1200" dirty="0" smtClean="0">
              <a:latin typeface="Arial" pitchFamily="34" charset="0"/>
              <a:ea typeface="Calibri" pitchFamily="34" charset="0"/>
              <a:cs typeface="Arial" pitchFamily="34" charset="0"/>
            </a:endParaRPr>
          </a:p>
          <a:p>
            <a:pPr lvl="0" eaLnBrk="0" fontAlgn="base" hangingPunct="0">
              <a:spcBef>
                <a:spcPct val="0"/>
              </a:spcBef>
            </a:pPr>
            <a:endParaRPr lang="ru-RU" sz="1400" b="1" u="sng" dirty="0" smtClean="0">
              <a:solidFill>
                <a:srgbClr val="005EB5"/>
              </a:solidFill>
              <a:latin typeface="Arial" pitchFamily="34" charset="0"/>
              <a:ea typeface="Calibri" pitchFamily="34" charset="0"/>
              <a:cs typeface="Arial" pitchFamily="34" charset="0"/>
            </a:endParaRPr>
          </a:p>
        </p:txBody>
      </p:sp>
      <p:sp>
        <p:nvSpPr>
          <p:cNvPr id="3" name="TextBox 2"/>
          <p:cNvSpPr txBox="1"/>
          <p:nvPr/>
        </p:nvSpPr>
        <p:spPr>
          <a:xfrm>
            <a:off x="1691680" y="-15190"/>
            <a:ext cx="576064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ЛИТЕРАТУРА</a:t>
            </a:r>
            <a:endParaRPr lang="ru-RU" sz="4000" dirty="0">
              <a:solidFill>
                <a:srgbClr val="005EB5"/>
              </a:solidFill>
              <a:latin typeface="Arial" pitchFamily="34" charset="0"/>
              <a:cs typeface="Arial" pitchFamily="34" charset="0"/>
            </a:endParaRPr>
          </a:p>
        </p:txBody>
      </p:sp>
      <p:sp>
        <p:nvSpPr>
          <p:cNvPr id="4" name="Прямоугольник 4"/>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pic>
        <p:nvPicPr>
          <p:cNvPr id="11" name="Рисунок 10" descr="cid:image003.png@01D11E45.3D7576A0"/>
          <p:cNvPicPr/>
          <p:nvPr/>
        </p:nvPicPr>
        <p:blipFill>
          <a:blip r:embed="rId2" r:link="rId3" cstate="print"/>
          <a:srcRect/>
          <a:stretch>
            <a:fillRect/>
          </a:stretch>
        </p:blipFill>
        <p:spPr bwMode="auto">
          <a:xfrm>
            <a:off x="6786578" y="857233"/>
            <a:ext cx="2071702" cy="1651408"/>
          </a:xfrm>
          <a:prstGeom prst="rect">
            <a:avLst/>
          </a:prstGeom>
          <a:noFill/>
          <a:ln w="9525">
            <a:solidFill>
              <a:srgbClr val="005EB5"/>
            </a:solidFill>
            <a:miter lim="800000"/>
            <a:headEnd/>
            <a:tailEnd/>
          </a:ln>
        </p:spPr>
      </p:pic>
      <p:pic>
        <p:nvPicPr>
          <p:cNvPr id="12" name="Рисунок 11" descr="cid:image004.png@01D11E45.75FCE620"/>
          <p:cNvPicPr/>
          <p:nvPr/>
        </p:nvPicPr>
        <p:blipFill>
          <a:blip r:embed="rId4" r:link="rId5" cstate="print"/>
          <a:srcRect/>
          <a:stretch>
            <a:fillRect/>
          </a:stretch>
        </p:blipFill>
        <p:spPr bwMode="auto">
          <a:xfrm>
            <a:off x="6786578" y="2643181"/>
            <a:ext cx="2071702" cy="1654789"/>
          </a:xfrm>
          <a:prstGeom prst="rect">
            <a:avLst/>
          </a:prstGeom>
          <a:noFill/>
          <a:ln w="9525">
            <a:solidFill>
              <a:srgbClr val="005EB5"/>
            </a:solidFill>
            <a:miter lim="800000"/>
            <a:headEnd/>
            <a:tailEnd/>
          </a:ln>
        </p:spPr>
      </p:pic>
      <p:pic>
        <p:nvPicPr>
          <p:cNvPr id="14" name="Рисунок 13" descr="cid:image007.png@01D11E45.75FCE620"/>
          <p:cNvPicPr/>
          <p:nvPr/>
        </p:nvPicPr>
        <p:blipFill>
          <a:blip r:embed="rId6" r:link="rId7" cstate="print"/>
          <a:srcRect/>
          <a:stretch>
            <a:fillRect/>
          </a:stretch>
        </p:blipFill>
        <p:spPr bwMode="auto">
          <a:xfrm>
            <a:off x="6786578" y="4429131"/>
            <a:ext cx="2071701" cy="1653333"/>
          </a:xfrm>
          <a:prstGeom prst="rect">
            <a:avLst/>
          </a:prstGeom>
          <a:noFill/>
          <a:ln w="9525">
            <a:solidFill>
              <a:srgbClr val="005EB5"/>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7504" y="803176"/>
            <a:ext cx="6552728" cy="5203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pPr>
            <a:r>
              <a:rPr lang="ru-RU" sz="1400" b="1" u="sng" dirty="0" smtClean="0">
                <a:solidFill>
                  <a:srgbClr val="005EB5"/>
                </a:solidFill>
                <a:latin typeface="Arial" pitchFamily="34" charset="0"/>
                <a:ea typeface="Calibri" pitchFamily="34" charset="0"/>
                <a:cs typeface="Arial" pitchFamily="34" charset="0"/>
              </a:rPr>
              <a:t>1</a:t>
            </a:r>
            <a:r>
              <a:rPr lang="ru-RU" sz="1400" b="1" u="sng" dirty="0" smtClean="0">
                <a:solidFill>
                  <a:srgbClr val="005EB5"/>
                </a:solidFill>
                <a:latin typeface="Arial" pitchFamily="34" charset="0"/>
                <a:ea typeface="Calibri" pitchFamily="34" charset="0"/>
                <a:cs typeface="Arial" pitchFamily="34" charset="0"/>
              </a:rPr>
              <a:t>. Набор «Математика. 5 класс»</a:t>
            </a:r>
          </a:p>
          <a:p>
            <a:pPr lvl="0"/>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 </a:t>
            </a:r>
            <a:r>
              <a:rPr lang="ru-RU" sz="1200" dirty="0" smtClean="0">
                <a:latin typeface="Arial" pitchFamily="34" charset="0"/>
                <a:ea typeface="Calibri" pitchFamily="34" charset="0"/>
                <a:cs typeface="Arial" pitchFamily="34" charset="0"/>
              </a:rPr>
              <a:t>1. </a:t>
            </a:r>
            <a:r>
              <a:rPr lang="ru-RU" sz="1200" dirty="0" smtClean="0">
                <a:latin typeface="Arial" pitchFamily="34" charset="0"/>
                <a:ea typeface="Calibri" pitchFamily="34" charset="0"/>
                <a:cs typeface="Arial" pitchFamily="34" charset="0"/>
              </a:rPr>
              <a:t>Натуральные числа. 2. Таблицы </a:t>
            </a:r>
            <a:r>
              <a:rPr lang="ru-RU" sz="1200" dirty="0" smtClean="0">
                <a:latin typeface="Arial" pitchFamily="34" charset="0"/>
                <a:ea typeface="Calibri" pitchFamily="34" charset="0"/>
                <a:cs typeface="Arial" pitchFamily="34" charset="0"/>
              </a:rPr>
              <a:t>разрядов и классов. Сумма разрядных </a:t>
            </a:r>
            <a:r>
              <a:rPr lang="ru-RU" sz="1200" dirty="0" smtClean="0">
                <a:latin typeface="Arial" pitchFamily="34" charset="0"/>
                <a:ea typeface="Calibri" pitchFamily="34" charset="0"/>
                <a:cs typeface="Arial" pitchFamily="34" charset="0"/>
              </a:rPr>
              <a:t>слагаемых. 3. Правило </a:t>
            </a:r>
            <a:r>
              <a:rPr lang="ru-RU" sz="1200" dirty="0" smtClean="0">
                <a:latin typeface="Arial" pitchFamily="34" charset="0"/>
                <a:ea typeface="Calibri" pitchFamily="34" charset="0"/>
                <a:cs typeface="Arial" pitchFamily="34" charset="0"/>
              </a:rPr>
              <a:t>сравнения натуральных </a:t>
            </a:r>
            <a:r>
              <a:rPr lang="ru-RU" sz="1200" dirty="0" smtClean="0">
                <a:latin typeface="Arial" pitchFamily="34" charset="0"/>
                <a:ea typeface="Calibri" pitchFamily="34" charset="0"/>
                <a:cs typeface="Arial" pitchFamily="34" charset="0"/>
              </a:rPr>
              <a:t>чисел. 4. Таблица </a:t>
            </a:r>
            <a:r>
              <a:rPr lang="ru-RU" sz="1200" dirty="0" smtClean="0">
                <a:latin typeface="Arial" pitchFamily="34" charset="0"/>
                <a:ea typeface="Calibri" pitchFamily="34" charset="0"/>
                <a:cs typeface="Arial" pitchFamily="34" charset="0"/>
              </a:rPr>
              <a:t>квадратов двузначных </a:t>
            </a:r>
            <a:r>
              <a:rPr lang="ru-RU" sz="1200" dirty="0" smtClean="0">
                <a:latin typeface="Arial" pitchFamily="34" charset="0"/>
                <a:ea typeface="Calibri" pitchFamily="34" charset="0"/>
                <a:cs typeface="Arial" pitchFamily="34" charset="0"/>
              </a:rPr>
              <a:t>чисел. 5. Округление </a:t>
            </a:r>
            <a:r>
              <a:rPr lang="ru-RU" sz="1200" dirty="0" smtClean="0">
                <a:latin typeface="Arial" pitchFamily="34" charset="0"/>
                <a:ea typeface="Calibri" pitchFamily="34" charset="0"/>
                <a:cs typeface="Arial" pitchFamily="34" charset="0"/>
              </a:rPr>
              <a:t>натуральных </a:t>
            </a:r>
            <a:r>
              <a:rPr lang="ru-RU" sz="1200" dirty="0" smtClean="0">
                <a:latin typeface="Arial" pitchFamily="34" charset="0"/>
                <a:ea typeface="Calibri" pitchFamily="34" charset="0"/>
                <a:cs typeface="Arial" pitchFamily="34" charset="0"/>
              </a:rPr>
              <a:t>чисел. 6. Арифметические действия. 7. Законы </a:t>
            </a:r>
            <a:r>
              <a:rPr lang="ru-RU" sz="1200" dirty="0" smtClean="0">
                <a:latin typeface="Arial" pitchFamily="34" charset="0"/>
                <a:ea typeface="Calibri" pitchFamily="34" charset="0"/>
                <a:cs typeface="Arial" pitchFamily="34" charset="0"/>
              </a:rPr>
              <a:t>арифметических </a:t>
            </a:r>
            <a:r>
              <a:rPr lang="ru-RU" sz="1200" dirty="0" smtClean="0">
                <a:latin typeface="Arial" pitchFamily="34" charset="0"/>
                <a:ea typeface="Calibri" pitchFamily="34" charset="0"/>
                <a:cs typeface="Arial" pitchFamily="34" charset="0"/>
              </a:rPr>
              <a:t>действий. 8. Шкалы </a:t>
            </a:r>
            <a:r>
              <a:rPr lang="ru-RU" sz="1200" dirty="0" smtClean="0">
                <a:latin typeface="Arial" pitchFamily="34" charset="0"/>
                <a:ea typeface="Calibri" pitchFamily="34" charset="0"/>
                <a:cs typeface="Arial" pitchFamily="34" charset="0"/>
              </a:rPr>
              <a:t>и </a:t>
            </a:r>
            <a:r>
              <a:rPr lang="ru-RU" sz="1200" dirty="0" smtClean="0">
                <a:latin typeface="Arial" pitchFamily="34" charset="0"/>
                <a:ea typeface="Calibri" pitchFamily="34" charset="0"/>
                <a:cs typeface="Arial" pitchFamily="34" charset="0"/>
              </a:rPr>
              <a:t>координаты. 9. Десятичные </a:t>
            </a:r>
            <a:r>
              <a:rPr lang="ru-RU" sz="1200" dirty="0" smtClean="0">
                <a:latin typeface="Arial" pitchFamily="34" charset="0"/>
                <a:ea typeface="Calibri" pitchFamily="34" charset="0"/>
                <a:cs typeface="Arial" pitchFamily="34" charset="0"/>
              </a:rPr>
              <a:t>дроби. Правило сравнения </a:t>
            </a:r>
            <a:r>
              <a:rPr lang="ru-RU" sz="1200" dirty="0" smtClean="0">
                <a:latin typeface="Arial" pitchFamily="34" charset="0"/>
                <a:ea typeface="Calibri" pitchFamily="34" charset="0"/>
                <a:cs typeface="Arial" pitchFamily="34" charset="0"/>
              </a:rPr>
              <a:t>дробей. 10. Сложение</a:t>
            </a:r>
            <a:r>
              <a:rPr lang="ru-RU" sz="1200" dirty="0" smtClean="0">
                <a:latin typeface="Arial" pitchFamily="34" charset="0"/>
                <a:ea typeface="Calibri" pitchFamily="34" charset="0"/>
                <a:cs typeface="Arial" pitchFamily="34" charset="0"/>
              </a:rPr>
              <a:t>, вычитание и умножение десятичных </a:t>
            </a:r>
            <a:r>
              <a:rPr lang="ru-RU" sz="1200" dirty="0" smtClean="0">
                <a:latin typeface="Arial" pitchFamily="34" charset="0"/>
                <a:ea typeface="Calibri" pitchFamily="34" charset="0"/>
                <a:cs typeface="Arial" pitchFamily="34" charset="0"/>
              </a:rPr>
              <a:t>дробей.</a:t>
            </a:r>
            <a:endParaRPr lang="ru-RU" sz="1200" dirty="0" smtClean="0">
              <a:latin typeface="Arial" pitchFamily="34" charset="0"/>
              <a:ea typeface="Calibri" pitchFamily="34" charset="0"/>
              <a:cs typeface="Arial" pitchFamily="34" charset="0"/>
            </a:endParaRPr>
          </a:p>
          <a:p>
            <a:pPr lvl="0"/>
            <a:r>
              <a:rPr lang="ru-RU" sz="1200" dirty="0" smtClean="0">
                <a:latin typeface="Arial" pitchFamily="34" charset="0"/>
                <a:ea typeface="Calibri" pitchFamily="34" charset="0"/>
                <a:cs typeface="Arial" pitchFamily="34" charset="0"/>
              </a:rPr>
              <a:t>11. Деление </a:t>
            </a:r>
            <a:r>
              <a:rPr lang="ru-RU" sz="1200" dirty="0" smtClean="0">
                <a:latin typeface="Arial" pitchFamily="34" charset="0"/>
                <a:ea typeface="Calibri" pitchFamily="34" charset="0"/>
                <a:cs typeface="Arial" pitchFamily="34" charset="0"/>
              </a:rPr>
              <a:t>десятичных </a:t>
            </a:r>
            <a:r>
              <a:rPr lang="ru-RU" sz="1200" dirty="0" smtClean="0">
                <a:latin typeface="Arial" pitchFamily="34" charset="0"/>
                <a:ea typeface="Calibri" pitchFamily="34" charset="0"/>
                <a:cs typeface="Arial" pitchFamily="34" charset="0"/>
              </a:rPr>
              <a:t>дробей. 12. Правило </a:t>
            </a:r>
            <a:r>
              <a:rPr lang="ru-RU" sz="1200" dirty="0" smtClean="0">
                <a:latin typeface="Arial" pitchFamily="34" charset="0"/>
                <a:ea typeface="Calibri" pitchFamily="34" charset="0"/>
                <a:cs typeface="Arial" pitchFamily="34" charset="0"/>
              </a:rPr>
              <a:t>округления десятичных </a:t>
            </a:r>
            <a:r>
              <a:rPr lang="ru-RU" sz="1200" dirty="0" smtClean="0">
                <a:latin typeface="Arial" pitchFamily="34" charset="0"/>
                <a:ea typeface="Calibri" pitchFamily="34" charset="0"/>
                <a:cs typeface="Arial" pitchFamily="34" charset="0"/>
              </a:rPr>
              <a:t>дробей.</a:t>
            </a:r>
            <a:endParaRPr lang="ru-RU" sz="1200" dirty="0" smtClean="0">
              <a:latin typeface="Arial" pitchFamily="34" charset="0"/>
              <a:ea typeface="Calibri" pitchFamily="34" charset="0"/>
              <a:cs typeface="Arial" pitchFamily="34" charset="0"/>
            </a:endParaRPr>
          </a:p>
          <a:p>
            <a:pPr lvl="0"/>
            <a:r>
              <a:rPr lang="ru-RU" sz="1200" dirty="0" smtClean="0">
                <a:latin typeface="Arial" pitchFamily="34" charset="0"/>
                <a:ea typeface="Calibri" pitchFamily="34" charset="0"/>
                <a:cs typeface="Arial" pitchFamily="34" charset="0"/>
              </a:rPr>
              <a:t>13. Геометрические </a:t>
            </a:r>
            <a:r>
              <a:rPr lang="ru-RU" sz="1200" dirty="0" smtClean="0">
                <a:latin typeface="Arial" pitchFamily="34" charset="0"/>
                <a:ea typeface="Calibri" pitchFamily="34" charset="0"/>
                <a:cs typeface="Arial" pitchFamily="34" charset="0"/>
              </a:rPr>
              <a:t>фигуры: точки, прямые, отрезки, ломаные, </a:t>
            </a:r>
            <a:r>
              <a:rPr lang="ru-RU" sz="1200" dirty="0" smtClean="0">
                <a:latin typeface="Arial" pitchFamily="34" charset="0"/>
                <a:ea typeface="Calibri" pitchFamily="34" charset="0"/>
                <a:cs typeface="Arial" pitchFamily="34" charset="0"/>
              </a:rPr>
              <a:t>многоугольники. </a:t>
            </a:r>
          </a:p>
          <a:p>
            <a:pPr lvl="0"/>
            <a:r>
              <a:rPr lang="ru-RU" sz="1200" dirty="0" smtClean="0">
                <a:latin typeface="Arial" pitchFamily="34" charset="0"/>
                <a:ea typeface="Calibri" pitchFamily="34" charset="0"/>
                <a:cs typeface="Arial" pitchFamily="34" charset="0"/>
              </a:rPr>
              <a:t>14. Латинский </a:t>
            </a:r>
            <a:r>
              <a:rPr lang="ru-RU" sz="1200" dirty="0" smtClean="0">
                <a:latin typeface="Arial" pitchFamily="34" charset="0"/>
                <a:ea typeface="Calibri" pitchFamily="34" charset="0"/>
                <a:cs typeface="Arial" pitchFamily="34" charset="0"/>
              </a:rPr>
              <a:t>и греческий </a:t>
            </a:r>
            <a:r>
              <a:rPr lang="ru-RU" sz="1200" dirty="0" smtClean="0">
                <a:latin typeface="Arial" pitchFamily="34" charset="0"/>
                <a:ea typeface="Calibri" pitchFamily="34" charset="0"/>
                <a:cs typeface="Arial" pitchFamily="34" charset="0"/>
              </a:rPr>
              <a:t>алфавит. 15. Измерение </a:t>
            </a:r>
            <a:r>
              <a:rPr lang="ru-RU" sz="1200" dirty="0" smtClean="0">
                <a:latin typeface="Arial" pitchFamily="34" charset="0"/>
                <a:ea typeface="Calibri" pitchFamily="34" charset="0"/>
                <a:cs typeface="Arial" pitchFamily="34" charset="0"/>
              </a:rPr>
              <a:t>углов. Виды </a:t>
            </a:r>
            <a:r>
              <a:rPr lang="ru-RU" sz="1200" dirty="0" smtClean="0">
                <a:latin typeface="Arial" pitchFamily="34" charset="0"/>
                <a:ea typeface="Calibri" pitchFamily="34" charset="0"/>
                <a:cs typeface="Arial" pitchFamily="34" charset="0"/>
              </a:rPr>
              <a:t>углов. 16. Единицы </a:t>
            </a:r>
            <a:r>
              <a:rPr lang="ru-RU" sz="1200" dirty="0" smtClean="0">
                <a:latin typeface="Arial" pitchFamily="34" charset="0"/>
                <a:ea typeface="Calibri" pitchFamily="34" charset="0"/>
                <a:cs typeface="Arial" pitchFamily="34" charset="0"/>
              </a:rPr>
              <a:t>измерения длины, площади и </a:t>
            </a:r>
            <a:r>
              <a:rPr lang="ru-RU" sz="1200" dirty="0" smtClean="0">
                <a:latin typeface="Arial" pitchFamily="34" charset="0"/>
                <a:ea typeface="Calibri" pitchFamily="34" charset="0"/>
                <a:cs typeface="Arial" pitchFamily="34" charset="0"/>
              </a:rPr>
              <a:t>объёма. 17. Единицы </a:t>
            </a:r>
            <a:r>
              <a:rPr lang="ru-RU" sz="1200" dirty="0" smtClean="0">
                <a:latin typeface="Arial" pitchFamily="34" charset="0"/>
                <a:ea typeface="Calibri" pitchFamily="34" charset="0"/>
                <a:cs typeface="Arial" pitchFamily="34" charset="0"/>
              </a:rPr>
              <a:t>измерения массы, времени и </a:t>
            </a:r>
            <a:r>
              <a:rPr lang="ru-RU" sz="1200" dirty="0" smtClean="0">
                <a:latin typeface="Arial" pitchFamily="34" charset="0"/>
                <a:ea typeface="Calibri" pitchFamily="34" charset="0"/>
                <a:cs typeface="Arial" pitchFamily="34" charset="0"/>
              </a:rPr>
              <a:t>скорости. 18. Формулы </a:t>
            </a:r>
            <a:r>
              <a:rPr lang="ru-RU" sz="1200" dirty="0" smtClean="0">
                <a:latin typeface="Arial" pitchFamily="34" charset="0"/>
                <a:ea typeface="Calibri" pitchFamily="34" charset="0"/>
                <a:cs typeface="Arial" pitchFamily="34" charset="0"/>
              </a:rPr>
              <a:t>длин, площадей и объёмов </a:t>
            </a:r>
            <a:r>
              <a:rPr lang="ru-RU" sz="1200" dirty="0" smtClean="0">
                <a:latin typeface="Arial" pitchFamily="34" charset="0"/>
                <a:ea typeface="Calibri" pitchFamily="34" charset="0"/>
                <a:cs typeface="Arial" pitchFamily="34" charset="0"/>
              </a:rPr>
              <a:t>фигур. 19. Решение </a:t>
            </a:r>
            <a:r>
              <a:rPr lang="ru-RU" sz="1200" dirty="0" smtClean="0">
                <a:latin typeface="Arial" pitchFamily="34" charset="0"/>
                <a:ea typeface="Calibri" pitchFamily="34" charset="0"/>
                <a:cs typeface="Arial" pitchFamily="34" charset="0"/>
              </a:rPr>
              <a:t>уравнений с натуральными </a:t>
            </a:r>
            <a:r>
              <a:rPr lang="ru-RU" sz="1200" dirty="0" smtClean="0">
                <a:latin typeface="Arial" pitchFamily="34" charset="0"/>
                <a:ea typeface="Calibri" pitchFamily="34" charset="0"/>
                <a:cs typeface="Arial" pitchFamily="34" charset="0"/>
              </a:rPr>
              <a:t>числами. 20. Решение </a:t>
            </a:r>
            <a:r>
              <a:rPr lang="ru-RU" sz="1200" dirty="0" smtClean="0">
                <a:latin typeface="Arial" pitchFamily="34" charset="0"/>
                <a:ea typeface="Calibri" pitchFamily="34" charset="0"/>
                <a:cs typeface="Arial" pitchFamily="34" charset="0"/>
              </a:rPr>
              <a:t>задач на движение двух </a:t>
            </a:r>
            <a:r>
              <a:rPr lang="ru-RU" sz="1200" dirty="0" smtClean="0">
                <a:latin typeface="Arial" pitchFamily="34" charset="0"/>
                <a:ea typeface="Calibri" pitchFamily="34" charset="0"/>
                <a:cs typeface="Arial" pitchFamily="34" charset="0"/>
              </a:rPr>
              <a:t>объектов. 21. Решение </a:t>
            </a:r>
            <a:r>
              <a:rPr lang="ru-RU" sz="1200" dirty="0" smtClean="0">
                <a:latin typeface="Arial" pitchFamily="34" charset="0"/>
                <a:ea typeface="Calibri" pitchFamily="34" charset="0"/>
                <a:cs typeface="Arial" pitchFamily="34" charset="0"/>
              </a:rPr>
              <a:t>задач на </a:t>
            </a:r>
            <a:r>
              <a:rPr lang="ru-RU" sz="1200" dirty="0" smtClean="0">
                <a:latin typeface="Arial" pitchFamily="34" charset="0"/>
                <a:ea typeface="Calibri" pitchFamily="34" charset="0"/>
                <a:cs typeface="Arial" pitchFamily="34" charset="0"/>
              </a:rPr>
              <a:t>проценты. </a:t>
            </a:r>
            <a:endParaRPr lang="ru-RU" sz="1200" dirty="0" smtClean="0">
              <a:latin typeface="Arial" pitchFamily="34" charset="0"/>
              <a:ea typeface="Calibri" pitchFamily="34" charset="0"/>
              <a:cs typeface="Arial" pitchFamily="34" charset="0"/>
            </a:endParaRPr>
          </a:p>
          <a:p>
            <a:pPr lvl="0" eaLnBrk="0" fontAlgn="base" hangingPunct="0">
              <a:spcBef>
                <a:spcPts val="500"/>
              </a:spcBef>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2. </a:t>
            </a:r>
            <a:r>
              <a:rPr lang="ru-RU" sz="1400" b="1" u="sng" dirty="0" smtClean="0">
                <a:solidFill>
                  <a:srgbClr val="005EB5"/>
                </a:solidFill>
                <a:latin typeface="Arial" pitchFamily="34" charset="0"/>
                <a:ea typeface="Calibri" pitchFamily="34" charset="0"/>
                <a:cs typeface="Arial" pitchFamily="34" charset="0"/>
              </a:rPr>
              <a:t>Набор «Математика. </a:t>
            </a:r>
            <a:r>
              <a:rPr lang="ru-RU" sz="1400" b="1" u="sng" dirty="0" smtClean="0">
                <a:solidFill>
                  <a:srgbClr val="005EB5"/>
                </a:solidFill>
                <a:latin typeface="Arial" pitchFamily="34" charset="0"/>
                <a:ea typeface="Calibri" pitchFamily="34" charset="0"/>
                <a:cs typeface="Arial" pitchFamily="34" charset="0"/>
              </a:rPr>
              <a:t>6 </a:t>
            </a:r>
            <a:r>
              <a:rPr lang="ru-RU" sz="1400" b="1" u="sng" dirty="0" smtClean="0">
                <a:solidFill>
                  <a:srgbClr val="005EB5"/>
                </a:solidFill>
                <a:latin typeface="Arial" pitchFamily="34" charset="0"/>
                <a:ea typeface="Calibri" pitchFamily="34" charset="0"/>
                <a:cs typeface="Arial" pitchFamily="34" charset="0"/>
              </a:rPr>
              <a:t>класс»</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pPr lvl="0"/>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1</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Масштаб </a:t>
            </a:r>
            <a:r>
              <a:rPr lang="ru-RU" sz="1200" dirty="0" smtClean="0">
                <a:latin typeface="Arial" pitchFamily="34" charset="0"/>
                <a:ea typeface="Calibri" pitchFamily="34" charset="0"/>
                <a:cs typeface="Arial" pitchFamily="34" charset="0"/>
              </a:rPr>
              <a:t>карты. 2. Обыкновенные дроби. 3. Сложение </a:t>
            </a:r>
            <a:r>
              <a:rPr lang="ru-RU" sz="1200" dirty="0" smtClean="0">
                <a:latin typeface="Arial" pitchFamily="34" charset="0"/>
                <a:ea typeface="Calibri" pitchFamily="34" charset="0"/>
                <a:cs typeface="Arial" pitchFamily="34" charset="0"/>
              </a:rPr>
              <a:t>и вычитание обыкновенных </a:t>
            </a:r>
            <a:r>
              <a:rPr lang="ru-RU" sz="1200" dirty="0" smtClean="0">
                <a:latin typeface="Arial" pitchFamily="34" charset="0"/>
                <a:ea typeface="Calibri" pitchFamily="34" charset="0"/>
                <a:cs typeface="Arial" pitchFamily="34" charset="0"/>
              </a:rPr>
              <a:t>дробей. 4. Умножение </a:t>
            </a:r>
            <a:r>
              <a:rPr lang="ru-RU" sz="1200" dirty="0" smtClean="0">
                <a:latin typeface="Arial" pitchFamily="34" charset="0"/>
                <a:ea typeface="Calibri" pitchFamily="34" charset="0"/>
                <a:cs typeface="Arial" pitchFamily="34" charset="0"/>
              </a:rPr>
              <a:t>и деление обыкновенных </a:t>
            </a:r>
            <a:r>
              <a:rPr lang="ru-RU" sz="1200" dirty="0" smtClean="0">
                <a:latin typeface="Arial" pitchFamily="34" charset="0"/>
                <a:ea typeface="Calibri" pitchFamily="34" charset="0"/>
                <a:cs typeface="Arial" pitchFamily="34" charset="0"/>
              </a:rPr>
              <a:t>дробей. 5. Отношения </a:t>
            </a:r>
            <a:r>
              <a:rPr lang="ru-RU" sz="1200" dirty="0" smtClean="0">
                <a:latin typeface="Arial" pitchFamily="34" charset="0"/>
                <a:ea typeface="Calibri" pitchFamily="34" charset="0"/>
                <a:cs typeface="Arial" pitchFamily="34" charset="0"/>
              </a:rPr>
              <a:t>и </a:t>
            </a:r>
            <a:r>
              <a:rPr lang="ru-RU" sz="1200" dirty="0" smtClean="0">
                <a:latin typeface="Arial" pitchFamily="34" charset="0"/>
                <a:ea typeface="Calibri" pitchFamily="34" charset="0"/>
                <a:cs typeface="Arial" pitchFamily="34" charset="0"/>
              </a:rPr>
              <a:t>пропорции. 6. Признаки </a:t>
            </a:r>
            <a:r>
              <a:rPr lang="ru-RU" sz="1200" dirty="0" smtClean="0">
                <a:latin typeface="Arial" pitchFamily="34" charset="0"/>
                <a:ea typeface="Calibri" pitchFamily="34" charset="0"/>
                <a:cs typeface="Arial" pitchFamily="34" charset="0"/>
              </a:rPr>
              <a:t>делимости натуральных </a:t>
            </a:r>
            <a:r>
              <a:rPr lang="ru-RU" sz="1200" dirty="0" smtClean="0">
                <a:latin typeface="Arial" pitchFamily="34" charset="0"/>
                <a:ea typeface="Calibri" pitchFamily="34" charset="0"/>
                <a:cs typeface="Arial" pitchFamily="34" charset="0"/>
              </a:rPr>
              <a:t>чисел. 7. Свойства </a:t>
            </a:r>
            <a:r>
              <a:rPr lang="ru-RU" sz="1200" dirty="0" smtClean="0">
                <a:latin typeface="Arial" pitchFamily="34" charset="0"/>
                <a:ea typeface="Calibri" pitchFamily="34" charset="0"/>
                <a:cs typeface="Arial" pitchFamily="34" charset="0"/>
              </a:rPr>
              <a:t>делимости натуральных </a:t>
            </a:r>
            <a:r>
              <a:rPr lang="ru-RU" sz="1200" dirty="0" smtClean="0">
                <a:latin typeface="Arial" pitchFamily="34" charset="0"/>
                <a:ea typeface="Calibri" pitchFamily="34" charset="0"/>
                <a:cs typeface="Arial" pitchFamily="34" charset="0"/>
              </a:rPr>
              <a:t>чисел. 8. Простые </a:t>
            </a:r>
            <a:r>
              <a:rPr lang="ru-RU" sz="1200" dirty="0" smtClean="0">
                <a:latin typeface="Arial" pitchFamily="34" charset="0"/>
                <a:ea typeface="Calibri" pitchFamily="34" charset="0"/>
                <a:cs typeface="Arial" pitchFamily="34" charset="0"/>
              </a:rPr>
              <a:t>числа. Таблица простых чисел первой </a:t>
            </a:r>
            <a:r>
              <a:rPr lang="ru-RU" sz="1200" dirty="0" smtClean="0">
                <a:latin typeface="Arial" pitchFamily="34" charset="0"/>
                <a:ea typeface="Calibri" pitchFamily="34" charset="0"/>
                <a:cs typeface="Arial" pitchFamily="34" charset="0"/>
              </a:rPr>
              <a:t>тысячи. </a:t>
            </a:r>
            <a:endParaRPr lang="ru-RU" sz="1200" dirty="0" smtClean="0">
              <a:latin typeface="Arial" pitchFamily="34" charset="0"/>
              <a:ea typeface="Calibri" pitchFamily="34" charset="0"/>
              <a:cs typeface="Arial" pitchFamily="34" charset="0"/>
            </a:endParaRPr>
          </a:p>
          <a:p>
            <a:pPr lvl="0"/>
            <a:r>
              <a:rPr lang="ru-RU" sz="1200" dirty="0" smtClean="0">
                <a:latin typeface="Arial" pitchFamily="34" charset="0"/>
                <a:ea typeface="Calibri" pitchFamily="34" charset="0"/>
                <a:cs typeface="Arial" pitchFamily="34" charset="0"/>
              </a:rPr>
              <a:t>9. Разложение </a:t>
            </a:r>
            <a:r>
              <a:rPr lang="ru-RU" sz="1200" dirty="0" smtClean="0">
                <a:latin typeface="Arial" pitchFamily="34" charset="0"/>
                <a:ea typeface="Calibri" pitchFamily="34" charset="0"/>
                <a:cs typeface="Arial" pitchFamily="34" charset="0"/>
              </a:rPr>
              <a:t>натуральных чисел на простые множители. Наибольший общий делитель, наименьшее общее </a:t>
            </a:r>
            <a:r>
              <a:rPr lang="ru-RU" sz="1200" dirty="0" smtClean="0">
                <a:latin typeface="Arial" pitchFamily="34" charset="0"/>
                <a:ea typeface="Calibri" pitchFamily="34" charset="0"/>
                <a:cs typeface="Arial" pitchFamily="34" charset="0"/>
              </a:rPr>
              <a:t>кратное. 10. Множества </a:t>
            </a:r>
            <a:r>
              <a:rPr lang="ru-RU" sz="1200" dirty="0" smtClean="0">
                <a:latin typeface="Arial" pitchFamily="34" charset="0"/>
                <a:ea typeface="Calibri" pitchFamily="34" charset="0"/>
                <a:cs typeface="Arial" pitchFamily="34" charset="0"/>
              </a:rPr>
              <a:t>и операции над </a:t>
            </a:r>
            <a:r>
              <a:rPr lang="ru-RU" sz="1200" dirty="0" smtClean="0">
                <a:latin typeface="Arial" pitchFamily="34" charset="0"/>
                <a:ea typeface="Calibri" pitchFamily="34" charset="0"/>
                <a:cs typeface="Arial" pitchFamily="34" charset="0"/>
              </a:rPr>
              <a:t>ними. 11. Положительные </a:t>
            </a:r>
            <a:r>
              <a:rPr lang="ru-RU" sz="1200" dirty="0" smtClean="0">
                <a:latin typeface="Arial" pitchFamily="34" charset="0"/>
                <a:ea typeface="Calibri" pitchFamily="34" charset="0"/>
                <a:cs typeface="Arial" pitchFamily="34" charset="0"/>
              </a:rPr>
              <a:t>и отрицательные числа. </a:t>
            </a:r>
            <a:r>
              <a:rPr lang="ru-RU" sz="1200" dirty="0" smtClean="0">
                <a:latin typeface="Arial" pitchFamily="34" charset="0"/>
                <a:ea typeface="Calibri" pitchFamily="34" charset="0"/>
                <a:cs typeface="Arial" pitchFamily="34" charset="0"/>
              </a:rPr>
              <a:t>Модуль числа. </a:t>
            </a:r>
            <a:r>
              <a:rPr lang="ru-RU" sz="1200" dirty="0" smtClean="0">
                <a:latin typeface="Arial" pitchFamily="34" charset="0"/>
                <a:ea typeface="Calibri" pitchFamily="34" charset="0"/>
                <a:cs typeface="Arial" pitchFamily="34" charset="0"/>
              </a:rPr>
              <a:t>Координата </a:t>
            </a:r>
            <a:r>
              <a:rPr lang="ru-RU" sz="1200" dirty="0" smtClean="0">
                <a:latin typeface="Arial" pitchFamily="34" charset="0"/>
                <a:ea typeface="Calibri" pitchFamily="34" charset="0"/>
                <a:cs typeface="Arial" pitchFamily="34" charset="0"/>
              </a:rPr>
              <a:t>точки. 12. Сравнение </a:t>
            </a:r>
            <a:r>
              <a:rPr lang="ru-RU" sz="1200" dirty="0" smtClean="0">
                <a:latin typeface="Arial" pitchFamily="34" charset="0"/>
                <a:ea typeface="Calibri" pitchFamily="34" charset="0"/>
                <a:cs typeface="Arial" pitchFamily="34" charset="0"/>
              </a:rPr>
              <a:t>рациональных </a:t>
            </a:r>
            <a:r>
              <a:rPr lang="ru-RU" sz="1200" dirty="0" smtClean="0">
                <a:latin typeface="Arial" pitchFamily="34" charset="0"/>
                <a:ea typeface="Calibri" pitchFamily="34" charset="0"/>
                <a:cs typeface="Arial" pitchFamily="34" charset="0"/>
              </a:rPr>
              <a:t>чисел. 13. Сложение </a:t>
            </a:r>
            <a:r>
              <a:rPr lang="ru-RU" sz="1200" dirty="0" smtClean="0">
                <a:latin typeface="Arial" pitchFamily="34" charset="0"/>
                <a:ea typeface="Calibri" pitchFamily="34" charset="0"/>
                <a:cs typeface="Arial" pitchFamily="34" charset="0"/>
              </a:rPr>
              <a:t>и вычитание рациональных </a:t>
            </a:r>
            <a:r>
              <a:rPr lang="ru-RU" sz="1200" dirty="0" smtClean="0">
                <a:latin typeface="Arial" pitchFamily="34" charset="0"/>
                <a:ea typeface="Calibri" pitchFamily="34" charset="0"/>
                <a:cs typeface="Arial" pitchFamily="34" charset="0"/>
              </a:rPr>
              <a:t>чисел. 14. Умножение </a:t>
            </a:r>
            <a:r>
              <a:rPr lang="ru-RU" sz="1200" dirty="0" smtClean="0">
                <a:latin typeface="Arial" pitchFamily="34" charset="0"/>
                <a:ea typeface="Calibri" pitchFamily="34" charset="0"/>
                <a:cs typeface="Arial" pitchFamily="34" charset="0"/>
              </a:rPr>
              <a:t>и деление рациональных </a:t>
            </a:r>
            <a:r>
              <a:rPr lang="ru-RU" sz="1200" dirty="0" smtClean="0">
                <a:latin typeface="Arial" pitchFamily="34" charset="0"/>
                <a:ea typeface="Calibri" pitchFamily="34" charset="0"/>
                <a:cs typeface="Arial" pitchFamily="34" charset="0"/>
              </a:rPr>
              <a:t>чисел. 15. Решение </a:t>
            </a:r>
            <a:r>
              <a:rPr lang="ru-RU" sz="1200" dirty="0" smtClean="0">
                <a:latin typeface="Arial" pitchFamily="34" charset="0"/>
                <a:ea typeface="Calibri" pitchFamily="34" charset="0"/>
                <a:cs typeface="Arial" pitchFamily="34" charset="0"/>
              </a:rPr>
              <a:t>уравнений с рациональными </a:t>
            </a:r>
            <a:r>
              <a:rPr lang="ru-RU" sz="1200" dirty="0" smtClean="0">
                <a:latin typeface="Arial" pitchFamily="34" charset="0"/>
                <a:ea typeface="Calibri" pitchFamily="34" charset="0"/>
                <a:cs typeface="Arial" pitchFamily="34" charset="0"/>
              </a:rPr>
              <a:t>числами.</a:t>
            </a:r>
          </a:p>
          <a:p>
            <a:pPr lvl="0"/>
            <a:r>
              <a:rPr lang="ru-RU" sz="1200" dirty="0" smtClean="0">
                <a:latin typeface="Arial" pitchFamily="34" charset="0"/>
                <a:ea typeface="Calibri" pitchFamily="34" charset="0"/>
                <a:cs typeface="Arial" pitchFamily="34" charset="0"/>
              </a:rPr>
              <a:t>16. Центральная симметрия. 17. Осевая симметрия. 18. Координаты </a:t>
            </a:r>
            <a:r>
              <a:rPr lang="ru-RU" sz="1200" dirty="0" smtClean="0">
                <a:latin typeface="Arial" pitchFamily="34" charset="0"/>
                <a:ea typeface="Calibri" pitchFamily="34" charset="0"/>
                <a:cs typeface="Arial" pitchFamily="34" charset="0"/>
              </a:rPr>
              <a:t>точки на </a:t>
            </a:r>
            <a:r>
              <a:rPr lang="ru-RU" sz="1200" dirty="0" smtClean="0">
                <a:latin typeface="Arial" pitchFamily="34" charset="0"/>
                <a:ea typeface="Calibri" pitchFamily="34" charset="0"/>
                <a:cs typeface="Arial" pitchFamily="34" charset="0"/>
              </a:rPr>
              <a:t>плоскости.</a:t>
            </a:r>
            <a:endParaRPr lang="ru-RU" sz="1200" dirty="0" smtClean="0">
              <a:latin typeface="Arial" pitchFamily="34" charset="0"/>
              <a:ea typeface="Calibri" pitchFamily="34" charset="0"/>
              <a:cs typeface="Arial" pitchFamily="34" charset="0"/>
            </a:endParaRPr>
          </a:p>
          <a:p>
            <a:pPr lvl="0"/>
            <a:r>
              <a:rPr lang="ru-RU" sz="1200" dirty="0" smtClean="0">
                <a:latin typeface="Arial" pitchFamily="34" charset="0"/>
                <a:ea typeface="Calibri" pitchFamily="34" charset="0"/>
                <a:cs typeface="Arial" pitchFamily="34" charset="0"/>
              </a:rPr>
              <a:t>19. Параллельные </a:t>
            </a:r>
            <a:r>
              <a:rPr lang="ru-RU" sz="1200" dirty="0" smtClean="0">
                <a:latin typeface="Arial" pitchFamily="34" charset="0"/>
                <a:ea typeface="Calibri" pitchFamily="34" charset="0"/>
                <a:cs typeface="Arial" pitchFamily="34" charset="0"/>
              </a:rPr>
              <a:t>и перпендикулярные </a:t>
            </a:r>
            <a:r>
              <a:rPr lang="ru-RU" sz="1200" dirty="0" smtClean="0">
                <a:latin typeface="Arial" pitchFamily="34" charset="0"/>
                <a:ea typeface="Calibri" pitchFamily="34" charset="0"/>
                <a:cs typeface="Arial" pitchFamily="34" charset="0"/>
              </a:rPr>
              <a:t>прямые. 20.Окружность </a:t>
            </a:r>
            <a:r>
              <a:rPr lang="ru-RU" sz="1200" dirty="0" smtClean="0">
                <a:latin typeface="Arial" pitchFamily="34" charset="0"/>
                <a:ea typeface="Calibri" pitchFamily="34" charset="0"/>
                <a:cs typeface="Arial" pitchFamily="34" charset="0"/>
              </a:rPr>
              <a:t>и круг, сфера и </a:t>
            </a:r>
            <a:r>
              <a:rPr lang="ru-RU" sz="1200" dirty="0" smtClean="0">
                <a:latin typeface="Arial" pitchFamily="34" charset="0"/>
                <a:ea typeface="Calibri" pitchFamily="34" charset="0"/>
                <a:cs typeface="Arial" pitchFamily="34" charset="0"/>
              </a:rPr>
              <a:t>шар.</a:t>
            </a:r>
            <a:endParaRPr lang="ru-RU" sz="1200" dirty="0" smtClean="0">
              <a:latin typeface="Arial" pitchFamily="34" charset="0"/>
              <a:ea typeface="Calibri" pitchFamily="34" charset="0"/>
              <a:cs typeface="Arial" pitchFamily="34" charset="0"/>
            </a:endParaRPr>
          </a:p>
          <a:p>
            <a:pPr lvl="0"/>
            <a:r>
              <a:rPr lang="ru-RU" sz="1200" dirty="0" smtClean="0">
                <a:latin typeface="Arial" pitchFamily="34" charset="0"/>
                <a:ea typeface="Calibri" pitchFamily="34" charset="0"/>
                <a:cs typeface="Arial" pitchFamily="34" charset="0"/>
              </a:rPr>
              <a:t>21. Геометрические </a:t>
            </a:r>
            <a:r>
              <a:rPr lang="ru-RU" sz="1200" dirty="0" smtClean="0">
                <a:latin typeface="Arial" pitchFamily="34" charset="0"/>
                <a:ea typeface="Calibri" pitchFamily="34" charset="0"/>
                <a:cs typeface="Arial" pitchFamily="34" charset="0"/>
              </a:rPr>
              <a:t>тела и их </a:t>
            </a:r>
            <a:r>
              <a:rPr lang="ru-RU" sz="1200" dirty="0" smtClean="0">
                <a:latin typeface="Arial" pitchFamily="34" charset="0"/>
                <a:ea typeface="Calibri" pitchFamily="34" charset="0"/>
                <a:cs typeface="Arial" pitchFamily="34" charset="0"/>
              </a:rPr>
              <a:t>развёртки. 22. Правильные </a:t>
            </a:r>
            <a:r>
              <a:rPr lang="ru-RU" sz="1200" dirty="0" smtClean="0">
                <a:latin typeface="Arial" pitchFamily="34" charset="0"/>
                <a:ea typeface="Calibri" pitchFamily="34" charset="0"/>
                <a:cs typeface="Arial" pitchFamily="34" charset="0"/>
              </a:rPr>
              <a:t>многогранники и их </a:t>
            </a:r>
            <a:r>
              <a:rPr lang="ru-RU" sz="1200" dirty="0" smtClean="0">
                <a:latin typeface="Arial" pitchFamily="34" charset="0"/>
                <a:ea typeface="Calibri" pitchFamily="34" charset="0"/>
                <a:cs typeface="Arial" pitchFamily="34" charset="0"/>
              </a:rPr>
              <a:t>развёртки.</a:t>
            </a:r>
            <a:endParaRPr lang="ru-RU" sz="1200" dirty="0" smtClean="0">
              <a:latin typeface="Arial" pitchFamily="34" charset="0"/>
              <a:ea typeface="Calibri" pitchFamily="34" charset="0"/>
              <a:cs typeface="Arial" pitchFamily="34" charset="0"/>
            </a:endParaRPr>
          </a:p>
          <a:p>
            <a:pPr lvl="0"/>
            <a:r>
              <a:rPr lang="ru-RU" sz="1200" dirty="0" smtClean="0">
                <a:latin typeface="Arial" pitchFamily="34" charset="0"/>
                <a:ea typeface="Calibri" pitchFamily="34" charset="0"/>
                <a:cs typeface="Arial" pitchFamily="34" charset="0"/>
              </a:rPr>
              <a:t>23. Диаграммы </a:t>
            </a:r>
            <a:r>
              <a:rPr lang="ru-RU" sz="1200" dirty="0" smtClean="0">
                <a:latin typeface="Arial" pitchFamily="34" charset="0"/>
                <a:ea typeface="Calibri" pitchFamily="34" charset="0"/>
                <a:cs typeface="Arial" pitchFamily="34" charset="0"/>
              </a:rPr>
              <a:t>(столбчатые, круговые</a:t>
            </a:r>
            <a:r>
              <a:rPr lang="ru-RU" sz="1200" dirty="0" smtClean="0">
                <a:latin typeface="Arial" pitchFamily="34" charset="0"/>
                <a:ea typeface="Calibri" pitchFamily="34" charset="0"/>
                <a:cs typeface="Arial" pitchFamily="34" charset="0"/>
              </a:rPr>
              <a:t>).</a:t>
            </a:r>
            <a:endParaRPr lang="ru-RU" sz="1200" dirty="0" smtClean="0">
              <a:latin typeface="Arial" pitchFamily="34" charset="0"/>
              <a:ea typeface="Calibri" pitchFamily="34" charset="0"/>
              <a:cs typeface="Arial" pitchFamily="34" charset="0"/>
            </a:endParaRPr>
          </a:p>
        </p:txBody>
      </p:sp>
      <p:sp>
        <p:nvSpPr>
          <p:cNvPr id="3" name="TextBox 2"/>
          <p:cNvSpPr txBox="1"/>
          <p:nvPr/>
        </p:nvSpPr>
        <p:spPr>
          <a:xfrm>
            <a:off x="1691680" y="-15190"/>
            <a:ext cx="576064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МАТЕМАТИКА</a:t>
            </a:r>
            <a:endParaRPr lang="ru-RU" sz="4000" dirty="0" smtClean="0">
              <a:solidFill>
                <a:srgbClr val="005EB5"/>
              </a:solidFill>
              <a:latin typeface="Arial" pitchFamily="34" charset="0"/>
              <a:cs typeface="Arial" pitchFamily="34" charset="0"/>
            </a:endParaRPr>
          </a:p>
        </p:txBody>
      </p:sp>
      <p:sp>
        <p:nvSpPr>
          <p:cNvPr id="4" name="Прямоугольник 4"/>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pic>
        <p:nvPicPr>
          <p:cNvPr id="12" name="Picture 2" descr="C:\Documents and Settings\dshershavin.MISHINA\Рабочий стол\Скриншоты\Математика 5\5_01.jpg"/>
          <p:cNvPicPr>
            <a:picLocks noChangeAspect="1" noChangeArrowheads="1"/>
          </p:cNvPicPr>
          <p:nvPr/>
        </p:nvPicPr>
        <p:blipFill>
          <a:blip r:embed="rId2" cstate="print"/>
          <a:srcRect/>
          <a:stretch>
            <a:fillRect/>
          </a:stretch>
        </p:blipFill>
        <p:spPr bwMode="auto">
          <a:xfrm>
            <a:off x="6786578" y="857232"/>
            <a:ext cx="2095515" cy="1571636"/>
          </a:xfrm>
          <a:prstGeom prst="rect">
            <a:avLst/>
          </a:prstGeom>
          <a:noFill/>
          <a:ln>
            <a:solidFill>
              <a:srgbClr val="005EB5"/>
            </a:solidFill>
          </a:ln>
        </p:spPr>
      </p:pic>
      <p:pic>
        <p:nvPicPr>
          <p:cNvPr id="13" name="Picture 3" descr="C:\Documents and Settings\dshershavin.MISHINA\Рабочий стол\Скриншоты\Математика 5\5_05.jpg"/>
          <p:cNvPicPr>
            <a:picLocks noChangeAspect="1" noChangeArrowheads="1"/>
          </p:cNvPicPr>
          <p:nvPr/>
        </p:nvPicPr>
        <p:blipFill>
          <a:blip r:embed="rId3" cstate="print"/>
          <a:srcRect/>
          <a:stretch>
            <a:fillRect/>
          </a:stretch>
        </p:blipFill>
        <p:spPr bwMode="auto">
          <a:xfrm>
            <a:off x="6786578" y="2643182"/>
            <a:ext cx="2095514" cy="1571636"/>
          </a:xfrm>
          <a:prstGeom prst="rect">
            <a:avLst/>
          </a:prstGeom>
          <a:noFill/>
          <a:ln>
            <a:solidFill>
              <a:srgbClr val="005EB5"/>
            </a:solidFill>
          </a:ln>
        </p:spPr>
      </p:pic>
      <p:pic>
        <p:nvPicPr>
          <p:cNvPr id="14" name="Picture 4" descr="C:\Documents and Settings\dshershavin.MISHINA\Рабочий стол\Скриншоты\Математика 6\M6_01.jpg"/>
          <p:cNvPicPr>
            <a:picLocks noChangeAspect="1" noChangeArrowheads="1"/>
          </p:cNvPicPr>
          <p:nvPr/>
        </p:nvPicPr>
        <p:blipFill>
          <a:blip r:embed="rId4" cstate="print"/>
          <a:srcRect/>
          <a:stretch>
            <a:fillRect/>
          </a:stretch>
        </p:blipFill>
        <p:spPr bwMode="auto">
          <a:xfrm>
            <a:off x="6786577" y="4429132"/>
            <a:ext cx="2095515" cy="1571636"/>
          </a:xfrm>
          <a:prstGeom prst="rect">
            <a:avLst/>
          </a:prstGeom>
          <a:noFill/>
          <a:ln>
            <a:solidFill>
              <a:srgbClr val="005EB5"/>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7504" y="803176"/>
            <a:ext cx="6552728" cy="32624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pPr>
            <a:r>
              <a:rPr lang="ru-RU" sz="1400" b="1" u="sng" dirty="0" smtClean="0">
                <a:solidFill>
                  <a:srgbClr val="005EB5"/>
                </a:solidFill>
                <a:latin typeface="Arial" pitchFamily="34" charset="0"/>
                <a:ea typeface="Calibri" pitchFamily="34" charset="0"/>
                <a:cs typeface="Arial" pitchFamily="34" charset="0"/>
              </a:rPr>
              <a:t>1. </a:t>
            </a:r>
            <a:r>
              <a:rPr lang="ru-RU" sz="1400" b="1" u="sng" dirty="0" smtClean="0">
                <a:solidFill>
                  <a:srgbClr val="005EB5"/>
                </a:solidFill>
                <a:latin typeface="Arial" pitchFamily="34" charset="0"/>
                <a:ea typeface="Calibri" pitchFamily="34" charset="0"/>
                <a:cs typeface="Arial" pitchFamily="34" charset="0"/>
              </a:rPr>
              <a:t>Набор «Алгебра. </a:t>
            </a:r>
            <a:r>
              <a:rPr lang="ru-RU" sz="1400" b="1" u="sng" dirty="0" smtClean="0">
                <a:solidFill>
                  <a:srgbClr val="005EB5"/>
                </a:solidFill>
                <a:latin typeface="Arial" pitchFamily="34" charset="0"/>
                <a:ea typeface="Calibri" pitchFamily="34" charset="0"/>
                <a:cs typeface="Arial" pitchFamily="34" charset="0"/>
              </a:rPr>
              <a:t>7 </a:t>
            </a:r>
            <a:r>
              <a:rPr lang="ru-RU" sz="1400" b="1" u="sng" dirty="0" smtClean="0">
                <a:solidFill>
                  <a:srgbClr val="005EB5"/>
                </a:solidFill>
                <a:latin typeface="Arial" pitchFamily="34" charset="0"/>
                <a:ea typeface="Calibri" pitchFamily="34" charset="0"/>
                <a:cs typeface="Arial" pitchFamily="34" charset="0"/>
              </a:rPr>
              <a:t>класс»</a:t>
            </a:r>
          </a:p>
          <a:p>
            <a:pPr lvl="0"/>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 </a:t>
            </a:r>
            <a:r>
              <a:rPr lang="ru-RU" sz="1200" dirty="0" smtClean="0">
                <a:latin typeface="Arial" pitchFamily="34" charset="0"/>
                <a:ea typeface="Calibri" pitchFamily="34" charset="0"/>
                <a:cs typeface="Arial" pitchFamily="34" charset="0"/>
              </a:rPr>
              <a:t>1. Понятие </a:t>
            </a:r>
            <a:r>
              <a:rPr lang="ru-RU" sz="1200" dirty="0" smtClean="0">
                <a:latin typeface="Arial" pitchFamily="34" charset="0"/>
                <a:ea typeface="Calibri" pitchFamily="34" charset="0"/>
                <a:cs typeface="Arial" pitchFamily="34" charset="0"/>
              </a:rPr>
              <a:t>функции (область определения, область значений; способы задания функции: табличный, график, описание</a:t>
            </a:r>
            <a:r>
              <a:rPr lang="ru-RU" sz="1200" dirty="0" smtClean="0">
                <a:latin typeface="Arial" pitchFamily="34" charset="0"/>
                <a:ea typeface="Calibri" pitchFamily="34" charset="0"/>
                <a:cs typeface="Arial" pitchFamily="34" charset="0"/>
              </a:rPr>
              <a:t>). 2. Числовые </a:t>
            </a:r>
            <a:r>
              <a:rPr lang="ru-RU" sz="1200" dirty="0" smtClean="0">
                <a:latin typeface="Arial" pitchFamily="34" charset="0"/>
                <a:ea typeface="Calibri" pitchFamily="34" charset="0"/>
                <a:cs typeface="Arial" pitchFamily="34" charset="0"/>
              </a:rPr>
              <a:t>промежутки на координатной прямой Отношения и </a:t>
            </a:r>
            <a:r>
              <a:rPr lang="ru-RU" sz="1200" dirty="0" smtClean="0">
                <a:latin typeface="Arial" pitchFamily="34" charset="0"/>
                <a:ea typeface="Calibri" pitchFamily="34" charset="0"/>
                <a:cs typeface="Arial" pitchFamily="34" charset="0"/>
              </a:rPr>
              <a:t>пропорции. 3. Линейная </a:t>
            </a:r>
            <a:r>
              <a:rPr lang="ru-RU" sz="1200" dirty="0" smtClean="0">
                <a:latin typeface="Arial" pitchFamily="34" charset="0"/>
                <a:ea typeface="Calibri" pitchFamily="34" charset="0"/>
                <a:cs typeface="Arial" pitchFamily="34" charset="0"/>
              </a:rPr>
              <a:t>функция (</a:t>
            </a:r>
            <a:r>
              <a:rPr lang="ru-RU" sz="1200" dirty="0" err="1" smtClean="0">
                <a:latin typeface="Arial" pitchFamily="34" charset="0"/>
                <a:ea typeface="Calibri" pitchFamily="34" charset="0"/>
                <a:cs typeface="Arial" pitchFamily="34" charset="0"/>
              </a:rPr>
              <a:t>функция</a:t>
            </a:r>
            <a:r>
              <a:rPr lang="ru-RU" sz="1200" dirty="0" smtClean="0">
                <a:latin typeface="Arial" pitchFamily="34" charset="0"/>
                <a:ea typeface="Calibri" pitchFamily="34" charset="0"/>
                <a:cs typeface="Arial" pitchFamily="34" charset="0"/>
              </a:rPr>
              <a:t> вида </a:t>
            </a:r>
            <a:r>
              <a:rPr lang="ru-RU" sz="1200" i="1" dirty="0" err="1" smtClean="0">
                <a:latin typeface="Arial" pitchFamily="34" charset="0"/>
                <a:ea typeface="Calibri" pitchFamily="34" charset="0"/>
                <a:cs typeface="Arial" pitchFamily="34" charset="0"/>
              </a:rPr>
              <a:t>y</a:t>
            </a:r>
            <a:r>
              <a:rPr lang="ru-RU" sz="1200" dirty="0" smtClean="0">
                <a:latin typeface="Arial" pitchFamily="34" charset="0"/>
                <a:ea typeface="Calibri" pitchFamily="34" charset="0"/>
                <a:cs typeface="Arial" pitchFamily="34" charset="0"/>
              </a:rPr>
              <a:t> = </a:t>
            </a:r>
            <a:r>
              <a:rPr lang="ru-RU" sz="1200" i="1" dirty="0" err="1" smtClean="0">
                <a:latin typeface="Arial" pitchFamily="34" charset="0"/>
                <a:ea typeface="Calibri" pitchFamily="34" charset="0"/>
                <a:cs typeface="Arial" pitchFamily="34" charset="0"/>
              </a:rPr>
              <a:t>kx</a:t>
            </a:r>
            <a:r>
              <a:rPr lang="ru-RU" sz="1200" dirty="0" smtClean="0">
                <a:latin typeface="Arial" pitchFamily="34" charset="0"/>
                <a:ea typeface="Calibri" pitchFamily="34" charset="0"/>
                <a:cs typeface="Arial" pitchFamily="34" charset="0"/>
              </a:rPr>
              <a:t> + </a:t>
            </a:r>
            <a:r>
              <a:rPr lang="ru-RU" sz="1200" i="1" dirty="0" err="1" smtClean="0">
                <a:latin typeface="Arial" pitchFamily="34" charset="0"/>
                <a:ea typeface="Calibri" pitchFamily="34" charset="0"/>
                <a:cs typeface="Arial" pitchFamily="34" charset="0"/>
              </a:rPr>
              <a:t>l</a:t>
            </a:r>
            <a:r>
              <a:rPr lang="ru-RU" sz="1200" dirty="0" smtClean="0">
                <a:latin typeface="Arial" pitchFamily="34" charset="0"/>
                <a:ea typeface="Calibri" pitchFamily="34" charset="0"/>
                <a:cs typeface="Arial" pitchFamily="34" charset="0"/>
              </a:rPr>
              <a:t>, свойства линейной функции</a:t>
            </a:r>
            <a:r>
              <a:rPr lang="ru-RU" sz="1200" dirty="0" smtClean="0">
                <a:latin typeface="Arial" pitchFamily="34" charset="0"/>
                <a:ea typeface="Calibri" pitchFamily="34" charset="0"/>
                <a:cs typeface="Arial" pitchFamily="34" charset="0"/>
              </a:rPr>
              <a:t>). 4. Линейное </a:t>
            </a:r>
            <a:r>
              <a:rPr lang="ru-RU" sz="1200" dirty="0" smtClean="0">
                <a:latin typeface="Arial" pitchFamily="34" charset="0"/>
                <a:ea typeface="Calibri" pitchFamily="34" charset="0"/>
                <a:cs typeface="Arial" pitchFamily="34" charset="0"/>
              </a:rPr>
              <a:t>уравнение с двумя переменными и его </a:t>
            </a:r>
            <a:r>
              <a:rPr lang="ru-RU" sz="1200" dirty="0" smtClean="0">
                <a:latin typeface="Arial" pitchFamily="34" charset="0"/>
                <a:ea typeface="Calibri" pitchFamily="34" charset="0"/>
                <a:cs typeface="Arial" pitchFamily="34" charset="0"/>
              </a:rPr>
              <a:t>график.</a:t>
            </a:r>
            <a:endParaRPr lang="ru-RU" sz="1200" dirty="0" smtClean="0">
              <a:latin typeface="Arial" pitchFamily="34" charset="0"/>
              <a:ea typeface="Calibri" pitchFamily="34" charset="0"/>
              <a:cs typeface="Arial" pitchFamily="34" charset="0"/>
            </a:endParaRPr>
          </a:p>
          <a:p>
            <a:pPr lvl="0"/>
            <a:r>
              <a:rPr lang="ru-RU" sz="1200" dirty="0" smtClean="0">
                <a:latin typeface="Arial" pitchFamily="34" charset="0"/>
                <a:ea typeface="Calibri" pitchFamily="34" charset="0"/>
                <a:cs typeface="Arial" pitchFamily="34" charset="0"/>
              </a:rPr>
              <a:t>5. Решение </a:t>
            </a:r>
            <a:r>
              <a:rPr lang="ru-RU" sz="1200" dirty="0" smtClean="0">
                <a:latin typeface="Arial" pitchFamily="34" charset="0"/>
                <a:ea typeface="Calibri" pitchFamily="34" charset="0"/>
                <a:cs typeface="Arial" pitchFamily="34" charset="0"/>
              </a:rPr>
              <a:t>систем уравнений (способ сложения, способ подстановки, графический способ</a:t>
            </a:r>
            <a:r>
              <a:rPr lang="ru-RU" sz="1200" dirty="0" smtClean="0">
                <a:latin typeface="Arial" pitchFamily="34" charset="0"/>
                <a:ea typeface="Calibri" pitchFamily="34" charset="0"/>
                <a:cs typeface="Arial" pitchFamily="34" charset="0"/>
              </a:rPr>
              <a:t>). 6. Степень </a:t>
            </a:r>
            <a:r>
              <a:rPr lang="ru-RU" sz="1200" dirty="0" smtClean="0">
                <a:latin typeface="Arial" pitchFamily="34" charset="0"/>
                <a:ea typeface="Calibri" pitchFamily="34" charset="0"/>
                <a:cs typeface="Arial" pitchFamily="34" charset="0"/>
              </a:rPr>
              <a:t>с натуральным показателем. Определение и свойства </a:t>
            </a:r>
            <a:r>
              <a:rPr lang="ru-RU" sz="1200" dirty="0" smtClean="0">
                <a:latin typeface="Arial" pitchFamily="34" charset="0"/>
                <a:ea typeface="Calibri" pitchFamily="34" charset="0"/>
                <a:cs typeface="Arial" pitchFamily="34" charset="0"/>
              </a:rPr>
              <a:t>степени.</a:t>
            </a:r>
            <a:endParaRPr lang="ru-RU" sz="1200" dirty="0" smtClean="0">
              <a:latin typeface="Arial" pitchFamily="34" charset="0"/>
              <a:ea typeface="Calibri" pitchFamily="34" charset="0"/>
              <a:cs typeface="Arial" pitchFamily="34" charset="0"/>
            </a:endParaRPr>
          </a:p>
          <a:p>
            <a:pPr lvl="0"/>
            <a:r>
              <a:rPr lang="ru-RU" sz="1200" dirty="0" smtClean="0">
                <a:latin typeface="Arial" pitchFamily="34" charset="0"/>
                <a:ea typeface="Calibri" pitchFamily="34" charset="0"/>
                <a:cs typeface="Arial" pitchFamily="34" charset="0"/>
              </a:rPr>
              <a:t>7. Стандартный </a:t>
            </a:r>
            <a:r>
              <a:rPr lang="ru-RU" sz="1200" dirty="0" smtClean="0">
                <a:latin typeface="Arial" pitchFamily="34" charset="0"/>
                <a:ea typeface="Calibri" pitchFamily="34" charset="0"/>
                <a:cs typeface="Arial" pitchFamily="34" charset="0"/>
              </a:rPr>
              <a:t>вид числа (алгоритм записи, действия с числами, записанными в стандартном виде</a:t>
            </a:r>
            <a:r>
              <a:rPr lang="ru-RU" sz="1200" dirty="0" smtClean="0">
                <a:latin typeface="Arial" pitchFamily="34" charset="0"/>
                <a:ea typeface="Calibri" pitchFamily="34" charset="0"/>
                <a:cs typeface="Arial" pitchFamily="34" charset="0"/>
              </a:rPr>
              <a:t>). 8. Одночлен </a:t>
            </a:r>
            <a:r>
              <a:rPr lang="ru-RU" sz="1200" dirty="0" smtClean="0">
                <a:latin typeface="Arial" pitchFamily="34" charset="0"/>
                <a:ea typeface="Calibri" pitchFamily="34" charset="0"/>
                <a:cs typeface="Arial" pitchFamily="34" charset="0"/>
              </a:rPr>
              <a:t>(стандартный вид, степень одночлена, подобные одночлены, действия над одночленами</a:t>
            </a:r>
            <a:r>
              <a:rPr lang="ru-RU" sz="1200" dirty="0" smtClean="0">
                <a:latin typeface="Arial" pitchFamily="34" charset="0"/>
                <a:ea typeface="Calibri" pitchFamily="34" charset="0"/>
                <a:cs typeface="Arial" pitchFamily="34" charset="0"/>
              </a:rPr>
              <a:t>). 9. Многочлены </a:t>
            </a:r>
            <a:r>
              <a:rPr lang="ru-RU" sz="1200" dirty="0" smtClean="0">
                <a:latin typeface="Arial" pitchFamily="34" charset="0"/>
                <a:ea typeface="Calibri" pitchFamily="34" charset="0"/>
                <a:cs typeface="Arial" pitchFamily="34" charset="0"/>
              </a:rPr>
              <a:t>(определение многочлена, многочлен стандартного вида, степень многочлена, приведение подобных слагаемых</a:t>
            </a:r>
            <a:r>
              <a:rPr lang="ru-RU" sz="1200" dirty="0" smtClean="0">
                <a:latin typeface="Arial" pitchFamily="34" charset="0"/>
                <a:ea typeface="Calibri" pitchFamily="34" charset="0"/>
                <a:cs typeface="Arial" pitchFamily="34" charset="0"/>
              </a:rPr>
              <a:t>).</a:t>
            </a:r>
            <a:endParaRPr lang="ru-RU" sz="1200" dirty="0" smtClean="0">
              <a:latin typeface="Arial" pitchFamily="34" charset="0"/>
              <a:ea typeface="Calibri" pitchFamily="34" charset="0"/>
              <a:cs typeface="Arial" pitchFamily="34" charset="0"/>
            </a:endParaRPr>
          </a:p>
          <a:p>
            <a:pPr lvl="0"/>
            <a:r>
              <a:rPr lang="ru-RU" sz="1200" dirty="0" smtClean="0">
                <a:latin typeface="Arial" pitchFamily="34" charset="0"/>
                <a:ea typeface="Calibri" pitchFamily="34" charset="0"/>
                <a:cs typeface="Arial" pitchFamily="34" charset="0"/>
              </a:rPr>
              <a:t>10. Алгебраические </a:t>
            </a:r>
            <a:r>
              <a:rPr lang="ru-RU" sz="1200" dirty="0" smtClean="0">
                <a:latin typeface="Arial" pitchFamily="34" charset="0"/>
                <a:ea typeface="Calibri" pitchFamily="34" charset="0"/>
                <a:cs typeface="Arial" pitchFamily="34" charset="0"/>
              </a:rPr>
              <a:t>преобразования многочленов (правила раскрытия скобок</a:t>
            </a:r>
            <a:r>
              <a:rPr lang="ru-RU" sz="1200" dirty="0" smtClean="0">
                <a:latin typeface="Arial" pitchFamily="34" charset="0"/>
                <a:ea typeface="Calibri" pitchFamily="34" charset="0"/>
                <a:cs typeface="Arial" pitchFamily="34" charset="0"/>
              </a:rPr>
              <a:t>).</a:t>
            </a:r>
            <a:endParaRPr lang="ru-RU" sz="1200" dirty="0" smtClean="0">
              <a:latin typeface="Arial" pitchFamily="34" charset="0"/>
              <a:ea typeface="Calibri" pitchFamily="34" charset="0"/>
              <a:cs typeface="Arial" pitchFamily="34" charset="0"/>
            </a:endParaRPr>
          </a:p>
          <a:p>
            <a:pPr lvl="0"/>
            <a:r>
              <a:rPr lang="ru-RU" sz="1200" dirty="0" smtClean="0">
                <a:latin typeface="Arial" pitchFamily="34" charset="0"/>
                <a:ea typeface="Calibri" pitchFamily="34" charset="0"/>
                <a:cs typeface="Arial" pitchFamily="34" charset="0"/>
              </a:rPr>
              <a:t>11. Умножение </a:t>
            </a:r>
            <a:r>
              <a:rPr lang="ru-RU" sz="1200" dirty="0" smtClean="0">
                <a:latin typeface="Arial" pitchFamily="34" charset="0"/>
                <a:ea typeface="Calibri" pitchFamily="34" charset="0"/>
                <a:cs typeface="Arial" pitchFamily="34" charset="0"/>
              </a:rPr>
              <a:t>одночлена на многочлен и вынесение общего </a:t>
            </a:r>
            <a:r>
              <a:rPr lang="ru-RU" sz="1200" dirty="0" smtClean="0">
                <a:latin typeface="Arial" pitchFamily="34" charset="0"/>
                <a:ea typeface="Calibri" pitchFamily="34" charset="0"/>
                <a:cs typeface="Arial" pitchFamily="34" charset="0"/>
              </a:rPr>
              <a:t>множителя.</a:t>
            </a:r>
            <a:endParaRPr lang="ru-RU" sz="1200" dirty="0" smtClean="0">
              <a:latin typeface="Arial" pitchFamily="34" charset="0"/>
              <a:ea typeface="Calibri" pitchFamily="34" charset="0"/>
              <a:cs typeface="Arial" pitchFamily="34" charset="0"/>
            </a:endParaRPr>
          </a:p>
          <a:p>
            <a:pPr lvl="0"/>
            <a:r>
              <a:rPr lang="ru-RU" sz="1200" dirty="0" smtClean="0">
                <a:latin typeface="Arial" pitchFamily="34" charset="0"/>
                <a:ea typeface="Calibri" pitchFamily="34" charset="0"/>
                <a:cs typeface="Arial" pitchFamily="34" charset="0"/>
              </a:rPr>
              <a:t>12. Произведение многочленов. 13. Разложение </a:t>
            </a:r>
            <a:r>
              <a:rPr lang="ru-RU" sz="1200" dirty="0" smtClean="0">
                <a:latin typeface="Arial" pitchFamily="34" charset="0"/>
                <a:ea typeface="Calibri" pitchFamily="34" charset="0"/>
                <a:cs typeface="Arial" pitchFamily="34" charset="0"/>
              </a:rPr>
              <a:t>многочлена на </a:t>
            </a:r>
            <a:r>
              <a:rPr lang="ru-RU" sz="1200" dirty="0" smtClean="0">
                <a:latin typeface="Arial" pitchFamily="34" charset="0"/>
                <a:ea typeface="Calibri" pitchFamily="34" charset="0"/>
                <a:cs typeface="Arial" pitchFamily="34" charset="0"/>
              </a:rPr>
              <a:t>множители.</a:t>
            </a:r>
            <a:endParaRPr lang="ru-RU" sz="1200" dirty="0" smtClean="0">
              <a:latin typeface="Arial" pitchFamily="34" charset="0"/>
              <a:ea typeface="Calibri" pitchFamily="34" charset="0"/>
              <a:cs typeface="Arial" pitchFamily="34" charset="0"/>
            </a:endParaRPr>
          </a:p>
          <a:p>
            <a:pPr lvl="0"/>
            <a:r>
              <a:rPr lang="ru-RU" sz="1200" dirty="0" smtClean="0">
                <a:latin typeface="Arial" pitchFamily="34" charset="0"/>
                <a:ea typeface="Calibri" pitchFamily="34" charset="0"/>
                <a:cs typeface="Arial" pitchFamily="34" charset="0"/>
              </a:rPr>
              <a:t>14. Формулы </a:t>
            </a:r>
            <a:r>
              <a:rPr lang="ru-RU" sz="1200" dirty="0" smtClean="0">
                <a:latin typeface="Arial" pitchFamily="34" charset="0"/>
                <a:ea typeface="Calibri" pitchFamily="34" charset="0"/>
                <a:cs typeface="Arial" pitchFamily="34" charset="0"/>
              </a:rPr>
              <a:t>сокращённого </a:t>
            </a:r>
            <a:r>
              <a:rPr lang="ru-RU" sz="1200" dirty="0" smtClean="0">
                <a:latin typeface="Arial" pitchFamily="34" charset="0"/>
                <a:ea typeface="Calibri" pitchFamily="34" charset="0"/>
                <a:cs typeface="Arial" pitchFamily="34" charset="0"/>
              </a:rPr>
              <a:t>умножения. 15. Сокращение дробей. 16. Формулы </a:t>
            </a:r>
            <a:r>
              <a:rPr lang="ru-RU" sz="1200" dirty="0" smtClean="0">
                <a:latin typeface="Arial" pitchFamily="34" charset="0"/>
                <a:ea typeface="Calibri" pitchFamily="34" charset="0"/>
                <a:cs typeface="Arial" pitchFamily="34" charset="0"/>
              </a:rPr>
              <a:t>комбинаторики (факториал, правило произведения, формулы числа перестановок, числа сочетаний, числа размещений</a:t>
            </a:r>
            <a:r>
              <a:rPr lang="ru-RU" sz="1200" dirty="0" smtClean="0">
                <a:latin typeface="Arial" pitchFamily="34" charset="0"/>
                <a:ea typeface="Calibri" pitchFamily="34" charset="0"/>
                <a:cs typeface="Arial" pitchFamily="34" charset="0"/>
              </a:rPr>
              <a:t>). 17. Случайные </a:t>
            </a:r>
            <a:r>
              <a:rPr lang="ru-RU" sz="1200" dirty="0" smtClean="0">
                <a:latin typeface="Arial" pitchFamily="34" charset="0"/>
                <a:ea typeface="Calibri" pitchFamily="34" charset="0"/>
                <a:cs typeface="Arial" pitchFamily="34" charset="0"/>
              </a:rPr>
              <a:t>события. Вероятность </a:t>
            </a:r>
            <a:r>
              <a:rPr lang="ru-RU" sz="1200" dirty="0" smtClean="0">
                <a:latin typeface="Arial" pitchFamily="34" charset="0"/>
                <a:ea typeface="Calibri" pitchFamily="34" charset="0"/>
                <a:cs typeface="Arial" pitchFamily="34" charset="0"/>
              </a:rPr>
              <a:t>событий.</a:t>
            </a:r>
            <a:endParaRPr lang="ru-RU" sz="1200" dirty="0" smtClean="0">
              <a:latin typeface="Arial" pitchFamily="34" charset="0"/>
              <a:ea typeface="Calibri" pitchFamily="34" charset="0"/>
              <a:cs typeface="Arial" pitchFamily="34" charset="0"/>
            </a:endParaRPr>
          </a:p>
        </p:txBody>
      </p:sp>
      <p:sp>
        <p:nvSpPr>
          <p:cNvPr id="3" name="TextBox 2"/>
          <p:cNvSpPr txBox="1"/>
          <p:nvPr/>
        </p:nvSpPr>
        <p:spPr>
          <a:xfrm>
            <a:off x="1691680" y="-15190"/>
            <a:ext cx="576064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АЛГЕБРА</a:t>
            </a:r>
            <a:endParaRPr lang="ru-RU" sz="4000" dirty="0" smtClean="0">
              <a:solidFill>
                <a:srgbClr val="005EB5"/>
              </a:solidFill>
              <a:latin typeface="Arial" pitchFamily="34" charset="0"/>
              <a:cs typeface="Arial" pitchFamily="34" charset="0"/>
            </a:endParaRPr>
          </a:p>
        </p:txBody>
      </p:sp>
      <p:sp>
        <p:nvSpPr>
          <p:cNvPr id="4" name="Прямоугольник 4"/>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pic>
        <p:nvPicPr>
          <p:cNvPr id="14" name="Picture 2" descr="C:\Documents and Settings\dshershavin.MISHINA\Рабочий стол\Скриншоты\Математика 6\M6_04.jpg"/>
          <p:cNvPicPr>
            <a:picLocks noChangeAspect="1" noChangeArrowheads="1"/>
          </p:cNvPicPr>
          <p:nvPr/>
        </p:nvPicPr>
        <p:blipFill>
          <a:blip r:embed="rId2" cstate="print"/>
          <a:srcRect/>
          <a:stretch>
            <a:fillRect/>
          </a:stretch>
        </p:blipFill>
        <p:spPr bwMode="auto">
          <a:xfrm>
            <a:off x="6786578" y="857232"/>
            <a:ext cx="2095515" cy="1571636"/>
          </a:xfrm>
          <a:prstGeom prst="rect">
            <a:avLst/>
          </a:prstGeom>
          <a:noFill/>
          <a:ln>
            <a:solidFill>
              <a:srgbClr val="005EB5"/>
            </a:solidFill>
          </a:ln>
        </p:spPr>
      </p:pic>
      <p:pic>
        <p:nvPicPr>
          <p:cNvPr id="4102" name="Picture 6" descr="C:\Documents and Settings\dshershavin.MISHINA\Рабочий стол\Скриншоты\Математика 6\M6_02.jpg"/>
          <p:cNvPicPr>
            <a:picLocks noChangeAspect="1" noChangeArrowheads="1"/>
          </p:cNvPicPr>
          <p:nvPr/>
        </p:nvPicPr>
        <p:blipFill>
          <a:blip r:embed="rId3" cstate="print"/>
          <a:srcRect/>
          <a:stretch>
            <a:fillRect/>
          </a:stretch>
        </p:blipFill>
        <p:spPr bwMode="auto">
          <a:xfrm>
            <a:off x="6786578" y="2643182"/>
            <a:ext cx="2095515" cy="1571636"/>
          </a:xfrm>
          <a:prstGeom prst="rect">
            <a:avLst/>
          </a:prstGeom>
          <a:noFill/>
          <a:ln>
            <a:solidFill>
              <a:srgbClr val="005EB5"/>
            </a:solidFill>
          </a:ln>
        </p:spPr>
      </p:pic>
      <p:pic>
        <p:nvPicPr>
          <p:cNvPr id="22" name="Picture 8" descr="C:\Documents and Settings\dshershavin.MISHINA\Рабочий стол\Скриншоты\Математика 6\M6_03.jpg"/>
          <p:cNvPicPr>
            <a:picLocks noChangeAspect="1" noChangeArrowheads="1"/>
          </p:cNvPicPr>
          <p:nvPr/>
        </p:nvPicPr>
        <p:blipFill>
          <a:blip r:embed="rId4" cstate="print"/>
          <a:srcRect/>
          <a:stretch>
            <a:fillRect/>
          </a:stretch>
        </p:blipFill>
        <p:spPr bwMode="auto">
          <a:xfrm>
            <a:off x="6786577" y="4429132"/>
            <a:ext cx="2095513" cy="1571636"/>
          </a:xfrm>
          <a:prstGeom prst="rect">
            <a:avLst/>
          </a:prstGeom>
          <a:noFill/>
          <a:ln>
            <a:solidFill>
              <a:srgbClr val="005EB5"/>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7504" y="803176"/>
            <a:ext cx="6552728" cy="39857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pPr>
            <a:r>
              <a:rPr lang="ru-RU" sz="1400" b="1" u="sng" dirty="0" smtClean="0">
                <a:solidFill>
                  <a:srgbClr val="005EB5"/>
                </a:solidFill>
                <a:latin typeface="Arial" pitchFamily="34" charset="0"/>
                <a:ea typeface="Calibri" pitchFamily="34" charset="0"/>
                <a:cs typeface="Arial" pitchFamily="34" charset="0"/>
              </a:rPr>
              <a:t>2. </a:t>
            </a:r>
            <a:r>
              <a:rPr lang="ru-RU" sz="1400" b="1" u="sng" dirty="0" smtClean="0">
                <a:solidFill>
                  <a:srgbClr val="005EB5"/>
                </a:solidFill>
                <a:latin typeface="Arial" pitchFamily="34" charset="0"/>
                <a:ea typeface="Calibri" pitchFamily="34" charset="0"/>
                <a:cs typeface="Arial" pitchFamily="34" charset="0"/>
              </a:rPr>
              <a:t>Набор «Алгебра. </a:t>
            </a:r>
            <a:r>
              <a:rPr lang="ru-RU" sz="1400" b="1" u="sng" dirty="0" smtClean="0">
                <a:solidFill>
                  <a:srgbClr val="005EB5"/>
                </a:solidFill>
                <a:latin typeface="Arial" pitchFamily="34" charset="0"/>
                <a:ea typeface="Calibri" pitchFamily="34" charset="0"/>
                <a:cs typeface="Arial" pitchFamily="34" charset="0"/>
              </a:rPr>
              <a:t>8 класс</a:t>
            </a:r>
            <a:r>
              <a:rPr lang="ru-RU" sz="1400" b="1" u="sng" dirty="0" smtClean="0">
                <a:solidFill>
                  <a:srgbClr val="005EB5"/>
                </a:solidFill>
                <a:latin typeface="Arial" pitchFamily="34" charset="0"/>
                <a:ea typeface="Calibri" pitchFamily="34" charset="0"/>
                <a:cs typeface="Arial" pitchFamily="34" charset="0"/>
              </a:rPr>
              <a:t>»</a:t>
            </a:r>
          </a:p>
          <a:p>
            <a:pPr lvl="0"/>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 </a:t>
            </a:r>
            <a:r>
              <a:rPr lang="ru-RU" sz="1200" dirty="0" smtClean="0">
                <a:latin typeface="Arial" pitchFamily="34" charset="0"/>
                <a:ea typeface="Calibri" pitchFamily="34" charset="0"/>
                <a:cs typeface="Arial" pitchFamily="34" charset="0"/>
              </a:rPr>
              <a:t>1. Дробно-линейная </a:t>
            </a:r>
            <a:r>
              <a:rPr lang="ru-RU" sz="1200" dirty="0" smtClean="0">
                <a:latin typeface="Arial" pitchFamily="34" charset="0"/>
                <a:ea typeface="Calibri" pitchFamily="34" charset="0"/>
                <a:cs typeface="Arial" pitchFamily="34" charset="0"/>
              </a:rPr>
              <a:t>функция </a:t>
            </a:r>
            <a:r>
              <a:rPr lang="ru-RU" sz="1200" dirty="0" smtClean="0">
                <a:latin typeface="Arial" pitchFamily="34" charset="0"/>
                <a:ea typeface="Calibri" pitchFamily="34" charset="0"/>
                <a:cs typeface="Arial" pitchFamily="34" charset="0"/>
              </a:rPr>
              <a:t>(</a:t>
            </a:r>
            <a:r>
              <a:rPr lang="en-US" sz="1200" i="1" dirty="0" smtClean="0">
                <a:latin typeface="Arial" pitchFamily="34" charset="0"/>
                <a:ea typeface="Calibri" pitchFamily="34" charset="0"/>
                <a:cs typeface="Arial" pitchFamily="34" charset="0"/>
              </a:rPr>
              <a:t>y</a:t>
            </a:r>
            <a:r>
              <a:rPr lang="en-US"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 </a:t>
            </a:r>
            <a:r>
              <a:rPr lang="en-US" sz="1200" i="1" dirty="0" smtClean="0">
                <a:latin typeface="Arial" pitchFamily="34" charset="0"/>
                <a:ea typeface="Calibri" pitchFamily="34" charset="0"/>
                <a:cs typeface="Arial" pitchFamily="34" charset="0"/>
              </a:rPr>
              <a:t>k</a:t>
            </a:r>
            <a:r>
              <a:rPr lang="en-US" sz="1200" dirty="0" smtClean="0">
                <a:latin typeface="Arial" pitchFamily="34" charset="0"/>
                <a:ea typeface="Calibri" pitchFamily="34" charset="0"/>
                <a:cs typeface="Arial" pitchFamily="34" charset="0"/>
              </a:rPr>
              <a:t>/</a:t>
            </a:r>
            <a:r>
              <a:rPr lang="en-US" sz="1200" i="1" dirty="0" smtClean="0">
                <a:latin typeface="Arial" pitchFamily="34" charset="0"/>
                <a:ea typeface="Calibri" pitchFamily="34" charset="0"/>
                <a:cs typeface="Arial" pitchFamily="34" charset="0"/>
              </a:rPr>
              <a:t>x</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и ее </a:t>
            </a:r>
            <a:r>
              <a:rPr lang="ru-RU" sz="1200" dirty="0" smtClean="0">
                <a:latin typeface="Arial" pitchFamily="34" charset="0"/>
                <a:ea typeface="Calibri" pitchFamily="34" charset="0"/>
                <a:cs typeface="Arial" pitchFamily="34" charset="0"/>
              </a:rPr>
              <a:t>график.</a:t>
            </a:r>
            <a:endParaRPr lang="ru-RU" sz="1200" dirty="0" smtClean="0">
              <a:latin typeface="Arial" pitchFamily="34" charset="0"/>
              <a:ea typeface="Calibri" pitchFamily="34" charset="0"/>
              <a:cs typeface="Arial" pitchFamily="34" charset="0"/>
            </a:endParaRPr>
          </a:p>
          <a:p>
            <a:pPr lvl="0"/>
            <a:r>
              <a:rPr lang="en-US" sz="1200" dirty="0" smtClean="0">
                <a:latin typeface="Arial" pitchFamily="34" charset="0"/>
                <a:ea typeface="Calibri" pitchFamily="34" charset="0"/>
                <a:cs typeface="Arial" pitchFamily="34" charset="0"/>
              </a:rPr>
              <a:t>2</a:t>
            </a:r>
            <a:r>
              <a:rPr lang="ru-RU" sz="1200" dirty="0" smtClean="0">
                <a:latin typeface="Arial" pitchFamily="34" charset="0"/>
                <a:ea typeface="Calibri" pitchFamily="34" charset="0"/>
                <a:cs typeface="Arial" pitchFamily="34" charset="0"/>
              </a:rPr>
              <a:t>.</a:t>
            </a:r>
            <a:r>
              <a:rPr lang="en-US"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Степень </a:t>
            </a:r>
            <a:r>
              <a:rPr lang="ru-RU" sz="1200" dirty="0" smtClean="0">
                <a:latin typeface="Arial" pitchFamily="34" charset="0"/>
                <a:ea typeface="Calibri" pitchFamily="34" charset="0"/>
                <a:cs typeface="Arial" pitchFamily="34" charset="0"/>
              </a:rPr>
              <a:t>с целым показателем. Свойства </a:t>
            </a:r>
            <a:r>
              <a:rPr lang="ru-RU" sz="1200" dirty="0" smtClean="0">
                <a:latin typeface="Arial" pitchFamily="34" charset="0"/>
                <a:ea typeface="Calibri" pitchFamily="34" charset="0"/>
                <a:cs typeface="Arial" pitchFamily="34" charset="0"/>
              </a:rPr>
              <a:t>степеней.</a:t>
            </a:r>
            <a:endParaRPr lang="ru-RU" sz="1200" dirty="0" smtClean="0">
              <a:latin typeface="Arial" pitchFamily="34" charset="0"/>
              <a:ea typeface="Calibri" pitchFamily="34" charset="0"/>
              <a:cs typeface="Arial" pitchFamily="34" charset="0"/>
            </a:endParaRPr>
          </a:p>
          <a:p>
            <a:pPr lvl="0"/>
            <a:r>
              <a:rPr lang="ru-RU" sz="1200" dirty="0" smtClean="0">
                <a:latin typeface="Arial" pitchFamily="34" charset="0"/>
                <a:ea typeface="Calibri" pitchFamily="34" charset="0"/>
                <a:cs typeface="Arial" pitchFamily="34" charset="0"/>
              </a:rPr>
              <a:t>3. Стандартный </a:t>
            </a:r>
            <a:r>
              <a:rPr lang="ru-RU" sz="1200" dirty="0" smtClean="0">
                <a:latin typeface="Arial" pitchFamily="34" charset="0"/>
                <a:ea typeface="Calibri" pitchFamily="34" charset="0"/>
                <a:cs typeface="Arial" pitchFamily="34" charset="0"/>
              </a:rPr>
              <a:t>вид числа (алгоритм записи, действия с числами, записанными в стандартном виде</a:t>
            </a:r>
            <a:r>
              <a:rPr lang="ru-RU" sz="1200" dirty="0" smtClean="0">
                <a:latin typeface="Arial" pitchFamily="34" charset="0"/>
                <a:ea typeface="Calibri" pitchFamily="34" charset="0"/>
                <a:cs typeface="Arial" pitchFamily="34" charset="0"/>
              </a:rPr>
              <a:t>). 4. Функция </a:t>
            </a:r>
            <a:r>
              <a:rPr lang="en-US" sz="1200" i="1" dirty="0" smtClean="0">
                <a:latin typeface="Arial" pitchFamily="34" charset="0"/>
                <a:ea typeface="Calibri" pitchFamily="34" charset="0"/>
                <a:cs typeface="Arial" pitchFamily="34" charset="0"/>
              </a:rPr>
              <a:t>y</a:t>
            </a:r>
            <a:r>
              <a:rPr lang="ru-RU" sz="1200" dirty="0" smtClean="0">
                <a:latin typeface="Arial" pitchFamily="34" charset="0"/>
                <a:ea typeface="Calibri" pitchFamily="34" charset="0"/>
                <a:cs typeface="Arial" pitchFamily="34" charset="0"/>
              </a:rPr>
              <a:t> = </a:t>
            </a:r>
            <a:r>
              <a:rPr lang="en-US" sz="1500" i="1" dirty="0" smtClean="0"/>
              <a:t>x</a:t>
            </a:r>
            <a:r>
              <a:rPr lang="ru-RU" sz="1500" baseline="30000" dirty="0" smtClean="0"/>
              <a:t>2</a:t>
            </a:r>
            <a:r>
              <a:rPr lang="ru-RU" sz="15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и ее </a:t>
            </a:r>
            <a:r>
              <a:rPr lang="ru-RU" sz="1200" dirty="0" smtClean="0">
                <a:latin typeface="Arial" pitchFamily="34" charset="0"/>
                <a:ea typeface="Calibri" pitchFamily="34" charset="0"/>
                <a:cs typeface="Arial" pitchFamily="34" charset="0"/>
              </a:rPr>
              <a:t>график. 5. Квадратные </a:t>
            </a:r>
            <a:r>
              <a:rPr lang="ru-RU" sz="1200" dirty="0" smtClean="0">
                <a:latin typeface="Arial" pitchFamily="34" charset="0"/>
                <a:ea typeface="Calibri" pitchFamily="34" charset="0"/>
                <a:cs typeface="Arial" pitchFamily="34" charset="0"/>
              </a:rPr>
              <a:t>корни. Свойства арифметических квадратных </a:t>
            </a:r>
            <a:r>
              <a:rPr lang="ru-RU" sz="1200" dirty="0" smtClean="0">
                <a:latin typeface="Arial" pitchFamily="34" charset="0"/>
                <a:ea typeface="Calibri" pitchFamily="34" charset="0"/>
                <a:cs typeface="Arial" pitchFamily="34" charset="0"/>
              </a:rPr>
              <a:t>корней. 6. Действия </a:t>
            </a:r>
            <a:r>
              <a:rPr lang="ru-RU" sz="1200" dirty="0" smtClean="0">
                <a:latin typeface="Arial" pitchFamily="34" charset="0"/>
                <a:ea typeface="Calibri" pitchFamily="34" charset="0"/>
                <a:cs typeface="Arial" pitchFamily="34" charset="0"/>
              </a:rPr>
              <a:t>с квадратными </a:t>
            </a:r>
            <a:r>
              <a:rPr lang="ru-RU" sz="1200" dirty="0" smtClean="0">
                <a:latin typeface="Arial" pitchFamily="34" charset="0"/>
                <a:ea typeface="Calibri" pitchFamily="34" charset="0"/>
                <a:cs typeface="Arial" pitchFamily="34" charset="0"/>
              </a:rPr>
              <a:t>корнями.</a:t>
            </a:r>
            <a:endParaRPr lang="ru-RU" sz="1200" dirty="0" smtClean="0">
              <a:latin typeface="Arial" pitchFamily="34" charset="0"/>
              <a:ea typeface="Calibri" pitchFamily="34" charset="0"/>
              <a:cs typeface="Arial" pitchFamily="34" charset="0"/>
            </a:endParaRPr>
          </a:p>
          <a:p>
            <a:pPr lvl="0"/>
            <a:r>
              <a:rPr lang="ru-RU" sz="1200" dirty="0" smtClean="0">
                <a:latin typeface="Arial" pitchFamily="34" charset="0"/>
                <a:ea typeface="Calibri" pitchFamily="34" charset="0"/>
                <a:cs typeface="Arial" pitchFamily="34" charset="0"/>
              </a:rPr>
              <a:t>7. Действительные </a:t>
            </a:r>
            <a:r>
              <a:rPr lang="ru-RU" sz="1200" dirty="0" smtClean="0">
                <a:latin typeface="Arial" pitchFamily="34" charset="0"/>
                <a:ea typeface="Calibri" pitchFamily="34" charset="0"/>
                <a:cs typeface="Arial" pitchFamily="34" charset="0"/>
              </a:rPr>
              <a:t>числа. Классификация числовых </a:t>
            </a:r>
            <a:r>
              <a:rPr lang="ru-RU" sz="1200" dirty="0" smtClean="0">
                <a:latin typeface="Arial" pitchFamily="34" charset="0"/>
                <a:ea typeface="Calibri" pitchFamily="34" charset="0"/>
                <a:cs typeface="Arial" pitchFamily="34" charset="0"/>
              </a:rPr>
              <a:t>множеств. 8. Функция </a:t>
            </a:r>
            <a:r>
              <a:rPr lang="en-US" sz="1200" i="1" dirty="0" smtClean="0">
                <a:latin typeface="Arial" pitchFamily="34" charset="0"/>
                <a:ea typeface="Calibri" pitchFamily="34" charset="0"/>
                <a:cs typeface="Arial" pitchFamily="34" charset="0"/>
              </a:rPr>
              <a:t>y</a:t>
            </a:r>
            <a:r>
              <a:rPr lang="ru-RU" sz="1200" dirty="0" smtClean="0">
                <a:latin typeface="Arial" pitchFamily="34" charset="0"/>
                <a:ea typeface="Calibri" pitchFamily="34" charset="0"/>
                <a:cs typeface="Arial" pitchFamily="34" charset="0"/>
              </a:rPr>
              <a:t> =</a:t>
            </a:r>
            <a:r>
              <a:rPr lang="en-US"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     </a:t>
            </a:r>
            <a:r>
              <a:rPr lang="en-US" sz="1200" dirty="0" smtClean="0">
                <a:latin typeface="Arial" pitchFamily="34" charset="0"/>
                <a:ea typeface="Calibri" pitchFamily="34" charset="0"/>
                <a:cs typeface="Arial" pitchFamily="34" charset="0"/>
              </a:rPr>
              <a:t>и е</a:t>
            </a:r>
            <a:r>
              <a:rPr lang="ru-RU" sz="1200" dirty="0" smtClean="0">
                <a:latin typeface="Arial" pitchFamily="34" charset="0"/>
                <a:ea typeface="Calibri" pitchFamily="34" charset="0"/>
                <a:cs typeface="Arial" pitchFamily="34" charset="0"/>
              </a:rPr>
              <a:t>ё</a:t>
            </a:r>
            <a:r>
              <a:rPr lang="en-US" sz="1200" dirty="0" smtClean="0">
                <a:latin typeface="Arial" pitchFamily="34" charset="0"/>
                <a:ea typeface="Calibri" pitchFamily="34" charset="0"/>
                <a:cs typeface="Arial" pitchFamily="34" charset="0"/>
              </a:rPr>
              <a:t> </a:t>
            </a:r>
            <a:r>
              <a:rPr lang="en-US" sz="1200" dirty="0" err="1" smtClean="0">
                <a:latin typeface="Arial" pitchFamily="34" charset="0"/>
                <a:ea typeface="Calibri" pitchFamily="34" charset="0"/>
                <a:cs typeface="Arial" pitchFamily="34" charset="0"/>
              </a:rPr>
              <a:t>свойства</a:t>
            </a:r>
            <a:r>
              <a:rPr lang="ru-RU" sz="1200" dirty="0" smtClean="0">
                <a:latin typeface="Arial" pitchFamily="34" charset="0"/>
                <a:ea typeface="Calibri" pitchFamily="34" charset="0"/>
                <a:cs typeface="Arial" pitchFamily="34" charset="0"/>
              </a:rPr>
              <a:t>. 9. Квадратные </a:t>
            </a:r>
            <a:r>
              <a:rPr lang="ru-RU" sz="1200" dirty="0" smtClean="0">
                <a:latin typeface="Arial" pitchFamily="34" charset="0"/>
                <a:ea typeface="Calibri" pitchFamily="34" charset="0"/>
                <a:cs typeface="Arial" pitchFamily="34" charset="0"/>
              </a:rPr>
              <a:t>уравнения. Способы их решения: теорема Виета, формулы </a:t>
            </a:r>
            <a:r>
              <a:rPr lang="ru-RU" sz="1200" dirty="0" smtClean="0">
                <a:latin typeface="Arial" pitchFamily="34" charset="0"/>
                <a:ea typeface="Calibri" pitchFamily="34" charset="0"/>
                <a:cs typeface="Arial" pitchFamily="34" charset="0"/>
              </a:rPr>
              <a:t>корней. 10. Дробные уравнения. 11. Графики </a:t>
            </a:r>
            <a:r>
              <a:rPr lang="ru-RU" sz="1200" dirty="0" smtClean="0">
                <a:latin typeface="Arial" pitchFamily="34" charset="0"/>
                <a:ea typeface="Calibri" pitchFamily="34" charset="0"/>
                <a:cs typeface="Arial" pitchFamily="34" charset="0"/>
              </a:rPr>
              <a:t>взаимно обратных </a:t>
            </a:r>
            <a:r>
              <a:rPr lang="ru-RU" sz="1200" dirty="0" smtClean="0">
                <a:latin typeface="Arial" pitchFamily="34" charset="0"/>
                <a:ea typeface="Calibri" pitchFamily="34" charset="0"/>
                <a:cs typeface="Arial" pitchFamily="34" charset="0"/>
              </a:rPr>
              <a:t>функций. </a:t>
            </a:r>
          </a:p>
          <a:p>
            <a:pPr lvl="0"/>
            <a:r>
              <a:rPr lang="ru-RU" sz="1200" dirty="0" smtClean="0">
                <a:latin typeface="Arial" pitchFamily="34" charset="0"/>
                <a:ea typeface="Calibri" pitchFamily="34" charset="0"/>
                <a:cs typeface="Arial" pitchFamily="34" charset="0"/>
              </a:rPr>
              <a:t>12. Элементы </a:t>
            </a:r>
            <a:r>
              <a:rPr lang="ru-RU" sz="1200" dirty="0" smtClean="0">
                <a:latin typeface="Arial" pitchFamily="34" charset="0"/>
                <a:ea typeface="Calibri" pitchFamily="34" charset="0"/>
                <a:cs typeface="Arial" pitchFamily="34" charset="0"/>
              </a:rPr>
              <a:t>статистики. Средние характеристики </a:t>
            </a:r>
            <a:r>
              <a:rPr lang="ru-RU" sz="1200" dirty="0" smtClean="0">
                <a:latin typeface="Arial" pitchFamily="34" charset="0"/>
                <a:ea typeface="Calibri" pitchFamily="34" charset="0"/>
                <a:cs typeface="Arial" pitchFamily="34" charset="0"/>
              </a:rPr>
              <a:t>рядов.</a:t>
            </a:r>
            <a:endParaRPr lang="ru-RU" sz="1200" dirty="0" smtClean="0">
              <a:latin typeface="Arial" pitchFamily="34" charset="0"/>
              <a:ea typeface="Calibri" pitchFamily="34" charset="0"/>
              <a:cs typeface="Arial" pitchFamily="34" charset="0"/>
            </a:endParaRPr>
          </a:p>
          <a:p>
            <a:pPr lvl="0"/>
            <a:endParaRPr lang="ru-RU" sz="1200" dirty="0" smtClean="0">
              <a:latin typeface="Arial" pitchFamily="34" charset="0"/>
              <a:ea typeface="Calibri" pitchFamily="34" charset="0"/>
              <a:cs typeface="Arial" pitchFamily="34" charset="0"/>
            </a:endParaRPr>
          </a:p>
          <a:p>
            <a:pPr lvl="0" fontAlgn="base">
              <a:spcBef>
                <a:spcPct val="0"/>
              </a:spcBef>
            </a:pPr>
            <a:r>
              <a:rPr lang="ru-RU" sz="1400" b="1" u="sng" dirty="0" smtClean="0">
                <a:solidFill>
                  <a:srgbClr val="005EB5"/>
                </a:solidFill>
                <a:latin typeface="Arial" pitchFamily="34" charset="0"/>
                <a:ea typeface="Calibri" pitchFamily="34" charset="0"/>
                <a:cs typeface="Arial" pitchFamily="34" charset="0"/>
              </a:rPr>
              <a:t>3. </a:t>
            </a:r>
            <a:r>
              <a:rPr lang="ru-RU" sz="1400" b="1" u="sng" dirty="0" smtClean="0">
                <a:solidFill>
                  <a:srgbClr val="005EB5"/>
                </a:solidFill>
                <a:latin typeface="Arial" pitchFamily="34" charset="0"/>
                <a:ea typeface="Calibri" pitchFamily="34" charset="0"/>
                <a:cs typeface="Arial" pitchFamily="34" charset="0"/>
              </a:rPr>
              <a:t>Набор «Алгебра. </a:t>
            </a:r>
            <a:r>
              <a:rPr lang="ru-RU" sz="1400" b="1" u="sng" dirty="0" smtClean="0">
                <a:solidFill>
                  <a:srgbClr val="005EB5"/>
                </a:solidFill>
                <a:latin typeface="Arial" pitchFamily="34" charset="0"/>
                <a:ea typeface="Calibri" pitchFamily="34" charset="0"/>
                <a:cs typeface="Arial" pitchFamily="34" charset="0"/>
              </a:rPr>
              <a:t>9 </a:t>
            </a:r>
            <a:r>
              <a:rPr lang="ru-RU" sz="1400" b="1" u="sng" dirty="0" smtClean="0">
                <a:solidFill>
                  <a:srgbClr val="005EB5"/>
                </a:solidFill>
                <a:latin typeface="Arial" pitchFamily="34" charset="0"/>
                <a:ea typeface="Calibri" pitchFamily="34" charset="0"/>
                <a:cs typeface="Arial" pitchFamily="34" charset="0"/>
              </a:rPr>
              <a:t>класс»</a:t>
            </a:r>
          </a:p>
          <a:p>
            <a:pPr lvl="0"/>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a:t>
            </a:r>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1. </a:t>
            </a:r>
            <a:r>
              <a:rPr lang="ru-RU" sz="1200" dirty="0" smtClean="0">
                <a:latin typeface="Arial" pitchFamily="34" charset="0"/>
                <a:ea typeface="Calibri" pitchFamily="34" charset="0"/>
                <a:cs typeface="Arial" pitchFamily="34" charset="0"/>
              </a:rPr>
              <a:t>График функции </a:t>
            </a:r>
            <a:r>
              <a:rPr lang="es-ES" sz="1200" i="1" dirty="0" smtClean="0">
                <a:latin typeface="Arial" pitchFamily="34" charset="0"/>
                <a:ea typeface="Calibri" pitchFamily="34" charset="0"/>
                <a:cs typeface="Arial" pitchFamily="34" charset="0"/>
              </a:rPr>
              <a:t>y</a:t>
            </a:r>
            <a:r>
              <a:rPr lang="es-ES" sz="1200" dirty="0" smtClean="0">
                <a:latin typeface="Arial" pitchFamily="34" charset="0"/>
                <a:ea typeface="Calibri" pitchFamily="34" charset="0"/>
                <a:cs typeface="Arial" pitchFamily="34" charset="0"/>
              </a:rPr>
              <a:t> = </a:t>
            </a:r>
            <a:r>
              <a:rPr lang="es-ES" sz="1500" i="1" dirty="0" smtClean="0"/>
              <a:t>x</a:t>
            </a:r>
            <a:r>
              <a:rPr lang="ru-RU" sz="1500" i="1" baseline="30000" dirty="0" err="1" smtClean="0"/>
              <a:t>n</a:t>
            </a:r>
            <a:r>
              <a:rPr lang="ru-RU" sz="1500" dirty="0" smtClean="0"/>
              <a:t>.</a:t>
            </a:r>
            <a:r>
              <a:rPr lang="ru-RU" sz="1500" dirty="0" smtClean="0">
                <a:latin typeface="Arial" pitchFamily="34" charset="0"/>
                <a:cs typeface="Arial" pitchFamily="34" charset="0"/>
              </a:rPr>
              <a:t> </a:t>
            </a:r>
            <a:r>
              <a:rPr lang="ru-RU" sz="1200" dirty="0" smtClean="0">
                <a:latin typeface="Arial" pitchFamily="34" charset="0"/>
                <a:ea typeface="Calibri" pitchFamily="34" charset="0"/>
                <a:cs typeface="Arial" pitchFamily="34" charset="0"/>
              </a:rPr>
              <a:t>2. График </a:t>
            </a:r>
            <a:r>
              <a:rPr lang="ru-RU" sz="1200" dirty="0" smtClean="0">
                <a:latin typeface="Arial" pitchFamily="34" charset="0"/>
                <a:ea typeface="Calibri" pitchFamily="34" charset="0"/>
                <a:cs typeface="Arial" pitchFamily="34" charset="0"/>
              </a:rPr>
              <a:t>функций </a:t>
            </a:r>
            <a:r>
              <a:rPr lang="en-US" sz="1200" i="1" dirty="0" smtClean="0">
                <a:latin typeface="Arial" pitchFamily="34" charset="0"/>
                <a:ea typeface="Calibri" pitchFamily="34" charset="0"/>
                <a:cs typeface="Arial" pitchFamily="34" charset="0"/>
              </a:rPr>
              <a:t>y</a:t>
            </a:r>
            <a:r>
              <a:rPr lang="ru-RU" sz="1200" dirty="0" smtClean="0">
                <a:latin typeface="Arial" pitchFamily="34" charset="0"/>
                <a:ea typeface="Calibri" pitchFamily="34" charset="0"/>
                <a:cs typeface="Arial" pitchFamily="34" charset="0"/>
              </a:rPr>
              <a:t> = </a:t>
            </a:r>
            <a:r>
              <a:rPr lang="en-US" sz="1500" i="1" dirty="0" smtClean="0"/>
              <a:t>ax</a:t>
            </a:r>
            <a:r>
              <a:rPr lang="ru-RU" sz="1500" i="1" baseline="30000" dirty="0" smtClean="0"/>
              <a:t>2 </a:t>
            </a:r>
            <a:r>
              <a:rPr lang="ru-RU" sz="1200" dirty="0" smtClean="0">
                <a:latin typeface="Arial" pitchFamily="34" charset="0"/>
                <a:ea typeface="Calibri" pitchFamily="34" charset="0"/>
                <a:cs typeface="Arial" pitchFamily="34" charset="0"/>
              </a:rPr>
              <a:t>и </a:t>
            </a:r>
            <a:r>
              <a:rPr lang="ru-RU" sz="1200" dirty="0" smtClean="0">
                <a:latin typeface="Arial" pitchFamily="34" charset="0"/>
                <a:ea typeface="Calibri" pitchFamily="34" charset="0"/>
                <a:cs typeface="Arial" pitchFamily="34" charset="0"/>
              </a:rPr>
              <a:t>ее </a:t>
            </a:r>
            <a:r>
              <a:rPr lang="ru-RU" sz="1200" dirty="0" smtClean="0">
                <a:latin typeface="Arial" pitchFamily="34" charset="0"/>
                <a:ea typeface="Calibri" pitchFamily="34" charset="0"/>
                <a:cs typeface="Arial" pitchFamily="34" charset="0"/>
              </a:rPr>
              <a:t>свойства.</a:t>
            </a:r>
            <a:endParaRPr lang="ru-RU" sz="1200" dirty="0" smtClean="0">
              <a:latin typeface="Arial" pitchFamily="34" charset="0"/>
              <a:ea typeface="Calibri" pitchFamily="34" charset="0"/>
              <a:cs typeface="Arial" pitchFamily="34" charset="0"/>
            </a:endParaRPr>
          </a:p>
          <a:p>
            <a:pPr lvl="0"/>
            <a:r>
              <a:rPr lang="ru-RU" sz="1200" dirty="0" smtClean="0">
                <a:latin typeface="Arial" pitchFamily="34" charset="0"/>
                <a:ea typeface="Calibri" pitchFamily="34" charset="0"/>
                <a:cs typeface="Arial" pitchFamily="34" charset="0"/>
              </a:rPr>
              <a:t>3. Квадратичная </a:t>
            </a:r>
            <a:r>
              <a:rPr lang="ru-RU" sz="1200" dirty="0" smtClean="0">
                <a:latin typeface="Arial" pitchFamily="34" charset="0"/>
                <a:ea typeface="Calibri" pitchFamily="34" charset="0"/>
                <a:cs typeface="Arial" pitchFamily="34" charset="0"/>
              </a:rPr>
              <a:t>функция </a:t>
            </a:r>
            <a:r>
              <a:rPr lang="en-US" sz="1200" i="1" dirty="0" smtClean="0">
                <a:latin typeface="Arial" pitchFamily="34" charset="0"/>
                <a:ea typeface="Calibri" pitchFamily="34" charset="0"/>
                <a:cs typeface="Arial" pitchFamily="34" charset="0"/>
              </a:rPr>
              <a:t>y</a:t>
            </a:r>
            <a:r>
              <a:rPr lang="ru-RU" sz="1200" dirty="0" smtClean="0">
                <a:latin typeface="Arial" pitchFamily="34" charset="0"/>
                <a:ea typeface="Calibri" pitchFamily="34" charset="0"/>
                <a:cs typeface="Arial" pitchFamily="34" charset="0"/>
              </a:rPr>
              <a:t> = </a:t>
            </a:r>
            <a:r>
              <a:rPr lang="en-US" sz="1500" i="1" dirty="0" smtClean="0"/>
              <a:t>ax</a:t>
            </a:r>
            <a:r>
              <a:rPr lang="ru-RU" sz="1500" i="1" baseline="30000" dirty="0" smtClean="0"/>
              <a:t>2 </a:t>
            </a:r>
            <a:r>
              <a:rPr lang="ru-RU" sz="1200" dirty="0" smtClean="0">
                <a:latin typeface="Arial" pitchFamily="34" charset="0"/>
                <a:ea typeface="Calibri" pitchFamily="34" charset="0"/>
                <a:cs typeface="Arial" pitchFamily="34" charset="0"/>
              </a:rPr>
              <a:t>+ </a:t>
            </a:r>
            <a:r>
              <a:rPr lang="en-US" sz="1500" i="1" dirty="0" err="1" smtClean="0"/>
              <a:t>bx</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a:t>
            </a:r>
            <a:r>
              <a:rPr lang="ru-RU" sz="1200" i="1" dirty="0" smtClean="0">
                <a:latin typeface="Arial" pitchFamily="34" charset="0"/>
                <a:ea typeface="Calibri" pitchFamily="34" charset="0"/>
                <a:cs typeface="Arial" pitchFamily="34" charset="0"/>
              </a:rPr>
              <a:t> </a:t>
            </a:r>
            <a:r>
              <a:rPr lang="en-US" sz="1500" i="1" dirty="0" smtClean="0"/>
              <a:t>c</a:t>
            </a:r>
            <a:r>
              <a:rPr lang="ru-RU" sz="1200" i="1"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и ее </a:t>
            </a:r>
            <a:r>
              <a:rPr lang="ru-RU" sz="1200" dirty="0" smtClean="0">
                <a:latin typeface="Arial" pitchFamily="34" charset="0"/>
                <a:ea typeface="Calibri" pitchFamily="34" charset="0"/>
                <a:cs typeface="Arial" pitchFamily="34" charset="0"/>
              </a:rPr>
              <a:t>график.  4. Арифметический </a:t>
            </a:r>
            <a:r>
              <a:rPr lang="ru-RU" sz="1200" dirty="0" smtClean="0">
                <a:latin typeface="Arial" pitchFamily="34" charset="0"/>
                <a:ea typeface="Calibri" pitchFamily="34" charset="0"/>
                <a:cs typeface="Arial" pitchFamily="34" charset="0"/>
              </a:rPr>
              <a:t>корень </a:t>
            </a:r>
            <a:r>
              <a:rPr lang="en-US" sz="1200" i="1" dirty="0" smtClean="0">
                <a:latin typeface="Arial" pitchFamily="34" charset="0"/>
                <a:ea typeface="Calibri" pitchFamily="34" charset="0"/>
                <a:cs typeface="Arial" pitchFamily="34" charset="0"/>
              </a:rPr>
              <a:t>n</a:t>
            </a:r>
            <a:r>
              <a:rPr lang="en-US" sz="1200" dirty="0" smtClean="0">
                <a:latin typeface="Arial" pitchFamily="34" charset="0"/>
                <a:ea typeface="Calibri" pitchFamily="34" charset="0"/>
                <a:cs typeface="Arial" pitchFamily="34" charset="0"/>
              </a:rPr>
              <a:t>-</a:t>
            </a:r>
            <a:r>
              <a:rPr lang="ru-RU" sz="1200" dirty="0" smtClean="0">
                <a:latin typeface="Arial" pitchFamily="34" charset="0"/>
                <a:ea typeface="Calibri" pitchFamily="34" charset="0"/>
                <a:cs typeface="Arial" pitchFamily="34" charset="0"/>
              </a:rPr>
              <a:t>ой </a:t>
            </a:r>
            <a:r>
              <a:rPr lang="ru-RU" sz="1200" dirty="0" smtClean="0">
                <a:latin typeface="Arial" pitchFamily="34" charset="0"/>
                <a:ea typeface="Calibri" pitchFamily="34" charset="0"/>
                <a:cs typeface="Arial" pitchFamily="34" charset="0"/>
              </a:rPr>
              <a:t>степени. 5. Решение </a:t>
            </a:r>
            <a:r>
              <a:rPr lang="ru-RU" sz="1200" dirty="0" smtClean="0">
                <a:latin typeface="Arial" pitchFamily="34" charset="0"/>
                <a:ea typeface="Calibri" pitchFamily="34" charset="0"/>
                <a:cs typeface="Arial" pitchFamily="34" charset="0"/>
              </a:rPr>
              <a:t>неравенств методом </a:t>
            </a:r>
            <a:r>
              <a:rPr lang="ru-RU" sz="1200" dirty="0" smtClean="0">
                <a:latin typeface="Arial" pitchFamily="34" charset="0"/>
                <a:ea typeface="Calibri" pitchFamily="34" charset="0"/>
                <a:cs typeface="Arial" pitchFamily="34" charset="0"/>
              </a:rPr>
              <a:t>интервалов. 6. Неравенства </a:t>
            </a:r>
            <a:r>
              <a:rPr lang="ru-RU" sz="1200" dirty="0" smtClean="0">
                <a:latin typeface="Arial" pitchFamily="34" charset="0"/>
                <a:ea typeface="Calibri" pitchFamily="34" charset="0"/>
                <a:cs typeface="Arial" pitchFamily="34" charset="0"/>
              </a:rPr>
              <a:t>с одной переменной и числовые </a:t>
            </a:r>
            <a:r>
              <a:rPr lang="ru-RU" sz="1200" dirty="0" smtClean="0">
                <a:latin typeface="Arial" pitchFamily="34" charset="0"/>
                <a:ea typeface="Calibri" pitchFamily="34" charset="0"/>
                <a:cs typeface="Arial" pitchFamily="34" charset="0"/>
              </a:rPr>
              <a:t>промежутки. 7. Графический </a:t>
            </a:r>
            <a:r>
              <a:rPr lang="ru-RU" sz="1200" dirty="0" smtClean="0">
                <a:latin typeface="Arial" pitchFamily="34" charset="0"/>
                <a:ea typeface="Calibri" pitchFamily="34" charset="0"/>
                <a:cs typeface="Arial" pitchFamily="34" charset="0"/>
              </a:rPr>
              <a:t>способ решения уравнений и системы </a:t>
            </a:r>
            <a:r>
              <a:rPr lang="ru-RU" sz="1200" dirty="0" smtClean="0">
                <a:latin typeface="Arial" pitchFamily="34" charset="0"/>
                <a:ea typeface="Calibri" pitchFamily="34" charset="0"/>
                <a:cs typeface="Arial" pitchFamily="34" charset="0"/>
              </a:rPr>
              <a:t>уравнений. 8. Последовательности </a:t>
            </a:r>
            <a:r>
              <a:rPr lang="ru-RU" sz="1200" dirty="0" smtClean="0">
                <a:latin typeface="Arial" pitchFamily="34" charset="0"/>
                <a:ea typeface="Calibri" pitchFamily="34" charset="0"/>
                <a:cs typeface="Arial" pitchFamily="34" charset="0"/>
              </a:rPr>
              <a:t>и способы их </a:t>
            </a:r>
            <a:r>
              <a:rPr lang="ru-RU" sz="1200" dirty="0" smtClean="0">
                <a:latin typeface="Arial" pitchFamily="34" charset="0"/>
                <a:ea typeface="Calibri" pitchFamily="34" charset="0"/>
                <a:cs typeface="Arial" pitchFamily="34" charset="0"/>
              </a:rPr>
              <a:t>задания. 9. Определение и формулы n-го члена арифметической и геометрической прогрессий. 10.Формулы суммы арифметической и геометрической прогрессий. 11. Преобразования графиков функций с модулем. 12. Абсолютная </a:t>
            </a:r>
            <a:r>
              <a:rPr lang="ru-RU" sz="1200" dirty="0" smtClean="0">
                <a:latin typeface="Arial" pitchFamily="34" charset="0"/>
                <a:ea typeface="Calibri" pitchFamily="34" charset="0"/>
                <a:cs typeface="Arial" pitchFamily="34" charset="0"/>
              </a:rPr>
              <a:t>и относительная </a:t>
            </a:r>
            <a:r>
              <a:rPr lang="ru-RU" sz="1200" dirty="0" smtClean="0">
                <a:latin typeface="Arial" pitchFamily="34" charset="0"/>
                <a:ea typeface="Calibri" pitchFamily="34" charset="0"/>
                <a:cs typeface="Arial" pitchFamily="34" charset="0"/>
              </a:rPr>
              <a:t>погрешность. 13. Приближенные вычисления.</a:t>
            </a:r>
            <a:endParaRPr lang="ru-RU" sz="1200" dirty="0" smtClean="0">
              <a:latin typeface="Arial" pitchFamily="34" charset="0"/>
              <a:ea typeface="Calibri" pitchFamily="34" charset="0"/>
              <a:cs typeface="Arial" pitchFamily="34" charset="0"/>
            </a:endParaRPr>
          </a:p>
        </p:txBody>
      </p:sp>
      <p:sp>
        <p:nvSpPr>
          <p:cNvPr id="4" name="Прямоугольник 4"/>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sp>
        <p:nvSpPr>
          <p:cNvPr id="6" name="TextBox 5"/>
          <p:cNvSpPr txBox="1"/>
          <p:nvPr/>
        </p:nvSpPr>
        <p:spPr>
          <a:xfrm>
            <a:off x="1691680" y="-15190"/>
            <a:ext cx="576064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АЛГЕБРА</a:t>
            </a:r>
            <a:endParaRPr lang="ru-RU" sz="4000" dirty="0" smtClean="0">
              <a:solidFill>
                <a:srgbClr val="005EB5"/>
              </a:solidFill>
              <a:latin typeface="Arial" pitchFamily="34" charset="0"/>
              <a:cs typeface="Arial" pitchFamily="34" charset="0"/>
            </a:endParaRPr>
          </a:p>
        </p:txBody>
      </p:sp>
      <p:graphicFrame>
        <p:nvGraphicFramePr>
          <p:cNvPr id="1026" name="Object 2"/>
          <p:cNvGraphicFramePr>
            <a:graphicFrameLocks noChangeAspect="1"/>
          </p:cNvGraphicFramePr>
          <p:nvPr/>
        </p:nvGraphicFramePr>
        <p:xfrm>
          <a:off x="5759459" y="2000240"/>
          <a:ext cx="241301" cy="228601"/>
        </p:xfrm>
        <a:graphic>
          <a:graphicData uri="http://schemas.openxmlformats.org/presentationml/2006/ole">
            <p:oleObj spid="_x0000_s1026" name="Формула" r:id="rId3" imgW="241200" imgH="228600" progId="Equation.3">
              <p:embed/>
            </p:oleObj>
          </a:graphicData>
        </a:graphic>
      </p:graphicFrame>
      <p:pic>
        <p:nvPicPr>
          <p:cNvPr id="14" name="Picture 5" descr="C:\Documents and Settings\dshershavin.MISHINA\Рабочий стол\Скриншоты\Математика 6\M6_08.jpg"/>
          <p:cNvPicPr>
            <a:picLocks noChangeAspect="1" noChangeArrowheads="1"/>
          </p:cNvPicPr>
          <p:nvPr/>
        </p:nvPicPr>
        <p:blipFill>
          <a:blip r:embed="rId4" cstate="print"/>
          <a:srcRect/>
          <a:stretch>
            <a:fillRect/>
          </a:stretch>
        </p:blipFill>
        <p:spPr bwMode="auto">
          <a:xfrm>
            <a:off x="6786578" y="4429131"/>
            <a:ext cx="2095516" cy="1571637"/>
          </a:xfrm>
          <a:prstGeom prst="rect">
            <a:avLst/>
          </a:prstGeom>
          <a:noFill/>
          <a:ln>
            <a:solidFill>
              <a:srgbClr val="005EB5"/>
            </a:solidFill>
          </a:ln>
        </p:spPr>
      </p:pic>
      <p:pic>
        <p:nvPicPr>
          <p:cNvPr id="15" name="Picture 3" descr="C:\Documents and Settings\dshershavin.MISHINA\Рабочий стол\Скриншоты\Математика 5\5_03.jpg"/>
          <p:cNvPicPr>
            <a:picLocks noChangeAspect="1" noChangeArrowheads="1"/>
          </p:cNvPicPr>
          <p:nvPr/>
        </p:nvPicPr>
        <p:blipFill>
          <a:blip r:embed="rId5" cstate="print"/>
          <a:srcRect/>
          <a:stretch>
            <a:fillRect/>
          </a:stretch>
        </p:blipFill>
        <p:spPr bwMode="auto">
          <a:xfrm>
            <a:off x="6786578" y="2643182"/>
            <a:ext cx="2071701" cy="1553776"/>
          </a:xfrm>
          <a:prstGeom prst="rect">
            <a:avLst/>
          </a:prstGeom>
          <a:noFill/>
          <a:ln>
            <a:solidFill>
              <a:srgbClr val="005EB5"/>
            </a:solidFill>
          </a:ln>
        </p:spPr>
      </p:pic>
      <p:pic>
        <p:nvPicPr>
          <p:cNvPr id="16" name="Picture 4" descr="C:\Documents and Settings\dshershavin.MISHINA\Рабочий стол\Скриншоты\Математика 6\M6_09.jpg"/>
          <p:cNvPicPr>
            <a:picLocks noChangeAspect="1" noChangeArrowheads="1"/>
          </p:cNvPicPr>
          <p:nvPr/>
        </p:nvPicPr>
        <p:blipFill>
          <a:blip r:embed="rId6" cstate="print"/>
          <a:srcRect/>
          <a:stretch>
            <a:fillRect/>
          </a:stretch>
        </p:blipFill>
        <p:spPr bwMode="auto">
          <a:xfrm>
            <a:off x="6786578" y="857232"/>
            <a:ext cx="2095515" cy="1571636"/>
          </a:xfrm>
          <a:prstGeom prst="rect">
            <a:avLst/>
          </a:prstGeom>
          <a:noFill/>
          <a:ln>
            <a:solidFill>
              <a:srgbClr val="005EB5"/>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2132856"/>
            <a:ext cx="2952328" cy="4380686"/>
          </a:xfrm>
          <a:prstGeom prst="roundRect">
            <a:avLst>
              <a:gd name="adj" fmla="val 0"/>
            </a:avLst>
          </a:prstGeom>
          <a:noFill/>
        </p:spPr>
        <p:txBody>
          <a:bodyPr wrap="square">
            <a:spAutoFit/>
          </a:bodyPr>
          <a:lstStyle/>
          <a:p>
            <a:pPr marL="273050" indent="-273050">
              <a:lnSpc>
                <a:spcPct val="150000"/>
              </a:lnSpc>
              <a:defRPr/>
            </a:pPr>
            <a:r>
              <a:rPr lang="ru-RU" sz="1700" b="1" dirty="0" smtClean="0">
                <a:solidFill>
                  <a:srgbClr val="005EB5"/>
                </a:solidFill>
                <a:latin typeface="Arial" pitchFamily="34" charset="0"/>
                <a:cs typeface="Arial" pitchFamily="34" charset="0"/>
              </a:rPr>
              <a:t>Предметы</a:t>
            </a:r>
            <a:r>
              <a:rPr lang="ru-RU" sz="1700" dirty="0" smtClean="0">
                <a:latin typeface="Arial" pitchFamily="34" charset="0"/>
                <a:cs typeface="Arial" pitchFamily="34" charset="0"/>
              </a:rPr>
              <a:t>:</a:t>
            </a:r>
          </a:p>
          <a:p>
            <a:pPr marL="273050" indent="-273050">
              <a:lnSpc>
                <a:spcPct val="150000"/>
              </a:lnSpc>
              <a:buFont typeface="Arial" pitchFamily="34" charset="0"/>
              <a:buChar char="•"/>
              <a:defRPr/>
            </a:pPr>
            <a:r>
              <a:rPr lang="ru-RU" sz="1700" dirty="0" smtClean="0">
                <a:latin typeface="Arial" pitchFamily="34" charset="0"/>
                <a:cs typeface="Arial" pitchFamily="34" charset="0"/>
              </a:rPr>
              <a:t>Математика</a:t>
            </a:r>
          </a:p>
          <a:p>
            <a:pPr marL="273050" indent="-273050">
              <a:lnSpc>
                <a:spcPct val="150000"/>
              </a:lnSpc>
              <a:buFont typeface="Arial" pitchFamily="34" charset="0"/>
              <a:buChar char="•"/>
              <a:defRPr/>
            </a:pPr>
            <a:r>
              <a:rPr lang="ru-RU" sz="1700" dirty="0" smtClean="0">
                <a:latin typeface="Arial" pitchFamily="34" charset="0"/>
                <a:cs typeface="Arial" pitchFamily="34" charset="0"/>
              </a:rPr>
              <a:t>Обучение грамоте</a:t>
            </a:r>
          </a:p>
          <a:p>
            <a:pPr marL="273050" indent="-273050">
              <a:lnSpc>
                <a:spcPct val="150000"/>
              </a:lnSpc>
              <a:buFont typeface="Arial" pitchFamily="34" charset="0"/>
              <a:buChar char="•"/>
              <a:defRPr/>
            </a:pPr>
            <a:r>
              <a:rPr lang="ru-RU" sz="1700" dirty="0" smtClean="0">
                <a:latin typeface="Arial" pitchFamily="34" charset="0"/>
                <a:cs typeface="Arial" pitchFamily="34" charset="0"/>
              </a:rPr>
              <a:t>Русский язык</a:t>
            </a:r>
          </a:p>
          <a:p>
            <a:pPr marL="273050" indent="-273050">
              <a:lnSpc>
                <a:spcPct val="150000"/>
              </a:lnSpc>
              <a:buFont typeface="Arial" pitchFamily="34" charset="0"/>
              <a:buChar char="•"/>
              <a:defRPr/>
            </a:pPr>
            <a:r>
              <a:rPr lang="ru-RU" sz="1700" dirty="0" smtClean="0">
                <a:latin typeface="Arial" pitchFamily="34" charset="0"/>
                <a:cs typeface="Arial" pitchFamily="34" charset="0"/>
              </a:rPr>
              <a:t>Литературное чтение</a:t>
            </a:r>
          </a:p>
          <a:p>
            <a:pPr marL="273050" indent="-273050">
              <a:lnSpc>
                <a:spcPct val="150000"/>
              </a:lnSpc>
              <a:buFont typeface="Arial" pitchFamily="34" charset="0"/>
              <a:buChar char="•"/>
              <a:defRPr/>
            </a:pPr>
            <a:r>
              <a:rPr lang="ru-RU" sz="1700" dirty="0" smtClean="0">
                <a:latin typeface="Arial" pitchFamily="34" charset="0"/>
                <a:cs typeface="Arial" pitchFamily="34" charset="0"/>
              </a:rPr>
              <a:t>Английский язык</a:t>
            </a:r>
          </a:p>
          <a:p>
            <a:pPr marL="273050" indent="-273050">
              <a:lnSpc>
                <a:spcPct val="150000"/>
              </a:lnSpc>
              <a:buFont typeface="Arial" pitchFamily="34" charset="0"/>
              <a:buChar char="•"/>
              <a:defRPr/>
            </a:pPr>
            <a:r>
              <a:rPr lang="ru-RU" sz="1700" dirty="0" smtClean="0">
                <a:latin typeface="Arial" pitchFamily="34" charset="0"/>
                <a:cs typeface="Arial" pitchFamily="34" charset="0"/>
              </a:rPr>
              <a:t>Окружающий мир</a:t>
            </a:r>
          </a:p>
          <a:p>
            <a:pPr marL="273050" indent="-273050">
              <a:lnSpc>
                <a:spcPct val="150000"/>
              </a:lnSpc>
              <a:buFont typeface="Arial" pitchFamily="34" charset="0"/>
              <a:buChar char="•"/>
              <a:defRPr/>
            </a:pPr>
            <a:r>
              <a:rPr lang="ru-RU" sz="1700" dirty="0" smtClean="0">
                <a:latin typeface="Arial" pitchFamily="34" charset="0"/>
                <a:cs typeface="Arial" pitchFamily="34" charset="0"/>
              </a:rPr>
              <a:t>Биология</a:t>
            </a:r>
          </a:p>
          <a:p>
            <a:pPr marL="273050" indent="-273050">
              <a:lnSpc>
                <a:spcPct val="150000"/>
              </a:lnSpc>
              <a:buFont typeface="Arial" pitchFamily="34" charset="0"/>
              <a:buChar char="•"/>
              <a:defRPr/>
            </a:pPr>
            <a:r>
              <a:rPr lang="ru-RU" sz="1700" dirty="0" smtClean="0">
                <a:latin typeface="Arial" pitchFamily="34" charset="0"/>
                <a:cs typeface="Arial" pitchFamily="34" charset="0"/>
              </a:rPr>
              <a:t>Физика</a:t>
            </a:r>
          </a:p>
          <a:p>
            <a:pPr marL="273050" indent="-273050">
              <a:lnSpc>
                <a:spcPct val="150000"/>
              </a:lnSpc>
              <a:buFont typeface="Arial" pitchFamily="34" charset="0"/>
              <a:buChar char="•"/>
              <a:defRPr/>
            </a:pPr>
            <a:r>
              <a:rPr lang="ru-RU" sz="1700" dirty="0" smtClean="0">
                <a:latin typeface="Arial" pitchFamily="34" charset="0"/>
                <a:cs typeface="Arial" pitchFamily="34" charset="0"/>
              </a:rPr>
              <a:t>Химия</a:t>
            </a:r>
          </a:p>
          <a:p>
            <a:pPr marL="273050" indent="-273050" algn="l">
              <a:lnSpc>
                <a:spcPct val="150000"/>
              </a:lnSpc>
              <a:buFont typeface="Arial" pitchFamily="34" charset="0"/>
              <a:buChar char="•"/>
              <a:defRPr/>
            </a:pPr>
            <a:endParaRPr lang="ru-RU" dirty="0" smtClean="0">
              <a:latin typeface="Arial" pitchFamily="34" charset="0"/>
              <a:cs typeface="Arial" pitchFamily="34" charset="0"/>
            </a:endParaRPr>
          </a:p>
        </p:txBody>
      </p:sp>
      <p:pic>
        <p:nvPicPr>
          <p:cNvPr id="25" name="Рисунок 24" descr="Обучение грамоте. 1 класс_15 Согласные буквы Ж, Ш.jpg"/>
          <p:cNvPicPr>
            <a:picLocks noChangeAspect="1"/>
          </p:cNvPicPr>
          <p:nvPr/>
        </p:nvPicPr>
        <p:blipFill>
          <a:blip r:embed="rId3" cstate="print"/>
          <a:stretch>
            <a:fillRect/>
          </a:stretch>
        </p:blipFill>
        <p:spPr>
          <a:xfrm>
            <a:off x="3639916" y="2457375"/>
            <a:ext cx="2153334" cy="1504280"/>
          </a:xfrm>
          <a:prstGeom prst="rect">
            <a:avLst/>
          </a:prstGeom>
        </p:spPr>
      </p:pic>
      <p:pic>
        <p:nvPicPr>
          <p:cNvPr id="27" name="Рисунок 26" descr="Физика. 7 класс_10. Сила. Сила тяжести. Единицы силы. Сложение двух сил.jpg"/>
          <p:cNvPicPr>
            <a:picLocks noChangeAspect="1"/>
          </p:cNvPicPr>
          <p:nvPr/>
        </p:nvPicPr>
        <p:blipFill>
          <a:blip r:embed="rId4" cstate="print"/>
          <a:stretch>
            <a:fillRect/>
          </a:stretch>
        </p:blipFill>
        <p:spPr>
          <a:xfrm>
            <a:off x="5944172" y="4105672"/>
            <a:ext cx="2804292" cy="1959027"/>
          </a:xfrm>
          <a:prstGeom prst="rect">
            <a:avLst/>
          </a:prstGeom>
        </p:spPr>
      </p:pic>
      <p:pic>
        <p:nvPicPr>
          <p:cNvPr id="28" name="Рисунок 27" descr="Биология 7 класс. Животные_01 Простейшие.jpg"/>
          <p:cNvPicPr>
            <a:picLocks noChangeAspect="1"/>
          </p:cNvPicPr>
          <p:nvPr/>
        </p:nvPicPr>
        <p:blipFill>
          <a:blip r:embed="rId5" cstate="print"/>
          <a:stretch>
            <a:fillRect/>
          </a:stretch>
        </p:blipFill>
        <p:spPr>
          <a:xfrm>
            <a:off x="3243228" y="4105671"/>
            <a:ext cx="2535997" cy="1771601"/>
          </a:xfrm>
          <a:prstGeom prst="rect">
            <a:avLst/>
          </a:prstGeom>
        </p:spPr>
      </p:pic>
      <p:pic>
        <p:nvPicPr>
          <p:cNvPr id="29" name="Рисунок 28" descr="Математика 1 класс 03 Равенства.jpg"/>
          <p:cNvPicPr>
            <a:picLocks noChangeAspect="1"/>
          </p:cNvPicPr>
          <p:nvPr/>
        </p:nvPicPr>
        <p:blipFill>
          <a:blip r:embed="rId6" cstate="print"/>
          <a:stretch>
            <a:fillRect/>
          </a:stretch>
        </p:blipFill>
        <p:spPr>
          <a:xfrm>
            <a:off x="5944173" y="2276872"/>
            <a:ext cx="2402876" cy="1678606"/>
          </a:xfrm>
          <a:prstGeom prst="rect">
            <a:avLst/>
          </a:prstGeom>
        </p:spPr>
      </p:pic>
      <p:sp>
        <p:nvSpPr>
          <p:cNvPr id="8" name="TextBox 7"/>
          <p:cNvSpPr txBox="1"/>
          <p:nvPr/>
        </p:nvSpPr>
        <p:spPr>
          <a:xfrm>
            <a:off x="0" y="-15190"/>
            <a:ext cx="914400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КОМПЛЕКТЫ ПЕЧАТНЫХ ПЛАКАТОВ</a:t>
            </a:r>
            <a:endParaRPr lang="ru-RU" sz="4000" dirty="0">
              <a:solidFill>
                <a:srgbClr val="005EB5"/>
              </a:solidFill>
              <a:latin typeface="Arial" pitchFamily="34" charset="0"/>
              <a:cs typeface="Arial" pitchFamily="34" charset="0"/>
            </a:endParaRPr>
          </a:p>
        </p:txBody>
      </p:sp>
      <p:sp>
        <p:nvSpPr>
          <p:cNvPr id="9" name="Прямоугольник 4"/>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sp>
        <p:nvSpPr>
          <p:cNvPr id="11" name="Текст 10"/>
          <p:cNvSpPr>
            <a:spLocks noGrp="1"/>
          </p:cNvSpPr>
          <p:nvPr>
            <p:ph type="body" idx="1"/>
          </p:nvPr>
        </p:nvSpPr>
        <p:spPr>
          <a:xfrm>
            <a:off x="456183" y="1484784"/>
            <a:ext cx="4040188" cy="639762"/>
          </a:xfrm>
          <a:prstGeom prst="roundRect">
            <a:avLst/>
          </a:prstGeom>
          <a:noFill/>
          <a:ln w="28575">
            <a:solidFill>
              <a:srgbClr val="005EB5"/>
            </a:solidFill>
          </a:ln>
        </p:spPr>
        <p:txBody>
          <a:bodyPr anchor="ctr">
            <a:noAutofit/>
          </a:bodyPr>
          <a:lstStyle/>
          <a:p>
            <a:pPr algn="ctr">
              <a:spcBef>
                <a:spcPts val="0"/>
              </a:spcBef>
            </a:pPr>
            <a:r>
              <a:rPr lang="ru-RU" sz="2000" dirty="0" smtClean="0">
                <a:latin typeface="Arial" pitchFamily="34" charset="0"/>
                <a:cs typeface="Arial" pitchFamily="34" charset="0"/>
              </a:rPr>
              <a:t>Начальное общее образование</a:t>
            </a:r>
            <a:endParaRPr lang="ru-RU" sz="2000" dirty="0"/>
          </a:p>
        </p:txBody>
      </p:sp>
      <p:sp>
        <p:nvSpPr>
          <p:cNvPr id="13" name="Текст 12"/>
          <p:cNvSpPr>
            <a:spLocks noGrp="1"/>
          </p:cNvSpPr>
          <p:nvPr>
            <p:ph type="body" sz="quarter" idx="3"/>
          </p:nvPr>
        </p:nvSpPr>
        <p:spPr>
          <a:xfrm>
            <a:off x="4644008" y="1484784"/>
            <a:ext cx="4041775" cy="639762"/>
          </a:xfrm>
          <a:prstGeom prst="roundRect">
            <a:avLst/>
          </a:prstGeom>
          <a:noFill/>
          <a:ln w="28575">
            <a:solidFill>
              <a:srgbClr val="005EB5"/>
            </a:solidFill>
          </a:ln>
        </p:spPr>
        <p:txBody>
          <a:bodyPr anchor="ctr">
            <a:noAutofit/>
          </a:bodyPr>
          <a:lstStyle/>
          <a:p>
            <a:pPr algn="ctr">
              <a:spcBef>
                <a:spcPts val="0"/>
              </a:spcBef>
            </a:pPr>
            <a:r>
              <a:rPr lang="ru-RU" sz="2000" dirty="0" smtClean="0">
                <a:latin typeface="Arial" pitchFamily="34" charset="0"/>
                <a:cs typeface="Arial" pitchFamily="34" charset="0"/>
              </a:rPr>
              <a:t>Основное общее, среднее (полное) общее образование</a:t>
            </a:r>
            <a:endParaRPr lang="ru-RU" sz="2000" dirty="0"/>
          </a:p>
        </p:txBody>
      </p:sp>
      <p:sp>
        <p:nvSpPr>
          <p:cNvPr id="12" name="Скругленный прямоугольник 11"/>
          <p:cNvSpPr/>
          <p:nvPr/>
        </p:nvSpPr>
        <p:spPr>
          <a:xfrm>
            <a:off x="251520" y="881068"/>
            <a:ext cx="8712968" cy="459700"/>
          </a:xfrm>
          <a:prstGeom prst="roundRect">
            <a:avLst/>
          </a:prstGeom>
          <a:solidFill>
            <a:srgbClr val="005EB5"/>
          </a:solidFill>
        </p:spPr>
        <p:txBody>
          <a:bodyPr wrap="square">
            <a:spAutoFit/>
          </a:bodyPr>
          <a:lstStyle/>
          <a:p>
            <a:r>
              <a:rPr lang="ru-RU" sz="2100" dirty="0" smtClean="0">
                <a:solidFill>
                  <a:schemeClr val="bg1"/>
                </a:solidFill>
                <a:latin typeface="Arial" pitchFamily="34" charset="0"/>
                <a:cs typeface="Arial" pitchFamily="34" charset="0"/>
              </a:rPr>
              <a:t>На одно образовательное учреждение в комплекте </a:t>
            </a:r>
            <a:r>
              <a:rPr lang="ru-RU" sz="2100" dirty="0" smtClean="0">
                <a:solidFill>
                  <a:schemeClr val="bg1"/>
                </a:solidFill>
              </a:rPr>
              <a:t>– </a:t>
            </a:r>
            <a:r>
              <a:rPr lang="ru-RU" sz="2100" b="1" dirty="0" smtClean="0">
                <a:solidFill>
                  <a:srgbClr val="FFFF00"/>
                </a:solidFill>
                <a:latin typeface="Arial" pitchFamily="34" charset="0"/>
                <a:cs typeface="Arial" pitchFamily="34" charset="0"/>
              </a:rPr>
              <a:t>504 плаката</a:t>
            </a:r>
            <a:endParaRPr lang="ru-RU" sz="2100" b="1"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7504" y="803176"/>
            <a:ext cx="6552728"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pPr>
            <a:r>
              <a:rPr lang="ru-RU" sz="1400" b="1" u="sng" dirty="0" smtClean="0">
                <a:solidFill>
                  <a:srgbClr val="005EB5"/>
                </a:solidFill>
                <a:latin typeface="Arial" pitchFamily="34" charset="0"/>
                <a:ea typeface="Calibri" pitchFamily="34" charset="0"/>
                <a:cs typeface="Arial" pitchFamily="34" charset="0"/>
              </a:rPr>
              <a:t>1. </a:t>
            </a:r>
            <a:r>
              <a:rPr lang="ru-RU" sz="1400" b="1" u="sng" dirty="0" smtClean="0">
                <a:solidFill>
                  <a:srgbClr val="005EB5"/>
                </a:solidFill>
                <a:latin typeface="Arial" pitchFamily="34" charset="0"/>
                <a:ea typeface="Calibri" pitchFamily="34" charset="0"/>
                <a:cs typeface="Arial" pitchFamily="34" charset="0"/>
              </a:rPr>
              <a:t>Набор «Геометрия. </a:t>
            </a:r>
            <a:r>
              <a:rPr lang="ru-RU" sz="1400" b="1" u="sng" dirty="0" smtClean="0">
                <a:solidFill>
                  <a:srgbClr val="005EB5"/>
                </a:solidFill>
                <a:latin typeface="Arial" pitchFamily="34" charset="0"/>
                <a:ea typeface="Calibri" pitchFamily="34" charset="0"/>
                <a:cs typeface="Arial" pitchFamily="34" charset="0"/>
              </a:rPr>
              <a:t>7 </a:t>
            </a:r>
            <a:r>
              <a:rPr lang="ru-RU" sz="1400" b="1" u="sng" dirty="0" smtClean="0">
                <a:solidFill>
                  <a:srgbClr val="005EB5"/>
                </a:solidFill>
                <a:latin typeface="Arial" pitchFamily="34" charset="0"/>
                <a:ea typeface="Calibri" pitchFamily="34" charset="0"/>
                <a:cs typeface="Arial" pitchFamily="34" charset="0"/>
              </a:rPr>
              <a:t>класс»</a:t>
            </a:r>
          </a:p>
          <a:p>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 </a:t>
            </a:r>
            <a:r>
              <a:rPr lang="ru-RU" sz="1200" dirty="0" smtClean="0">
                <a:latin typeface="Arial" pitchFamily="34" charset="0"/>
                <a:ea typeface="Calibri" pitchFamily="34" charset="0"/>
                <a:cs typeface="Arial" pitchFamily="34" charset="0"/>
              </a:rPr>
              <a:t>1. Луч и угол. 2. Сравнение отрезков и углов. 3. </a:t>
            </a:r>
            <a:r>
              <a:rPr lang="ru-RU" sz="1200" dirty="0" smtClean="0">
                <a:latin typeface="Arial" pitchFamily="34" charset="0"/>
                <a:ea typeface="Calibri" pitchFamily="34" charset="0"/>
                <a:cs typeface="Arial" pitchFamily="34" charset="0"/>
              </a:rPr>
              <a:t>Измерение отрезков</a:t>
            </a:r>
            <a:r>
              <a:rPr lang="ru-RU" sz="1200" dirty="0" smtClean="0">
                <a:latin typeface="Arial" pitchFamily="34" charset="0"/>
                <a:ea typeface="Calibri" pitchFamily="34" charset="0"/>
                <a:cs typeface="Arial" pitchFamily="34" charset="0"/>
              </a:rPr>
              <a:t>.</a:t>
            </a:r>
          </a:p>
          <a:p>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4. </a:t>
            </a:r>
            <a:r>
              <a:rPr lang="ru-RU" sz="1200" dirty="0" smtClean="0">
                <a:latin typeface="Arial" pitchFamily="34" charset="0"/>
                <a:ea typeface="Calibri" pitchFamily="34" charset="0"/>
                <a:cs typeface="Arial" pitchFamily="34" charset="0"/>
              </a:rPr>
              <a:t>Измерение углов. 5. Перпендикулярные прямые. 6. Признаки равенства треугольников. 7. Медианы, биссектрисы и высоты треугольника. 8. Построения циркулем и линейкой. 9. Признаки параллельности двух прямых. 10. Аксиома параллельных прямых. 11. Теоремы об углах, образованных двумя параллельными прямыми и секущей. 12. Сумма углов треугольника. 13. Соотношение между сторонами и углами треугольника. 14. Прямоугольные треугольники. Построение треугольника по трем элементам.</a:t>
            </a:r>
          </a:p>
          <a:p>
            <a:pPr lvl="0"/>
            <a:endParaRPr lang="ru-RU" sz="1200" dirty="0" smtClean="0">
              <a:latin typeface="Arial" pitchFamily="34" charset="0"/>
              <a:ea typeface="Calibri" pitchFamily="34" charset="0"/>
              <a:cs typeface="Arial" pitchFamily="34" charset="0"/>
            </a:endParaRPr>
          </a:p>
          <a:p>
            <a:pPr lvl="0" fontAlgn="base">
              <a:spcBef>
                <a:spcPct val="0"/>
              </a:spcBef>
            </a:pPr>
            <a:r>
              <a:rPr lang="ru-RU" sz="1400" b="1" u="sng" dirty="0" smtClean="0">
                <a:solidFill>
                  <a:srgbClr val="005EB5"/>
                </a:solidFill>
                <a:latin typeface="Arial" pitchFamily="34" charset="0"/>
                <a:ea typeface="Calibri" pitchFamily="34" charset="0"/>
                <a:cs typeface="Arial" pitchFamily="34" charset="0"/>
              </a:rPr>
              <a:t>2. Набор </a:t>
            </a:r>
            <a:r>
              <a:rPr lang="ru-RU" sz="1400" b="1" u="sng" dirty="0" smtClean="0">
                <a:solidFill>
                  <a:srgbClr val="005EB5"/>
                </a:solidFill>
                <a:latin typeface="Arial" pitchFamily="34" charset="0"/>
                <a:ea typeface="Calibri" pitchFamily="34" charset="0"/>
                <a:cs typeface="Arial" pitchFamily="34" charset="0"/>
              </a:rPr>
              <a:t>«Геометрия. </a:t>
            </a:r>
            <a:r>
              <a:rPr lang="ru-RU" sz="1400" b="1" u="sng" dirty="0" smtClean="0">
                <a:solidFill>
                  <a:srgbClr val="005EB5"/>
                </a:solidFill>
                <a:latin typeface="Arial" pitchFamily="34" charset="0"/>
                <a:ea typeface="Calibri" pitchFamily="34" charset="0"/>
                <a:cs typeface="Arial" pitchFamily="34" charset="0"/>
              </a:rPr>
              <a:t>8 класс</a:t>
            </a:r>
            <a:r>
              <a:rPr lang="ru-RU" sz="1400" b="1" u="sng" dirty="0" smtClean="0">
                <a:solidFill>
                  <a:srgbClr val="005EB5"/>
                </a:solidFill>
                <a:latin typeface="Arial" pitchFamily="34" charset="0"/>
                <a:ea typeface="Calibri" pitchFamily="34" charset="0"/>
                <a:cs typeface="Arial" pitchFamily="34" charset="0"/>
              </a:rPr>
              <a:t>»</a:t>
            </a:r>
            <a:endParaRPr lang="ru-RU" sz="1400" b="1" u="sng" dirty="0" smtClean="0">
              <a:solidFill>
                <a:srgbClr val="005EB5"/>
              </a:solidFill>
              <a:latin typeface="Arial" pitchFamily="34" charset="0"/>
              <a:ea typeface="Calibri" pitchFamily="34" charset="0"/>
              <a:cs typeface="Arial" pitchFamily="34" charset="0"/>
            </a:endParaRPr>
          </a:p>
          <a:p>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1. Многоугольники. 2. Параллелограмм и трапеция. 3. Прямоугольник, ромб, квадрат. 4. Площадь многоугольника. 5. Площадь треугольника, параллелограмма и трапеции. 6. Теорема Пифагора. 7. Подобные треугольники. 8. Признаки подобия треугольников. 9. Соотношения между сторонами и углами прямоугольного треугольника. 10. Взаимное расположение прямой и окружности. 11. Касательная к окружности. 12. Центральные и вписанные углы. 13. Вписанная и описанная окружность. 14. Понятие вектора. 15. Сложение и вычитание векторов. 16. Умножение вектора на число. 17. </a:t>
            </a:r>
            <a:r>
              <a:rPr lang="ru-RU" sz="1200" dirty="0" smtClean="0">
                <a:latin typeface="Arial" pitchFamily="34" charset="0"/>
                <a:ea typeface="Calibri" pitchFamily="34" charset="0"/>
                <a:cs typeface="Arial" pitchFamily="34" charset="0"/>
              </a:rPr>
              <a:t>Осевая и центральная симметрия</a:t>
            </a:r>
            <a:r>
              <a:rPr lang="ru-RU" sz="1200" dirty="0" smtClean="0">
                <a:latin typeface="Arial" pitchFamily="34" charset="0"/>
                <a:ea typeface="Calibri" pitchFamily="34" charset="0"/>
                <a:cs typeface="Arial" pitchFamily="34" charset="0"/>
              </a:rPr>
              <a:t>.</a:t>
            </a:r>
          </a:p>
          <a:p>
            <a:endParaRPr lang="ru-RU" sz="1200" dirty="0" smtClean="0">
              <a:latin typeface="Arial" pitchFamily="34" charset="0"/>
              <a:ea typeface="Calibri" pitchFamily="34" charset="0"/>
              <a:cs typeface="Arial" pitchFamily="34" charset="0"/>
            </a:endParaRPr>
          </a:p>
          <a:p>
            <a:pPr lvl="0" fontAlgn="base">
              <a:spcBef>
                <a:spcPct val="0"/>
              </a:spcBef>
            </a:pPr>
            <a:r>
              <a:rPr lang="ru-RU" sz="1400" b="1" u="sng" dirty="0" smtClean="0">
                <a:solidFill>
                  <a:srgbClr val="005EB5"/>
                </a:solidFill>
                <a:latin typeface="Arial" pitchFamily="34" charset="0"/>
                <a:ea typeface="Calibri" pitchFamily="34" charset="0"/>
                <a:cs typeface="Arial" pitchFamily="34" charset="0"/>
              </a:rPr>
              <a:t>2. Набор «Геометрия. </a:t>
            </a:r>
            <a:r>
              <a:rPr lang="ru-RU" sz="1400" b="1" u="sng" dirty="0" smtClean="0">
                <a:solidFill>
                  <a:srgbClr val="005EB5"/>
                </a:solidFill>
                <a:latin typeface="Arial" pitchFamily="34" charset="0"/>
                <a:ea typeface="Calibri" pitchFamily="34" charset="0"/>
                <a:cs typeface="Arial" pitchFamily="34" charset="0"/>
              </a:rPr>
              <a:t>9 </a:t>
            </a:r>
            <a:r>
              <a:rPr lang="ru-RU" sz="1400" b="1" u="sng" dirty="0" smtClean="0">
                <a:solidFill>
                  <a:srgbClr val="005EB5"/>
                </a:solidFill>
                <a:latin typeface="Arial" pitchFamily="34" charset="0"/>
                <a:ea typeface="Calibri" pitchFamily="34" charset="0"/>
                <a:cs typeface="Arial" pitchFamily="34" charset="0"/>
              </a:rPr>
              <a:t>класс»</a:t>
            </a:r>
          </a:p>
          <a:p>
            <a:r>
              <a:rPr lang="ru-RU" sz="1200" b="1" dirty="0" smtClean="0">
                <a:latin typeface="Arial" pitchFamily="34" charset="0"/>
                <a:ea typeface="Calibri" pitchFamily="34" charset="0"/>
                <a:cs typeface="Arial" pitchFamily="34" charset="0"/>
              </a:rPr>
              <a:t>Темы:</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1. Координаты вектора. 2. Связь между координатами вектора и координатами его начала и конца. 3. Уравнения окружности и прямой. 4. Синус, косинус, тангенс угла. 5. Основное тригонометрическое тождество. 6. Формулы приведения. 7. Соотношения между сторонами и углами треугольника. 8. Теоремы синусов и косинусов. 9. Скалярное произведение векторов. 10. Правильные многоугольники. 11. Построение правильных многоугольников. 12. Длина окружности и площадь круга. 13. </a:t>
            </a:r>
            <a:r>
              <a:rPr lang="ru-RU" sz="1200" dirty="0" smtClean="0">
                <a:latin typeface="Arial" pitchFamily="34" charset="0"/>
                <a:ea typeface="Calibri" pitchFamily="34" charset="0"/>
                <a:cs typeface="Arial" pitchFamily="34" charset="0"/>
              </a:rPr>
              <a:t>Понятие движения. </a:t>
            </a:r>
            <a:endParaRPr lang="ru-RU" sz="1200" dirty="0" smtClean="0">
              <a:latin typeface="Arial" pitchFamily="34" charset="0"/>
              <a:ea typeface="Calibri" pitchFamily="34" charset="0"/>
              <a:cs typeface="Arial" pitchFamily="34" charset="0"/>
            </a:endParaRPr>
          </a:p>
          <a:p>
            <a:r>
              <a:rPr lang="ru-RU" sz="1200" dirty="0" smtClean="0">
                <a:latin typeface="Arial" pitchFamily="34" charset="0"/>
                <a:ea typeface="Calibri" pitchFamily="34" charset="0"/>
                <a:cs typeface="Arial" pitchFamily="34" charset="0"/>
              </a:rPr>
              <a:t>14</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Параллельный перенос и поворот.</a:t>
            </a:r>
          </a:p>
          <a:p>
            <a:endParaRPr lang="ru-RU" sz="1200" dirty="0" smtClean="0">
              <a:latin typeface="Arial" pitchFamily="34" charset="0"/>
              <a:ea typeface="Calibri" pitchFamily="34" charset="0"/>
              <a:cs typeface="Arial" pitchFamily="34" charset="0"/>
            </a:endParaRPr>
          </a:p>
        </p:txBody>
      </p:sp>
      <p:sp>
        <p:nvSpPr>
          <p:cNvPr id="4" name="Прямоугольник 4"/>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sp>
        <p:nvSpPr>
          <p:cNvPr id="6" name="TextBox 5"/>
          <p:cNvSpPr txBox="1"/>
          <p:nvPr/>
        </p:nvSpPr>
        <p:spPr>
          <a:xfrm>
            <a:off x="1691680" y="-15190"/>
            <a:ext cx="576064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ГЕОМЕТРИЯ</a:t>
            </a:r>
            <a:endParaRPr lang="ru-RU" sz="4000" dirty="0" smtClean="0">
              <a:solidFill>
                <a:srgbClr val="005EB5"/>
              </a:solidFill>
              <a:latin typeface="Arial" pitchFamily="34" charset="0"/>
              <a:cs typeface="Arial" pitchFamily="34" charset="0"/>
            </a:endParaRPr>
          </a:p>
        </p:txBody>
      </p:sp>
      <p:pic>
        <p:nvPicPr>
          <p:cNvPr id="16" name="Picture 3" descr="C:\Documents and Settings\dshershavin.MISHINA\Рабочий стол\Скриншоты\Математика 6\M6_06.jpg"/>
          <p:cNvPicPr>
            <a:picLocks noChangeAspect="1" noChangeArrowheads="1"/>
          </p:cNvPicPr>
          <p:nvPr/>
        </p:nvPicPr>
        <p:blipFill>
          <a:blip r:embed="rId2" cstate="print"/>
          <a:srcRect/>
          <a:stretch>
            <a:fillRect/>
          </a:stretch>
        </p:blipFill>
        <p:spPr bwMode="auto">
          <a:xfrm>
            <a:off x="6786578" y="2643181"/>
            <a:ext cx="2143140" cy="1607355"/>
          </a:xfrm>
          <a:prstGeom prst="rect">
            <a:avLst/>
          </a:prstGeom>
          <a:noFill/>
          <a:ln>
            <a:solidFill>
              <a:srgbClr val="005EB5"/>
            </a:solidFill>
          </a:ln>
        </p:spPr>
      </p:pic>
      <p:pic>
        <p:nvPicPr>
          <p:cNvPr id="17" name="Picture 4" descr="C:\Documents and Settings\dshershavin.MISHINA\Рабочий стол\Скриншоты\Математика 6\M6_07.jpg"/>
          <p:cNvPicPr>
            <a:picLocks noChangeAspect="1" noChangeArrowheads="1"/>
          </p:cNvPicPr>
          <p:nvPr/>
        </p:nvPicPr>
        <p:blipFill>
          <a:blip r:embed="rId3" cstate="print"/>
          <a:srcRect/>
          <a:stretch>
            <a:fillRect/>
          </a:stretch>
        </p:blipFill>
        <p:spPr bwMode="auto">
          <a:xfrm>
            <a:off x="6786577" y="4429132"/>
            <a:ext cx="2143141" cy="1607357"/>
          </a:xfrm>
          <a:prstGeom prst="rect">
            <a:avLst/>
          </a:prstGeom>
          <a:noFill/>
          <a:ln>
            <a:solidFill>
              <a:srgbClr val="005EB5"/>
            </a:solidFill>
          </a:ln>
        </p:spPr>
      </p:pic>
      <p:pic>
        <p:nvPicPr>
          <p:cNvPr id="18" name="Picture 5" descr="C:\Documents and Settings\dshershavin.MISHINA\Рабочий стол\Скриншоты\Математика 6\M6_10.jpg"/>
          <p:cNvPicPr>
            <a:picLocks noChangeAspect="1" noChangeArrowheads="1"/>
          </p:cNvPicPr>
          <p:nvPr/>
        </p:nvPicPr>
        <p:blipFill>
          <a:blip r:embed="rId4" cstate="print"/>
          <a:srcRect/>
          <a:stretch>
            <a:fillRect/>
          </a:stretch>
        </p:blipFill>
        <p:spPr bwMode="auto">
          <a:xfrm>
            <a:off x="6786578" y="857232"/>
            <a:ext cx="2143139" cy="1607354"/>
          </a:xfrm>
          <a:prstGeom prst="rect">
            <a:avLst/>
          </a:prstGeom>
          <a:noFill/>
          <a:ln>
            <a:solidFill>
              <a:srgbClr val="005EB5"/>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7504" y="803176"/>
            <a:ext cx="6552728"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1. Набор «Физика. 7 класс»</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120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 </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Физические величины. Измерения физических величин. 2. Строение вещества. Молекулы. 3. Диффузия. 4. Взаимное притяжение и отталкивание молекул. 5. Три состояния вещества. Различия в молекулярном строении твердых тел, жидкостей и газов. 6. Механическое движение. Равномерное и неравномерное движение. 7. Скорость. Единицы скорости. Расчет пути и времени движения. 8. Инерция. Взаимодействие тел. 9. Плотность вещества. Расчет массы и объема тела по его плотности. 10. Сила. Сила тяжести. Единицы силы. Сложение двух сил. 11. Сила тяжести. Вес тела. 12. Сила упругости. Закон Гука. Динамометр. 13. Сила трения. Трение покоя. 14. Давление. Давление газа и жидкости. 15. Вес воздуха. Атмосферное давление. Манометр. 16. Поршневой и жидкостный насос. Гидравлический пресс. Действие жидкости. 17. Механическая работа. Мощность. 18. Рычаг. Момент силы. Подвижный и неподвижный блок. 19. Равенство работ при использовании простейших механизмов. Коэффициент полезного действия. 20. Потенциальная и кинетическая энергия.</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2. Набор «Физика. 8 класс»</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 Внутренняя энергия. 2. Количество теплоты. Удельная теплоемкость. Удельная теплота сгорания. 3. Закон сохранения и превращения энергии. 4. Плавление и отвердевание кристаллических тел. 5. Испарение. Кипение. Удельная теплота парообразования и конденсации. 6. Влажность воздуха. 7. Работа газа и пара при расширении. Двигатель внутреннего сгорания. 8. Электризация тел. Электрическое поле. 9. Строение атомов. 10. Электрический ток. Электрическая цепь. 11. Электрический ток в металлах. Сила тока. 12. Электрическое напряжение. 13. Измерение силы тока и напряжения. 14. Электрическое сопротивление проводников. Закон Ома для участка цепи. 15. Удельное сопротивление проводника. 16. Последовательное и параллельное соединение проводников. 17. Работа электрического тока. Мощность электрического тока. 18. Магнитное поле. 19. Световые явления. 20. Линзы.</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691680" y="-15190"/>
            <a:ext cx="576064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ФИЗИКА</a:t>
            </a:r>
            <a:endParaRPr lang="ru-RU" sz="4000" dirty="0">
              <a:solidFill>
                <a:srgbClr val="005EB5"/>
              </a:solidFill>
              <a:latin typeface="Arial" pitchFamily="34" charset="0"/>
              <a:cs typeface="Arial" pitchFamily="34" charset="0"/>
            </a:endParaRPr>
          </a:p>
        </p:txBody>
      </p:sp>
      <p:sp>
        <p:nvSpPr>
          <p:cNvPr id="4" name="Прямоугольник 4"/>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pic>
        <p:nvPicPr>
          <p:cNvPr id="15" name="Рисунок 14" descr="cid:image007.png@01D1206B.F82CF360"/>
          <p:cNvPicPr/>
          <p:nvPr/>
        </p:nvPicPr>
        <p:blipFill>
          <a:blip r:embed="rId2" r:link="rId3" cstate="print"/>
          <a:srcRect/>
          <a:stretch>
            <a:fillRect/>
          </a:stretch>
        </p:blipFill>
        <p:spPr bwMode="auto">
          <a:xfrm>
            <a:off x="6786578" y="857232"/>
            <a:ext cx="2050085" cy="1643073"/>
          </a:xfrm>
          <a:prstGeom prst="rect">
            <a:avLst/>
          </a:prstGeom>
          <a:noFill/>
          <a:ln w="9525">
            <a:solidFill>
              <a:srgbClr val="005EB5"/>
            </a:solidFill>
            <a:miter lim="800000"/>
            <a:headEnd/>
            <a:tailEnd/>
          </a:ln>
        </p:spPr>
      </p:pic>
      <p:pic>
        <p:nvPicPr>
          <p:cNvPr id="16" name="Рисунок 15" descr="cid:image002.png@01D1206C.3803E070"/>
          <p:cNvPicPr/>
          <p:nvPr/>
        </p:nvPicPr>
        <p:blipFill>
          <a:blip r:embed="rId4" r:link="rId5" cstate="print"/>
          <a:srcRect/>
          <a:stretch>
            <a:fillRect/>
          </a:stretch>
        </p:blipFill>
        <p:spPr bwMode="auto">
          <a:xfrm>
            <a:off x="6786577" y="2643182"/>
            <a:ext cx="2033451" cy="1643074"/>
          </a:xfrm>
          <a:prstGeom prst="rect">
            <a:avLst/>
          </a:prstGeom>
          <a:noFill/>
          <a:ln w="9525">
            <a:solidFill>
              <a:srgbClr val="005EB5"/>
            </a:solidFill>
            <a:miter lim="800000"/>
            <a:headEnd/>
            <a:tailEnd/>
          </a:ln>
        </p:spPr>
      </p:pic>
      <p:pic>
        <p:nvPicPr>
          <p:cNvPr id="17" name="Рисунок 16" descr="cid:image007.png@01D1206C.3803E070"/>
          <p:cNvPicPr/>
          <p:nvPr/>
        </p:nvPicPr>
        <p:blipFill>
          <a:blip r:embed="rId6" r:link="rId7" cstate="print"/>
          <a:srcRect/>
          <a:stretch>
            <a:fillRect/>
          </a:stretch>
        </p:blipFill>
        <p:spPr bwMode="auto">
          <a:xfrm>
            <a:off x="6786578" y="4429132"/>
            <a:ext cx="2041888" cy="1643074"/>
          </a:xfrm>
          <a:prstGeom prst="rect">
            <a:avLst/>
          </a:prstGeom>
          <a:noFill/>
          <a:ln w="9525">
            <a:solidFill>
              <a:srgbClr val="005EB5"/>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7504" y="671409"/>
            <a:ext cx="6552728" cy="5757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buClrTx/>
              <a:buSzTx/>
              <a:tabLst/>
            </a:pPr>
            <a:r>
              <a:rPr lang="ru-RU" sz="1400" b="1" u="sng" dirty="0" smtClean="0">
                <a:solidFill>
                  <a:srgbClr val="005EB5"/>
                </a:solidFill>
                <a:latin typeface="Arial" pitchFamily="34" charset="0"/>
                <a:ea typeface="Calibri" pitchFamily="34" charset="0"/>
                <a:cs typeface="Arial" pitchFamily="34" charset="0"/>
              </a:rPr>
              <a:t>3</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Набор «Физика.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9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класс»</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 </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a:t>
            </a:r>
            <a:r>
              <a:rPr kumimoji="0" lang="ru-RU" sz="12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Материальная </a:t>
            </a:r>
            <a:r>
              <a:rPr lang="ru-RU" sz="1200" dirty="0" smtClean="0">
                <a:latin typeface="Arial" pitchFamily="34" charset="0"/>
                <a:ea typeface="Calibri" pitchFamily="34" charset="0"/>
                <a:cs typeface="Arial" pitchFamily="34" charset="0"/>
              </a:rPr>
              <a:t>точка. Координаты движущегося </a:t>
            </a:r>
            <a:r>
              <a:rPr lang="ru-RU" sz="1200" dirty="0" smtClean="0">
                <a:latin typeface="Arial" pitchFamily="34" charset="0"/>
                <a:ea typeface="Calibri" pitchFamily="34" charset="0"/>
                <a:cs typeface="Arial" pitchFamily="34" charset="0"/>
              </a:rPr>
              <a:t>тела.  </a:t>
            </a:r>
            <a:r>
              <a:rPr lang="ru-RU" sz="1200" dirty="0" smtClean="0">
                <a:latin typeface="Arial" pitchFamily="34" charset="0"/>
                <a:ea typeface="Calibri" pitchFamily="34" charset="0"/>
                <a:cs typeface="Arial" pitchFamily="34" charset="0"/>
              </a:rPr>
              <a:t>2. </a:t>
            </a:r>
            <a:r>
              <a:rPr lang="ru-RU" sz="1200" dirty="0" smtClean="0">
                <a:latin typeface="Arial" pitchFamily="34" charset="0"/>
                <a:ea typeface="Calibri" pitchFamily="34" charset="0"/>
                <a:cs typeface="Arial" pitchFamily="34" charset="0"/>
              </a:rPr>
              <a:t>Ускорение. </a:t>
            </a:r>
            <a:r>
              <a:rPr lang="ru-RU" sz="1200" dirty="0" smtClean="0">
                <a:latin typeface="Arial" pitchFamily="34" charset="0"/>
                <a:ea typeface="Calibri" pitchFamily="34" charset="0"/>
                <a:cs typeface="Arial" pitchFamily="34" charset="0"/>
              </a:rPr>
              <a:t>3. </a:t>
            </a:r>
            <a:r>
              <a:rPr lang="ru-RU" sz="1200" dirty="0" smtClean="0">
                <a:latin typeface="Arial" pitchFamily="34" charset="0"/>
                <a:ea typeface="Calibri" pitchFamily="34" charset="0"/>
                <a:cs typeface="Arial" pitchFamily="34" charset="0"/>
              </a:rPr>
              <a:t>Законы </a:t>
            </a:r>
            <a:r>
              <a:rPr lang="ru-RU" sz="1200" dirty="0" smtClean="0">
                <a:latin typeface="Arial" pitchFamily="34" charset="0"/>
                <a:ea typeface="Calibri" pitchFamily="34" charset="0"/>
                <a:cs typeface="Arial" pitchFamily="34" charset="0"/>
              </a:rPr>
              <a:t>Ньютона. </a:t>
            </a:r>
            <a:r>
              <a:rPr lang="ru-RU" sz="1200" dirty="0" smtClean="0">
                <a:latin typeface="Arial" pitchFamily="34" charset="0"/>
                <a:ea typeface="Calibri" pitchFamily="34" charset="0"/>
                <a:cs typeface="Arial" pitchFamily="34" charset="0"/>
              </a:rPr>
              <a:t>4. </a:t>
            </a:r>
            <a:r>
              <a:rPr lang="ru-RU" sz="1200" dirty="0" smtClean="0">
                <a:latin typeface="Arial" pitchFamily="34" charset="0"/>
                <a:ea typeface="Calibri" pitchFamily="34" charset="0"/>
                <a:cs typeface="Arial" pitchFamily="34" charset="0"/>
              </a:rPr>
              <a:t>Закон всемирного </a:t>
            </a:r>
            <a:r>
              <a:rPr lang="ru-RU" sz="1200" dirty="0" smtClean="0">
                <a:latin typeface="Arial" pitchFamily="34" charset="0"/>
                <a:ea typeface="Calibri" pitchFamily="34" charset="0"/>
                <a:cs typeface="Arial" pitchFamily="34" charset="0"/>
              </a:rPr>
              <a:t>тяготения. </a:t>
            </a:r>
            <a:r>
              <a:rPr lang="ru-RU" sz="1200" dirty="0" smtClean="0">
                <a:latin typeface="Arial" pitchFamily="34" charset="0"/>
                <a:ea typeface="Calibri" pitchFamily="34" charset="0"/>
                <a:cs typeface="Arial" pitchFamily="34" charset="0"/>
              </a:rPr>
              <a:t>5. Прямолинейное и криволинейное движение. </a:t>
            </a:r>
            <a:r>
              <a:rPr lang="ru-RU" sz="1200" dirty="0" smtClean="0">
                <a:latin typeface="Arial" pitchFamily="34" charset="0"/>
                <a:ea typeface="Calibri" pitchFamily="34" charset="0"/>
                <a:cs typeface="Arial" pitchFamily="34" charset="0"/>
              </a:rPr>
              <a:t>Движение тела по </a:t>
            </a:r>
            <a:r>
              <a:rPr lang="ru-RU" sz="1200" dirty="0" smtClean="0">
                <a:latin typeface="Arial" pitchFamily="34" charset="0"/>
                <a:ea typeface="Calibri" pitchFamily="34" charset="0"/>
                <a:cs typeface="Arial" pitchFamily="34" charset="0"/>
              </a:rPr>
              <a:t>окружности. 6</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Импульс тела. </a:t>
            </a:r>
            <a:r>
              <a:rPr lang="ru-RU" sz="1200" dirty="0" smtClean="0">
                <a:latin typeface="Arial" pitchFamily="34" charset="0"/>
                <a:ea typeface="Calibri" pitchFamily="34" charset="0"/>
                <a:cs typeface="Arial" pitchFamily="34" charset="0"/>
              </a:rPr>
              <a:t>Закон сохранения </a:t>
            </a:r>
            <a:r>
              <a:rPr lang="ru-RU" sz="1200" dirty="0" smtClean="0">
                <a:latin typeface="Arial" pitchFamily="34" charset="0"/>
                <a:ea typeface="Calibri" pitchFamily="34" charset="0"/>
                <a:cs typeface="Arial" pitchFamily="34" charset="0"/>
              </a:rPr>
              <a:t>импульса. </a:t>
            </a:r>
          </a:p>
          <a:p>
            <a:r>
              <a:rPr lang="ru-RU" sz="1200" dirty="0" smtClean="0">
                <a:latin typeface="Arial" pitchFamily="34" charset="0"/>
                <a:ea typeface="Calibri" pitchFamily="34" charset="0"/>
                <a:cs typeface="Arial" pitchFamily="34" charset="0"/>
              </a:rPr>
              <a:t>7</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Свободные колебания. </a:t>
            </a:r>
            <a:r>
              <a:rPr lang="ru-RU" sz="1200" dirty="0" smtClean="0">
                <a:latin typeface="Arial" pitchFamily="34" charset="0"/>
                <a:ea typeface="Calibri" pitchFamily="34" charset="0"/>
                <a:cs typeface="Arial" pitchFamily="34" charset="0"/>
              </a:rPr>
              <a:t>Величины, характеризующие колебательное </a:t>
            </a:r>
            <a:r>
              <a:rPr lang="ru-RU" sz="1200" dirty="0" smtClean="0">
                <a:latin typeface="Arial" pitchFamily="34" charset="0"/>
                <a:ea typeface="Calibri" pitchFamily="34" charset="0"/>
                <a:cs typeface="Arial" pitchFamily="34" charset="0"/>
              </a:rPr>
              <a:t>движение.</a:t>
            </a:r>
          </a:p>
          <a:p>
            <a:r>
              <a:rPr lang="ru-RU" sz="1200" dirty="0" smtClean="0">
                <a:latin typeface="Arial" pitchFamily="34" charset="0"/>
                <a:ea typeface="Calibri" pitchFamily="34" charset="0"/>
                <a:cs typeface="Arial" pitchFamily="34" charset="0"/>
              </a:rPr>
              <a:t>8</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Гармонические колебания. </a:t>
            </a:r>
            <a:r>
              <a:rPr lang="ru-RU" sz="1200" dirty="0" smtClean="0">
                <a:latin typeface="Arial" pitchFamily="34" charset="0"/>
                <a:ea typeface="Calibri" pitchFamily="34" charset="0"/>
                <a:cs typeface="Arial" pitchFamily="34" charset="0"/>
              </a:rPr>
              <a:t>Затухающие </a:t>
            </a:r>
            <a:r>
              <a:rPr lang="ru-RU" sz="1200" dirty="0" smtClean="0">
                <a:latin typeface="Arial" pitchFamily="34" charset="0"/>
                <a:ea typeface="Calibri" pitchFamily="34" charset="0"/>
                <a:cs typeface="Arial" pitchFamily="34" charset="0"/>
              </a:rPr>
              <a:t>колебания. </a:t>
            </a:r>
            <a:r>
              <a:rPr lang="ru-RU" sz="1200" dirty="0" smtClean="0">
                <a:latin typeface="Arial" pitchFamily="34" charset="0"/>
                <a:ea typeface="Calibri" pitchFamily="34" charset="0"/>
                <a:cs typeface="Arial" pitchFamily="34" charset="0"/>
              </a:rPr>
              <a:t>9. Вынужденные колебания. Резонанс; Волны. </a:t>
            </a:r>
            <a:r>
              <a:rPr lang="ru-RU" sz="1200" dirty="0" smtClean="0">
                <a:latin typeface="Arial" pitchFamily="34" charset="0"/>
                <a:ea typeface="Calibri" pitchFamily="34" charset="0"/>
                <a:cs typeface="Arial" pitchFamily="34" charset="0"/>
              </a:rPr>
              <a:t>Продольные и поперечные </a:t>
            </a:r>
            <a:r>
              <a:rPr lang="ru-RU" sz="1200" dirty="0" smtClean="0">
                <a:latin typeface="Arial" pitchFamily="34" charset="0"/>
                <a:ea typeface="Calibri" pitchFamily="34" charset="0"/>
                <a:cs typeface="Arial" pitchFamily="34" charset="0"/>
              </a:rPr>
              <a:t>волны.10</a:t>
            </a:r>
            <a:r>
              <a:rPr lang="ru-RU" sz="1200" dirty="0" smtClean="0">
                <a:latin typeface="Arial" pitchFamily="34" charset="0"/>
                <a:ea typeface="Calibri" pitchFamily="34" charset="0"/>
                <a:cs typeface="Arial" pitchFamily="34" charset="0"/>
              </a:rPr>
              <a:t>. Звуковые </a:t>
            </a:r>
            <a:r>
              <a:rPr lang="ru-RU" sz="1200" dirty="0" smtClean="0">
                <a:latin typeface="Arial" pitchFamily="34" charset="0"/>
                <a:ea typeface="Calibri" pitchFamily="34" charset="0"/>
                <a:cs typeface="Arial" pitchFamily="34" charset="0"/>
              </a:rPr>
              <a:t>колебания.</a:t>
            </a:r>
          </a:p>
          <a:p>
            <a:r>
              <a:rPr lang="ru-RU" sz="1200" dirty="0" smtClean="0">
                <a:latin typeface="Arial" pitchFamily="34" charset="0"/>
                <a:ea typeface="Calibri" pitchFamily="34" charset="0"/>
                <a:cs typeface="Arial" pitchFamily="34" charset="0"/>
              </a:rPr>
              <a:t>11</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Звуковые волны. Эхо. </a:t>
            </a:r>
            <a:r>
              <a:rPr lang="ru-RU" sz="1200" dirty="0" smtClean="0">
                <a:latin typeface="Arial" pitchFamily="34" charset="0"/>
                <a:ea typeface="Calibri" pitchFamily="34" charset="0"/>
                <a:cs typeface="Arial" pitchFamily="34" charset="0"/>
              </a:rPr>
              <a:t>Интерференция </a:t>
            </a:r>
            <a:r>
              <a:rPr lang="ru-RU" sz="1200" dirty="0" smtClean="0">
                <a:latin typeface="Arial" pitchFamily="34" charset="0"/>
                <a:ea typeface="Calibri" pitchFamily="34" charset="0"/>
                <a:cs typeface="Arial" pitchFamily="34" charset="0"/>
              </a:rPr>
              <a:t>звука. </a:t>
            </a:r>
            <a:r>
              <a:rPr lang="ru-RU" sz="1200" dirty="0" smtClean="0">
                <a:latin typeface="Arial" pitchFamily="34" charset="0"/>
                <a:ea typeface="Calibri" pitchFamily="34" charset="0"/>
                <a:cs typeface="Arial" pitchFamily="34" charset="0"/>
              </a:rPr>
              <a:t>12. Магнитное поле. </a:t>
            </a:r>
            <a:r>
              <a:rPr lang="ru-RU" sz="1200" dirty="0" smtClean="0">
                <a:latin typeface="Arial" pitchFamily="34" charset="0"/>
                <a:ea typeface="Calibri" pitchFamily="34" charset="0"/>
                <a:cs typeface="Arial" pitchFamily="34" charset="0"/>
              </a:rPr>
              <a:t>Направление линий магнитного поля </a:t>
            </a:r>
            <a:r>
              <a:rPr lang="ru-RU" sz="1200" dirty="0" smtClean="0">
                <a:latin typeface="Arial" pitchFamily="34" charset="0"/>
                <a:ea typeface="Calibri" pitchFamily="34" charset="0"/>
                <a:cs typeface="Arial" pitchFamily="34" charset="0"/>
              </a:rPr>
              <a:t>тока. </a:t>
            </a:r>
            <a:r>
              <a:rPr lang="ru-RU" sz="1200" dirty="0" smtClean="0">
                <a:latin typeface="Arial" pitchFamily="34" charset="0"/>
                <a:ea typeface="Calibri" pitchFamily="34" charset="0"/>
                <a:cs typeface="Arial" pitchFamily="34" charset="0"/>
              </a:rPr>
              <a:t>13. </a:t>
            </a:r>
            <a:r>
              <a:rPr lang="ru-RU" sz="1200" dirty="0" smtClean="0">
                <a:latin typeface="Arial" pitchFamily="34" charset="0"/>
                <a:ea typeface="Calibri" pitchFamily="34" charset="0"/>
                <a:cs typeface="Arial" pitchFamily="34" charset="0"/>
              </a:rPr>
              <a:t>Обнаружение магнитного поля по его действию на электрический </a:t>
            </a:r>
            <a:r>
              <a:rPr lang="ru-RU" sz="1200" dirty="0" smtClean="0">
                <a:latin typeface="Arial" pitchFamily="34" charset="0"/>
                <a:ea typeface="Calibri" pitchFamily="34" charset="0"/>
                <a:cs typeface="Arial" pitchFamily="34" charset="0"/>
              </a:rPr>
              <a:t>ток. </a:t>
            </a:r>
            <a:r>
              <a:rPr lang="ru-RU" sz="1200" dirty="0" smtClean="0">
                <a:latin typeface="Arial" pitchFamily="34" charset="0"/>
                <a:ea typeface="Calibri" pitchFamily="34" charset="0"/>
                <a:cs typeface="Arial" pitchFamily="34" charset="0"/>
              </a:rPr>
              <a:t>14. Индукция магнитного поля. Линии магнитной индукции. </a:t>
            </a:r>
            <a:r>
              <a:rPr lang="ru-RU" sz="1200" dirty="0" smtClean="0">
                <a:latin typeface="Arial" pitchFamily="34" charset="0"/>
                <a:ea typeface="Calibri" pitchFamily="34" charset="0"/>
                <a:cs typeface="Arial" pitchFamily="34" charset="0"/>
              </a:rPr>
              <a:t>Однородное и неоднородное магнитное </a:t>
            </a:r>
            <a:r>
              <a:rPr lang="ru-RU" sz="1200" dirty="0" smtClean="0">
                <a:latin typeface="Arial" pitchFamily="34" charset="0"/>
                <a:ea typeface="Calibri" pitchFamily="34" charset="0"/>
                <a:cs typeface="Arial" pitchFamily="34" charset="0"/>
              </a:rPr>
              <a:t>поле. </a:t>
            </a:r>
            <a:r>
              <a:rPr lang="ru-RU" sz="1200" dirty="0" smtClean="0">
                <a:latin typeface="Arial" pitchFamily="34" charset="0"/>
                <a:ea typeface="Calibri" pitchFamily="34" charset="0"/>
                <a:cs typeface="Arial" pitchFamily="34" charset="0"/>
              </a:rPr>
              <a:t>15. Магнитный поток. </a:t>
            </a:r>
            <a:r>
              <a:rPr lang="ru-RU" sz="1200" dirty="0" smtClean="0">
                <a:latin typeface="Arial" pitchFamily="34" charset="0"/>
                <a:ea typeface="Calibri" pitchFamily="34" charset="0"/>
                <a:cs typeface="Arial" pitchFamily="34" charset="0"/>
              </a:rPr>
              <a:t>Явление электромагнитной </a:t>
            </a:r>
            <a:r>
              <a:rPr lang="ru-RU" sz="1200" dirty="0" smtClean="0">
                <a:latin typeface="Arial" pitchFamily="34" charset="0"/>
                <a:ea typeface="Calibri" pitchFamily="34" charset="0"/>
                <a:cs typeface="Arial" pitchFamily="34" charset="0"/>
              </a:rPr>
              <a:t>индукции. </a:t>
            </a:r>
            <a:r>
              <a:rPr lang="ru-RU" sz="1200" dirty="0" smtClean="0">
                <a:latin typeface="Arial" pitchFamily="34" charset="0"/>
                <a:ea typeface="Calibri" pitchFamily="34" charset="0"/>
                <a:cs typeface="Arial" pitchFamily="34" charset="0"/>
              </a:rPr>
              <a:t>16. Электромагнитные волны. </a:t>
            </a:r>
            <a:r>
              <a:rPr lang="ru-RU" sz="1200" dirty="0" smtClean="0">
                <a:latin typeface="Arial" pitchFamily="34" charset="0"/>
                <a:ea typeface="Calibri" pitchFamily="34" charset="0"/>
                <a:cs typeface="Arial" pitchFamily="34" charset="0"/>
              </a:rPr>
              <a:t>Интерференция </a:t>
            </a:r>
            <a:r>
              <a:rPr lang="ru-RU" sz="1200" dirty="0" smtClean="0">
                <a:latin typeface="Arial" pitchFamily="34" charset="0"/>
                <a:ea typeface="Calibri" pitchFamily="34" charset="0"/>
                <a:cs typeface="Arial" pitchFamily="34" charset="0"/>
              </a:rPr>
              <a:t>света. </a:t>
            </a:r>
          </a:p>
          <a:p>
            <a:r>
              <a:rPr lang="ru-RU" sz="1200" dirty="0" smtClean="0">
                <a:latin typeface="Arial" pitchFamily="34" charset="0"/>
                <a:ea typeface="Calibri" pitchFamily="34" charset="0"/>
                <a:cs typeface="Arial" pitchFamily="34" charset="0"/>
              </a:rPr>
              <a:t>17</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Радиоактивность. </a:t>
            </a:r>
            <a:r>
              <a:rPr lang="ru-RU" sz="1200" dirty="0" smtClean="0">
                <a:latin typeface="Arial" pitchFamily="34" charset="0"/>
                <a:ea typeface="Calibri" pitchFamily="34" charset="0"/>
                <a:cs typeface="Arial" pitchFamily="34" charset="0"/>
              </a:rPr>
              <a:t>18. Состав атомного ядра. Изотопы. </a:t>
            </a:r>
            <a:r>
              <a:rPr lang="ru-RU" sz="1200" dirty="0" smtClean="0">
                <a:latin typeface="Arial" pitchFamily="34" charset="0"/>
                <a:ea typeface="Calibri" pitchFamily="34" charset="0"/>
                <a:cs typeface="Arial" pitchFamily="34" charset="0"/>
              </a:rPr>
              <a:t>Альфа и Бета </a:t>
            </a:r>
            <a:r>
              <a:rPr lang="ru-RU" sz="1200" dirty="0" smtClean="0">
                <a:latin typeface="Arial" pitchFamily="34" charset="0"/>
                <a:ea typeface="Calibri" pitchFamily="34" charset="0"/>
                <a:cs typeface="Arial" pitchFamily="34" charset="0"/>
              </a:rPr>
              <a:t>распад.</a:t>
            </a:r>
          </a:p>
          <a:p>
            <a:r>
              <a:rPr lang="ru-RU" sz="1200" dirty="0" smtClean="0">
                <a:latin typeface="Arial" pitchFamily="34" charset="0"/>
                <a:ea typeface="Calibri" pitchFamily="34" charset="0"/>
                <a:cs typeface="Arial" pitchFamily="34" charset="0"/>
              </a:rPr>
              <a:t>19</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Энергия связи. Дефект масс. Деление ядер урана. Цепная реакция.  </a:t>
            </a:r>
          </a:p>
          <a:p>
            <a:pPr marL="0" marR="0" lvl="0" indent="0" algn="l" defTabSz="914400" rtl="0" eaLnBrk="0" fontAlgn="base" latinLnBrk="0" hangingPunct="0">
              <a:lnSpc>
                <a:spcPct val="100000"/>
              </a:lnSpc>
              <a:spcBef>
                <a:spcPts val="300"/>
              </a:spcBef>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4.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Набор «Физика.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10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класс»</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a:t>
            </a:r>
            <a:r>
              <a:rPr kumimoji="0" lang="ru-RU" sz="12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Физические </a:t>
            </a:r>
            <a:r>
              <a:rPr lang="ru-RU" sz="1200" dirty="0" smtClean="0">
                <a:latin typeface="Arial" pitchFamily="34" charset="0"/>
                <a:ea typeface="Calibri" pitchFamily="34" charset="0"/>
                <a:cs typeface="Arial" pitchFamily="34" charset="0"/>
              </a:rPr>
              <a:t>величины и фундаментальные </a:t>
            </a:r>
            <a:r>
              <a:rPr lang="ru-RU" sz="1200" dirty="0" smtClean="0">
                <a:latin typeface="Arial" pitchFamily="34" charset="0"/>
                <a:ea typeface="Calibri" pitchFamily="34" charset="0"/>
                <a:cs typeface="Arial" pitchFamily="34" charset="0"/>
              </a:rPr>
              <a:t>константы. </a:t>
            </a:r>
            <a:r>
              <a:rPr lang="ru-RU" sz="1200" dirty="0" smtClean="0">
                <a:latin typeface="Arial" pitchFamily="34" charset="0"/>
                <a:ea typeface="Calibri" pitchFamily="34" charset="0"/>
                <a:cs typeface="Arial" pitchFamily="34" charset="0"/>
              </a:rPr>
              <a:t>2. </a:t>
            </a:r>
            <a:r>
              <a:rPr lang="ru-RU" sz="1200" dirty="0" smtClean="0">
                <a:latin typeface="Arial" pitchFamily="34" charset="0"/>
                <a:ea typeface="Calibri" pitchFamily="34" charset="0"/>
                <a:cs typeface="Arial" pitchFamily="34" charset="0"/>
              </a:rPr>
              <a:t>Физика в познании вещества, поля, пространства и времени. </a:t>
            </a:r>
            <a:r>
              <a:rPr lang="ru-RU" sz="1200" dirty="0" smtClean="0">
                <a:latin typeface="Arial" pitchFamily="34" charset="0"/>
                <a:ea typeface="Calibri" pitchFamily="34" charset="0"/>
                <a:cs typeface="Arial" pitchFamily="34" charset="0"/>
              </a:rPr>
              <a:t>Строение </a:t>
            </a:r>
            <a:r>
              <a:rPr lang="ru-RU" sz="1200" dirty="0" smtClean="0">
                <a:latin typeface="Arial" pitchFamily="34" charset="0"/>
                <a:ea typeface="Calibri" pitchFamily="34" charset="0"/>
                <a:cs typeface="Arial" pitchFamily="34" charset="0"/>
              </a:rPr>
              <a:t>атома. </a:t>
            </a:r>
            <a:r>
              <a:rPr lang="ru-RU" sz="1200" dirty="0" smtClean="0">
                <a:latin typeface="Arial" pitchFamily="34" charset="0"/>
                <a:ea typeface="Calibri" pitchFamily="34" charset="0"/>
                <a:cs typeface="Arial" pitchFamily="34" charset="0"/>
              </a:rPr>
              <a:t>3. Кинематика материальной точки. </a:t>
            </a:r>
            <a:r>
              <a:rPr lang="ru-RU" sz="1200" dirty="0" smtClean="0">
                <a:latin typeface="Arial" pitchFamily="34" charset="0"/>
                <a:ea typeface="Calibri" pitchFamily="34" charset="0"/>
                <a:cs typeface="Arial" pitchFamily="34" charset="0"/>
              </a:rPr>
              <a:t>Кинематика вращательного </a:t>
            </a:r>
            <a:r>
              <a:rPr lang="ru-RU" sz="1200" dirty="0" smtClean="0">
                <a:latin typeface="Arial" pitchFamily="34" charset="0"/>
                <a:ea typeface="Calibri" pitchFamily="34" charset="0"/>
                <a:cs typeface="Arial" pitchFamily="34" charset="0"/>
              </a:rPr>
              <a:t>движения. 4</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Кинематика материальной точки. </a:t>
            </a:r>
            <a:r>
              <a:rPr lang="ru-RU" sz="1200" dirty="0" smtClean="0">
                <a:latin typeface="Arial" pitchFamily="34" charset="0"/>
                <a:ea typeface="Calibri" pitchFamily="34" charset="0"/>
                <a:cs typeface="Arial" pitchFamily="34" charset="0"/>
              </a:rPr>
              <a:t>Кинематика колебательного </a:t>
            </a:r>
            <a:r>
              <a:rPr lang="ru-RU" sz="1200" dirty="0" smtClean="0">
                <a:latin typeface="Arial" pitchFamily="34" charset="0"/>
                <a:ea typeface="Calibri" pitchFamily="34" charset="0"/>
                <a:cs typeface="Arial" pitchFamily="34" charset="0"/>
              </a:rPr>
              <a:t>движения. </a:t>
            </a:r>
            <a:r>
              <a:rPr lang="ru-RU" sz="1200" dirty="0" smtClean="0">
                <a:latin typeface="Arial" pitchFamily="34" charset="0"/>
                <a:ea typeface="Calibri" pitchFamily="34" charset="0"/>
                <a:cs typeface="Arial" pitchFamily="34" charset="0"/>
              </a:rPr>
              <a:t>5. Динамика материальной точки. Законы Ньютона; Законы сохранения. </a:t>
            </a:r>
            <a:r>
              <a:rPr lang="ru-RU" sz="1200" dirty="0" smtClean="0">
                <a:latin typeface="Arial" pitchFamily="34" charset="0"/>
                <a:ea typeface="Calibri" pitchFamily="34" charset="0"/>
                <a:cs typeface="Arial" pitchFamily="34" charset="0"/>
              </a:rPr>
              <a:t>Работа </a:t>
            </a:r>
            <a:r>
              <a:rPr lang="ru-RU" sz="1200" dirty="0" smtClean="0">
                <a:latin typeface="Arial" pitchFamily="34" charset="0"/>
                <a:ea typeface="Calibri" pitchFamily="34" charset="0"/>
                <a:cs typeface="Arial" pitchFamily="34" charset="0"/>
              </a:rPr>
              <a:t>силы. </a:t>
            </a:r>
            <a:r>
              <a:rPr lang="ru-RU" sz="1200" dirty="0" smtClean="0">
                <a:latin typeface="Arial" pitchFamily="34" charset="0"/>
                <a:ea typeface="Calibri" pitchFamily="34" charset="0"/>
                <a:cs typeface="Arial" pitchFamily="34" charset="0"/>
              </a:rPr>
              <a:t>6. Динамика периодического движения. </a:t>
            </a:r>
            <a:r>
              <a:rPr lang="ru-RU" sz="1200" dirty="0" smtClean="0">
                <a:latin typeface="Arial" pitchFamily="34" charset="0"/>
                <a:ea typeface="Calibri" pitchFamily="34" charset="0"/>
                <a:cs typeface="Arial" pitchFamily="34" charset="0"/>
              </a:rPr>
              <a:t>Динамика свободных </a:t>
            </a:r>
            <a:r>
              <a:rPr lang="ru-RU" sz="1200" dirty="0" smtClean="0">
                <a:latin typeface="Arial" pitchFamily="34" charset="0"/>
                <a:ea typeface="Calibri" pitchFamily="34" charset="0"/>
                <a:cs typeface="Arial" pitchFamily="34" charset="0"/>
              </a:rPr>
              <a:t>колебаний. </a:t>
            </a:r>
            <a:r>
              <a:rPr lang="ru-RU" sz="1200" dirty="0" smtClean="0">
                <a:latin typeface="Arial" pitchFamily="34" charset="0"/>
                <a:ea typeface="Calibri" pitchFamily="34" charset="0"/>
                <a:cs typeface="Arial" pitchFamily="34" charset="0"/>
              </a:rPr>
              <a:t>7. Релятивистская механика. </a:t>
            </a:r>
            <a:r>
              <a:rPr lang="ru-RU" sz="1200" dirty="0" smtClean="0">
                <a:latin typeface="Arial" pitchFamily="34" charset="0"/>
                <a:ea typeface="Calibri" pitchFamily="34" charset="0"/>
                <a:cs typeface="Arial" pitchFamily="34" charset="0"/>
              </a:rPr>
              <a:t>Скорость света - максимальная скорость распространения </a:t>
            </a:r>
            <a:r>
              <a:rPr lang="ru-RU" sz="1200" dirty="0" smtClean="0">
                <a:latin typeface="Arial" pitchFamily="34" charset="0"/>
                <a:ea typeface="Calibri" pitchFamily="34" charset="0"/>
                <a:cs typeface="Arial" pitchFamily="34" charset="0"/>
              </a:rPr>
              <a:t>взаимодействия. 8</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Молекулярная структура вещества. </a:t>
            </a:r>
            <a:r>
              <a:rPr lang="ru-RU" sz="1200" dirty="0" smtClean="0">
                <a:latin typeface="Arial" pitchFamily="34" charset="0"/>
                <a:ea typeface="Calibri" pitchFamily="34" charset="0"/>
                <a:cs typeface="Arial" pitchFamily="34" charset="0"/>
              </a:rPr>
              <a:t>Агрегатные состояния </a:t>
            </a:r>
            <a:r>
              <a:rPr lang="ru-RU" sz="1200" dirty="0" smtClean="0">
                <a:latin typeface="Arial" pitchFamily="34" charset="0"/>
                <a:ea typeface="Calibri" pitchFamily="34" charset="0"/>
                <a:cs typeface="Arial" pitchFamily="34" charset="0"/>
              </a:rPr>
              <a:t>вещества. 9</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Молекулярно-кинетическая теория. </a:t>
            </a:r>
            <a:r>
              <a:rPr lang="ru-RU" sz="1200" dirty="0" smtClean="0">
                <a:latin typeface="Arial" pitchFamily="34" charset="0"/>
                <a:ea typeface="Calibri" pitchFamily="34" charset="0"/>
                <a:cs typeface="Arial" pitchFamily="34" charset="0"/>
              </a:rPr>
              <a:t>Шкала </a:t>
            </a:r>
            <a:r>
              <a:rPr lang="ru-RU" sz="1200" dirty="0" smtClean="0">
                <a:latin typeface="Arial" pitchFamily="34" charset="0"/>
                <a:ea typeface="Calibri" pitchFamily="34" charset="0"/>
                <a:cs typeface="Arial" pitchFamily="34" charset="0"/>
              </a:rPr>
              <a:t>температур. </a:t>
            </a:r>
            <a:r>
              <a:rPr lang="ru-RU" sz="1200" dirty="0" smtClean="0">
                <a:latin typeface="Arial" pitchFamily="34" charset="0"/>
                <a:ea typeface="Calibri" pitchFamily="34" charset="0"/>
                <a:cs typeface="Arial" pitchFamily="34" charset="0"/>
              </a:rPr>
              <a:t>10. Термодинамика. </a:t>
            </a:r>
            <a:r>
              <a:rPr lang="ru-RU" sz="1200" dirty="0" smtClean="0">
                <a:latin typeface="Arial" pitchFamily="34" charset="0"/>
                <a:ea typeface="Calibri" pitchFamily="34" charset="0"/>
                <a:cs typeface="Arial" pitchFamily="34" charset="0"/>
              </a:rPr>
              <a:t>Цикл </a:t>
            </a:r>
            <a:r>
              <a:rPr lang="ru-RU" sz="1200" dirty="0" smtClean="0">
                <a:latin typeface="Arial" pitchFamily="34" charset="0"/>
                <a:ea typeface="Calibri" pitchFamily="34" charset="0"/>
                <a:cs typeface="Arial" pitchFamily="34" charset="0"/>
              </a:rPr>
              <a:t>Карно.11</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Жидкость и пар. </a:t>
            </a:r>
            <a:r>
              <a:rPr lang="ru-RU" sz="1200" dirty="0" smtClean="0">
                <a:latin typeface="Arial" pitchFamily="34" charset="0"/>
                <a:ea typeface="Calibri" pitchFamily="34" charset="0"/>
                <a:cs typeface="Arial" pitchFamily="34" charset="0"/>
              </a:rPr>
              <a:t>Сжижение пара при его изотермическом </a:t>
            </a:r>
            <a:r>
              <a:rPr lang="ru-RU" sz="1200" dirty="0" smtClean="0">
                <a:latin typeface="Arial" pitchFamily="34" charset="0"/>
                <a:ea typeface="Calibri" pitchFamily="34" charset="0"/>
                <a:cs typeface="Arial" pitchFamily="34" charset="0"/>
              </a:rPr>
              <a:t>сжатии. </a:t>
            </a:r>
            <a:r>
              <a:rPr lang="ru-RU" sz="1200" dirty="0" smtClean="0">
                <a:latin typeface="Arial" pitchFamily="34" charset="0"/>
                <a:ea typeface="Calibri" pitchFamily="34" charset="0"/>
                <a:cs typeface="Arial" pitchFamily="34" charset="0"/>
              </a:rPr>
              <a:t>12. Твердое тело. </a:t>
            </a:r>
            <a:r>
              <a:rPr lang="ru-RU" sz="1200" dirty="0" smtClean="0">
                <a:latin typeface="Arial" pitchFamily="34" charset="0"/>
                <a:ea typeface="Calibri" pitchFamily="34" charset="0"/>
                <a:cs typeface="Arial" pitchFamily="34" charset="0"/>
              </a:rPr>
              <a:t>Кристаллические </a:t>
            </a:r>
            <a:r>
              <a:rPr lang="ru-RU" sz="1200" dirty="0" smtClean="0">
                <a:latin typeface="Arial" pitchFamily="34" charset="0"/>
                <a:ea typeface="Calibri" pitchFamily="34" charset="0"/>
                <a:cs typeface="Arial" pitchFamily="34" charset="0"/>
              </a:rPr>
              <a:t>тела. </a:t>
            </a:r>
            <a:r>
              <a:rPr lang="ru-RU" sz="1200" dirty="0" smtClean="0">
                <a:latin typeface="Arial" pitchFamily="34" charset="0"/>
                <a:ea typeface="Calibri" pitchFamily="34" charset="0"/>
                <a:cs typeface="Arial" pitchFamily="34" charset="0"/>
              </a:rPr>
              <a:t>13. Механические и звуковые волны. </a:t>
            </a:r>
            <a:r>
              <a:rPr lang="ru-RU" sz="1200" dirty="0" smtClean="0">
                <a:latin typeface="Arial" pitchFamily="34" charset="0"/>
                <a:ea typeface="Calibri" pitchFamily="34" charset="0"/>
                <a:cs typeface="Arial" pitchFamily="34" charset="0"/>
              </a:rPr>
              <a:t>Продольные </a:t>
            </a:r>
            <a:r>
              <a:rPr lang="ru-RU" sz="1200" dirty="0" smtClean="0">
                <a:latin typeface="Arial" pitchFamily="34" charset="0"/>
                <a:ea typeface="Calibri" pitchFamily="34" charset="0"/>
                <a:cs typeface="Arial" pitchFamily="34" charset="0"/>
              </a:rPr>
              <a:t>волны. </a:t>
            </a:r>
            <a:r>
              <a:rPr lang="ru-RU" sz="1200" dirty="0" smtClean="0">
                <a:latin typeface="Arial" pitchFamily="34" charset="0"/>
                <a:ea typeface="Calibri" pitchFamily="34" charset="0"/>
                <a:cs typeface="Arial" pitchFamily="34" charset="0"/>
              </a:rPr>
              <a:t>14. Силы электромагнитного взаимодействия. </a:t>
            </a:r>
            <a:r>
              <a:rPr lang="ru-RU" sz="1200" dirty="0" smtClean="0">
                <a:latin typeface="Arial" pitchFamily="34" charset="0"/>
                <a:ea typeface="Calibri" pitchFamily="34" charset="0"/>
                <a:cs typeface="Arial" pitchFamily="34" charset="0"/>
              </a:rPr>
              <a:t>Напряженность электростатического </a:t>
            </a:r>
            <a:r>
              <a:rPr lang="ru-RU" sz="1200" dirty="0" smtClean="0">
                <a:latin typeface="Arial" pitchFamily="34" charset="0"/>
                <a:ea typeface="Calibri" pitchFamily="34" charset="0"/>
                <a:cs typeface="Arial" pitchFamily="34" charset="0"/>
              </a:rPr>
              <a:t>поля. </a:t>
            </a:r>
            <a:r>
              <a:rPr lang="ru-RU" sz="1200" dirty="0" smtClean="0">
                <a:latin typeface="Arial" pitchFamily="34" charset="0"/>
                <a:ea typeface="Calibri" pitchFamily="34" charset="0"/>
                <a:cs typeface="Arial" pitchFamily="34" charset="0"/>
              </a:rPr>
              <a:t>15. Энергия электромагнитного взаимодействия неподвижных зарядов.  Диэлектрики и проводники в электростатическом поле. </a:t>
            </a:r>
          </a:p>
          <a:p>
            <a:pPr marL="0" marR="0" lvl="0" indent="0" algn="l" defTabSz="914400" rtl="0" eaLnBrk="0" fontAlgn="base" latinLnBrk="0" hangingPunct="0">
              <a:lnSpc>
                <a:spcPct val="100000"/>
              </a:lnSpc>
              <a:spcBef>
                <a:spcPct val="0"/>
              </a:spcBef>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691680" y="-15190"/>
            <a:ext cx="576064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ФИЗИКА</a:t>
            </a:r>
            <a:endParaRPr lang="ru-RU" sz="4000" dirty="0">
              <a:solidFill>
                <a:srgbClr val="005EB5"/>
              </a:solidFill>
              <a:latin typeface="Arial" pitchFamily="34" charset="0"/>
              <a:cs typeface="Arial" pitchFamily="34" charset="0"/>
            </a:endParaRPr>
          </a:p>
        </p:txBody>
      </p:sp>
      <p:sp>
        <p:nvSpPr>
          <p:cNvPr id="4" name="Прямоугольник 4"/>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pic>
        <p:nvPicPr>
          <p:cNvPr id="15" name="Рисунок 14" descr="cid:image006.png@01D11E47.4D043E10"/>
          <p:cNvPicPr/>
          <p:nvPr/>
        </p:nvPicPr>
        <p:blipFill>
          <a:blip r:embed="rId2" r:link="rId3" cstate="print"/>
          <a:srcRect/>
          <a:stretch>
            <a:fillRect/>
          </a:stretch>
        </p:blipFill>
        <p:spPr bwMode="auto">
          <a:xfrm>
            <a:off x="6786577" y="857232"/>
            <a:ext cx="2038828" cy="1643074"/>
          </a:xfrm>
          <a:prstGeom prst="rect">
            <a:avLst/>
          </a:prstGeom>
          <a:noFill/>
          <a:ln w="9525">
            <a:solidFill>
              <a:srgbClr val="005EB5"/>
            </a:solidFill>
            <a:miter lim="800000"/>
            <a:headEnd/>
            <a:tailEnd/>
          </a:ln>
        </p:spPr>
      </p:pic>
      <p:pic>
        <p:nvPicPr>
          <p:cNvPr id="16" name="Рисунок 15" descr="cid:image004.png@01D11E47.4D043E10"/>
          <p:cNvPicPr/>
          <p:nvPr/>
        </p:nvPicPr>
        <p:blipFill>
          <a:blip r:embed="rId4" r:link="rId5" cstate="print"/>
          <a:srcRect/>
          <a:stretch>
            <a:fillRect/>
          </a:stretch>
        </p:blipFill>
        <p:spPr bwMode="auto">
          <a:xfrm>
            <a:off x="6786578" y="2643182"/>
            <a:ext cx="2021945" cy="1643074"/>
          </a:xfrm>
          <a:prstGeom prst="rect">
            <a:avLst/>
          </a:prstGeom>
          <a:noFill/>
          <a:ln w="9525">
            <a:solidFill>
              <a:srgbClr val="005EB5"/>
            </a:solidFill>
            <a:miter lim="800000"/>
            <a:headEnd/>
            <a:tailEnd/>
          </a:ln>
        </p:spPr>
      </p:pic>
      <p:pic>
        <p:nvPicPr>
          <p:cNvPr id="17" name="Рисунок 16" descr="cid:image005.png@01D11E47.7F68C920"/>
          <p:cNvPicPr/>
          <p:nvPr/>
        </p:nvPicPr>
        <p:blipFill>
          <a:blip r:embed="rId6" r:link="rId7" cstate="print"/>
          <a:srcRect/>
          <a:stretch>
            <a:fillRect/>
          </a:stretch>
        </p:blipFill>
        <p:spPr bwMode="auto">
          <a:xfrm>
            <a:off x="6793039" y="4429132"/>
            <a:ext cx="2043991" cy="1643073"/>
          </a:xfrm>
          <a:prstGeom prst="rect">
            <a:avLst/>
          </a:prstGeom>
          <a:noFill/>
          <a:ln w="9525">
            <a:solidFill>
              <a:srgbClr val="005EB5"/>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7504" y="792004"/>
            <a:ext cx="6552728"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buClrTx/>
              <a:buSzTx/>
              <a:tabLst/>
            </a:pPr>
            <a:r>
              <a:rPr lang="ru-RU" sz="1400" b="1" u="sng" dirty="0" smtClean="0">
                <a:solidFill>
                  <a:srgbClr val="005EB5"/>
                </a:solidFill>
                <a:latin typeface="Arial" pitchFamily="34" charset="0"/>
                <a:ea typeface="Calibri" pitchFamily="34" charset="0"/>
                <a:cs typeface="Arial" pitchFamily="34" charset="0"/>
              </a:rPr>
              <a:t>5</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Набор «Физика.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11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класс»</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 </a:t>
            </a:r>
            <a:r>
              <a:rPr lang="ru-RU" sz="1200" dirty="0" smtClean="0">
                <a:latin typeface="Arial" pitchFamily="34" charset="0"/>
                <a:ea typeface="Calibri" pitchFamily="34" charset="0"/>
                <a:cs typeface="Arial" pitchFamily="34" charset="0"/>
              </a:rPr>
              <a:t>1. Электромагнитная </a:t>
            </a:r>
            <a:r>
              <a:rPr lang="ru-RU" sz="1200" dirty="0" smtClean="0">
                <a:latin typeface="Arial" pitchFamily="34" charset="0"/>
                <a:ea typeface="Calibri" pitchFamily="34" charset="0"/>
                <a:cs typeface="Arial" pitchFamily="34" charset="0"/>
              </a:rPr>
              <a:t>индукция. </a:t>
            </a:r>
            <a:r>
              <a:rPr lang="ru-RU" sz="1200" dirty="0" smtClean="0">
                <a:latin typeface="Arial" pitchFamily="34" charset="0"/>
                <a:ea typeface="Calibri" pitchFamily="34" charset="0"/>
                <a:cs typeface="Arial" pitchFamily="34" charset="0"/>
              </a:rPr>
              <a:t>Трансформатор. </a:t>
            </a:r>
            <a:r>
              <a:rPr lang="ru-RU" sz="1200" dirty="0" smtClean="0">
                <a:latin typeface="Arial" pitchFamily="34" charset="0"/>
                <a:ea typeface="Calibri" pitchFamily="34" charset="0"/>
                <a:cs typeface="Arial" pitchFamily="34" charset="0"/>
              </a:rPr>
              <a:t>Электромагнитная индукция в современной </a:t>
            </a:r>
            <a:r>
              <a:rPr lang="ru-RU" sz="1200" dirty="0" smtClean="0">
                <a:latin typeface="Arial" pitchFamily="34" charset="0"/>
                <a:ea typeface="Calibri" pitchFamily="34" charset="0"/>
                <a:cs typeface="Arial" pitchFamily="34" charset="0"/>
              </a:rPr>
              <a:t>технике. 2</a:t>
            </a:r>
            <a:r>
              <a:rPr lang="ru-RU" sz="1200" dirty="0" smtClean="0">
                <a:latin typeface="Arial" pitchFamily="34" charset="0"/>
                <a:ea typeface="Calibri" pitchFamily="34" charset="0"/>
                <a:cs typeface="Arial" pitchFamily="34" charset="0"/>
              </a:rPr>
              <a:t>. </a:t>
            </a:r>
            <a:r>
              <a:rPr lang="ru-RU" sz="1200" dirty="0" smtClean="0">
                <a:latin typeface="Arial" pitchFamily="34" charset="0"/>
                <a:ea typeface="Calibri" pitchFamily="34" charset="0"/>
                <a:cs typeface="Arial" pitchFamily="34" charset="0"/>
              </a:rPr>
              <a:t>Электрический ток в вакууме. Электронные лампы. </a:t>
            </a:r>
            <a:r>
              <a:rPr lang="ru-RU" sz="1200" dirty="0" smtClean="0">
                <a:latin typeface="Arial" pitchFamily="34" charset="0"/>
                <a:ea typeface="Calibri" pitchFamily="34" charset="0"/>
                <a:cs typeface="Arial" pitchFamily="34" charset="0"/>
              </a:rPr>
              <a:t>Электронно-лучевая </a:t>
            </a:r>
            <a:r>
              <a:rPr lang="ru-RU" sz="1200" dirty="0" smtClean="0">
                <a:latin typeface="Arial" pitchFamily="34" charset="0"/>
                <a:ea typeface="Calibri" pitchFamily="34" charset="0"/>
                <a:cs typeface="Arial" pitchFamily="34" charset="0"/>
              </a:rPr>
              <a:t>трубка. </a:t>
            </a:r>
            <a:r>
              <a:rPr lang="ru-RU" sz="1200" dirty="0" smtClean="0">
                <a:latin typeface="Arial" pitchFamily="34" charset="0"/>
                <a:ea typeface="Calibri" pitchFamily="34" charset="0"/>
                <a:cs typeface="Arial" pitchFamily="34" charset="0"/>
              </a:rPr>
              <a:t>3. </a:t>
            </a:r>
            <a:r>
              <a:rPr lang="ru-RU" sz="1200" dirty="0" smtClean="0">
                <a:latin typeface="Arial" pitchFamily="34" charset="0"/>
                <a:ea typeface="Calibri" pitchFamily="34" charset="0"/>
                <a:cs typeface="Arial" pitchFamily="34" charset="0"/>
              </a:rPr>
              <a:t>Электромагнетизм. </a:t>
            </a:r>
            <a:r>
              <a:rPr lang="ru-RU" sz="1200" dirty="0" smtClean="0">
                <a:latin typeface="Arial" pitchFamily="34" charset="0"/>
                <a:ea typeface="Calibri" pitchFamily="34" charset="0"/>
                <a:cs typeface="Arial" pitchFamily="34" charset="0"/>
              </a:rPr>
              <a:t>Полупроводники. </a:t>
            </a:r>
            <a:r>
              <a:rPr lang="ru-RU" sz="1200" dirty="0" smtClean="0">
                <a:latin typeface="Arial" pitchFamily="34" charset="0"/>
                <a:ea typeface="Calibri" pitchFamily="34" charset="0"/>
                <a:cs typeface="Arial" pitchFamily="34" charset="0"/>
              </a:rPr>
              <a:t>4. Электромагнетизм. </a:t>
            </a:r>
            <a:r>
              <a:rPr lang="ru-RU" sz="1200" dirty="0" smtClean="0">
                <a:latin typeface="Arial" pitchFamily="34" charset="0"/>
                <a:ea typeface="Calibri" pitchFamily="34" charset="0"/>
                <a:cs typeface="Arial" pitchFamily="34" charset="0"/>
              </a:rPr>
              <a:t>Полупроводниковый </a:t>
            </a:r>
            <a:r>
              <a:rPr lang="ru-RU" sz="1200" dirty="0" smtClean="0">
                <a:latin typeface="Arial" pitchFamily="34" charset="0"/>
                <a:ea typeface="Calibri" pitchFamily="34" charset="0"/>
                <a:cs typeface="Arial" pitchFamily="34" charset="0"/>
              </a:rPr>
              <a:t>диод. </a:t>
            </a:r>
            <a:r>
              <a:rPr lang="ru-RU" sz="1200" dirty="0" smtClean="0">
                <a:latin typeface="Arial" pitchFamily="34" charset="0"/>
                <a:ea typeface="Calibri" pitchFamily="34" charset="0"/>
                <a:cs typeface="Arial" pitchFamily="34" charset="0"/>
              </a:rPr>
              <a:t>5. </a:t>
            </a:r>
            <a:r>
              <a:rPr lang="ru-RU" sz="1200" dirty="0" smtClean="0">
                <a:latin typeface="Arial" pitchFamily="34" charset="0"/>
                <a:ea typeface="Calibri" pitchFamily="34" charset="0"/>
                <a:cs typeface="Arial" pitchFamily="34" charset="0"/>
              </a:rPr>
              <a:t>Электромагнетизм. </a:t>
            </a:r>
            <a:r>
              <a:rPr lang="ru-RU" sz="1200" dirty="0" smtClean="0">
                <a:latin typeface="Arial" pitchFamily="34" charset="0"/>
                <a:ea typeface="Calibri" pitchFamily="34" charset="0"/>
                <a:cs typeface="Arial" pitchFamily="34" charset="0"/>
              </a:rPr>
              <a:t>Транзистор. </a:t>
            </a:r>
            <a:r>
              <a:rPr lang="ru-RU" sz="1200" dirty="0" smtClean="0">
                <a:latin typeface="Arial" pitchFamily="34" charset="0"/>
                <a:ea typeface="Calibri" pitchFamily="34" charset="0"/>
                <a:cs typeface="Arial" pitchFamily="34" charset="0"/>
              </a:rPr>
              <a:t>6. Квантовая физика. Планетарная модель атома. </a:t>
            </a:r>
            <a:r>
              <a:rPr lang="ru-RU" sz="1200" dirty="0" smtClean="0">
                <a:latin typeface="Arial" pitchFamily="34" charset="0"/>
                <a:ea typeface="Calibri" pitchFamily="34" charset="0"/>
                <a:cs typeface="Arial" pitchFamily="34" charset="0"/>
              </a:rPr>
              <a:t>Опыт </a:t>
            </a:r>
            <a:r>
              <a:rPr lang="ru-RU" sz="1200" dirty="0" smtClean="0">
                <a:latin typeface="Arial" pitchFamily="34" charset="0"/>
                <a:ea typeface="Calibri" pitchFamily="34" charset="0"/>
                <a:cs typeface="Arial" pitchFamily="34" charset="0"/>
              </a:rPr>
              <a:t>Резерфорда. </a:t>
            </a:r>
            <a:r>
              <a:rPr lang="ru-RU" sz="1200" dirty="0" smtClean="0">
                <a:latin typeface="Arial" pitchFamily="34" charset="0"/>
                <a:ea typeface="Calibri" pitchFamily="34" charset="0"/>
                <a:cs typeface="Arial" pitchFamily="34" charset="0"/>
              </a:rPr>
              <a:t>7. Физика высоких энергий. </a:t>
            </a:r>
            <a:r>
              <a:rPr lang="ru-RU" sz="1200" dirty="0" smtClean="0">
                <a:latin typeface="Arial" pitchFamily="34" charset="0"/>
                <a:ea typeface="Calibri" pitchFamily="34" charset="0"/>
                <a:cs typeface="Arial" pitchFamily="34" charset="0"/>
              </a:rPr>
              <a:t>Цепная ядерная </a:t>
            </a:r>
            <a:r>
              <a:rPr lang="ru-RU" sz="1200" dirty="0" smtClean="0">
                <a:latin typeface="Arial" pitchFamily="34" charset="0"/>
                <a:ea typeface="Calibri" pitchFamily="34" charset="0"/>
                <a:cs typeface="Arial" pitchFamily="34" charset="0"/>
              </a:rPr>
              <a:t>реакция. </a:t>
            </a:r>
            <a:r>
              <a:rPr lang="ru-RU" sz="1200" dirty="0" smtClean="0">
                <a:latin typeface="Arial" pitchFamily="34" charset="0"/>
                <a:ea typeface="Calibri" pitchFamily="34" charset="0"/>
                <a:cs typeface="Arial" pitchFamily="34" charset="0"/>
              </a:rPr>
              <a:t>8. Физика высоких энергий. </a:t>
            </a:r>
            <a:r>
              <a:rPr lang="ru-RU" sz="1200" dirty="0" smtClean="0">
                <a:latin typeface="Arial" pitchFamily="34" charset="0"/>
                <a:ea typeface="Calibri" pitchFamily="34" charset="0"/>
                <a:cs typeface="Arial" pitchFamily="34" charset="0"/>
              </a:rPr>
              <a:t>Ядерный </a:t>
            </a:r>
            <a:r>
              <a:rPr lang="ru-RU" sz="1200" dirty="0" smtClean="0">
                <a:latin typeface="Arial" pitchFamily="34" charset="0"/>
                <a:ea typeface="Calibri" pitchFamily="34" charset="0"/>
                <a:cs typeface="Arial" pitchFamily="34" charset="0"/>
              </a:rPr>
              <a:t>реактор. </a:t>
            </a:r>
            <a:r>
              <a:rPr lang="ru-RU" sz="1200" dirty="0" smtClean="0">
                <a:latin typeface="Arial" pitchFamily="34" charset="0"/>
                <a:ea typeface="Calibri" pitchFamily="34" charset="0"/>
                <a:cs typeface="Arial" pitchFamily="34" charset="0"/>
              </a:rPr>
              <a:t>9. Квантовая теория электромагнитного излучения и вещества. </a:t>
            </a:r>
            <a:r>
              <a:rPr lang="ru-RU" sz="1200" dirty="0" smtClean="0">
                <a:latin typeface="Arial" pitchFamily="34" charset="0"/>
                <a:ea typeface="Calibri" pitchFamily="34" charset="0"/>
                <a:cs typeface="Arial" pitchFamily="34" charset="0"/>
              </a:rPr>
              <a:t>Рентгеновская </a:t>
            </a:r>
            <a:r>
              <a:rPr lang="ru-RU" sz="1200" dirty="0" smtClean="0">
                <a:latin typeface="Arial" pitchFamily="34" charset="0"/>
                <a:ea typeface="Calibri" pitchFamily="34" charset="0"/>
                <a:cs typeface="Arial" pitchFamily="34" charset="0"/>
              </a:rPr>
              <a:t>трубка. </a:t>
            </a:r>
            <a:r>
              <a:rPr lang="ru-RU" sz="1200" dirty="0" smtClean="0">
                <a:latin typeface="Arial" pitchFamily="34" charset="0"/>
                <a:ea typeface="Calibri" pitchFamily="34" charset="0"/>
                <a:cs typeface="Arial" pitchFamily="34" charset="0"/>
              </a:rPr>
              <a:t>10. Электродинамика. </a:t>
            </a:r>
            <a:r>
              <a:rPr lang="ru-RU" sz="1200" dirty="0" smtClean="0">
                <a:latin typeface="Arial" pitchFamily="34" charset="0"/>
                <a:ea typeface="Calibri" pitchFamily="34" charset="0"/>
                <a:cs typeface="Arial" pitchFamily="34" charset="0"/>
              </a:rPr>
              <a:t>Передача и распространение </a:t>
            </a:r>
            <a:r>
              <a:rPr lang="ru-RU" sz="1200" dirty="0" smtClean="0">
                <a:latin typeface="Arial" pitchFamily="34" charset="0"/>
                <a:ea typeface="Calibri" pitchFamily="34" charset="0"/>
                <a:cs typeface="Arial" pitchFamily="34" charset="0"/>
              </a:rPr>
              <a:t>электроэнергии. </a:t>
            </a:r>
            <a:r>
              <a:rPr lang="ru-RU" sz="1200" dirty="0" smtClean="0">
                <a:latin typeface="Arial" pitchFamily="34" charset="0"/>
                <a:ea typeface="Calibri" pitchFamily="34" charset="0"/>
                <a:cs typeface="Arial" pitchFamily="34" charset="0"/>
              </a:rPr>
              <a:t>11. </a:t>
            </a:r>
            <a:r>
              <a:rPr lang="ru-RU" sz="1200" dirty="0" smtClean="0">
                <a:latin typeface="Arial" pitchFamily="34" charset="0"/>
                <a:ea typeface="Calibri" pitchFamily="34" charset="0"/>
                <a:cs typeface="Arial" pitchFamily="34" charset="0"/>
              </a:rPr>
              <a:t>Радиолокация. </a:t>
            </a:r>
            <a:r>
              <a:rPr lang="ru-RU" sz="1200" dirty="0" smtClean="0">
                <a:latin typeface="Arial" pitchFamily="34" charset="0"/>
                <a:ea typeface="Calibri" pitchFamily="34" charset="0"/>
                <a:cs typeface="Arial" pitchFamily="34" charset="0"/>
              </a:rPr>
              <a:t>12. </a:t>
            </a:r>
            <a:r>
              <a:rPr lang="ru-RU" sz="1200" dirty="0" smtClean="0">
                <a:latin typeface="Arial" pitchFamily="34" charset="0"/>
                <a:ea typeface="Calibri" pitchFamily="34" charset="0"/>
                <a:cs typeface="Arial" pitchFamily="34" charset="0"/>
              </a:rPr>
              <a:t>Квантовая физика. </a:t>
            </a:r>
            <a:r>
              <a:rPr lang="ru-RU" sz="1200" dirty="0" smtClean="0">
                <a:latin typeface="Arial" pitchFamily="34" charset="0"/>
                <a:ea typeface="Calibri" pitchFamily="34" charset="0"/>
                <a:cs typeface="Arial" pitchFamily="34" charset="0"/>
              </a:rPr>
              <a:t>Лазер. </a:t>
            </a:r>
            <a:r>
              <a:rPr lang="ru-RU" sz="1200" dirty="0" smtClean="0">
                <a:latin typeface="Arial" pitchFamily="34" charset="0"/>
                <a:ea typeface="Calibri" pitchFamily="34" charset="0"/>
                <a:cs typeface="Arial" pitchFamily="34" charset="0"/>
              </a:rPr>
              <a:t>13. Физика высоких энергий. </a:t>
            </a:r>
            <a:r>
              <a:rPr lang="ru-RU" sz="1200" dirty="0" smtClean="0">
                <a:latin typeface="Arial" pitchFamily="34" charset="0"/>
                <a:ea typeface="Calibri" pitchFamily="34" charset="0"/>
                <a:cs typeface="Arial" pitchFamily="34" charset="0"/>
              </a:rPr>
              <a:t>Энергетическая система - атомная </a:t>
            </a:r>
            <a:r>
              <a:rPr lang="ru-RU" sz="1200" dirty="0" smtClean="0">
                <a:latin typeface="Arial" pitchFamily="34" charset="0"/>
                <a:ea typeface="Calibri" pitchFamily="34" charset="0"/>
                <a:cs typeface="Arial" pitchFamily="34" charset="0"/>
              </a:rPr>
              <a:t>электростанция. </a:t>
            </a:r>
            <a:r>
              <a:rPr lang="ru-RU" sz="1200" dirty="0" smtClean="0">
                <a:latin typeface="Arial" pitchFamily="34" charset="0"/>
                <a:ea typeface="Calibri" pitchFamily="34" charset="0"/>
                <a:cs typeface="Arial" pitchFamily="34" charset="0"/>
              </a:rPr>
              <a:t>14. </a:t>
            </a:r>
            <a:r>
              <a:rPr lang="ru-RU" sz="1200" dirty="0" err="1" smtClean="0">
                <a:latin typeface="Arial" pitchFamily="34" charset="0"/>
                <a:ea typeface="Calibri" pitchFamily="34" charset="0"/>
                <a:cs typeface="Arial" pitchFamily="34" charset="0"/>
              </a:rPr>
              <a:t>Термо</a:t>
            </a:r>
            <a:r>
              <a:rPr lang="ru-RU" sz="1200" dirty="0" smtClean="0">
                <a:latin typeface="Arial" pitchFamily="34" charset="0"/>
                <a:ea typeface="Calibri" pitchFamily="34" charset="0"/>
                <a:cs typeface="Arial" pitchFamily="34" charset="0"/>
              </a:rPr>
              <a:t>- и фото- </a:t>
            </a:r>
            <a:r>
              <a:rPr lang="ru-RU" sz="1200" dirty="0" smtClean="0">
                <a:latin typeface="Arial" pitchFamily="34" charset="0"/>
                <a:ea typeface="Calibri" pitchFamily="34" charset="0"/>
                <a:cs typeface="Arial" pitchFamily="34" charset="0"/>
              </a:rPr>
              <a:t>резистор. </a:t>
            </a:r>
            <a:r>
              <a:rPr lang="ru-RU" sz="1200" dirty="0" smtClean="0">
                <a:latin typeface="Arial" pitchFamily="34" charset="0"/>
                <a:ea typeface="Calibri" pitchFamily="34" charset="0"/>
                <a:cs typeface="Arial" pitchFamily="34" charset="0"/>
              </a:rPr>
              <a:t>15. Излучение и прием электромагнитных волн. Простейший радиоприемник.</a:t>
            </a:r>
          </a:p>
        </p:txBody>
      </p:sp>
      <p:sp>
        <p:nvSpPr>
          <p:cNvPr id="3" name="TextBox 2"/>
          <p:cNvSpPr txBox="1"/>
          <p:nvPr/>
        </p:nvSpPr>
        <p:spPr>
          <a:xfrm>
            <a:off x="1691680" y="-15190"/>
            <a:ext cx="576064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ФИЗИКА</a:t>
            </a:r>
            <a:endParaRPr lang="ru-RU" sz="4000" dirty="0">
              <a:solidFill>
                <a:srgbClr val="005EB5"/>
              </a:solidFill>
              <a:latin typeface="Arial" pitchFamily="34" charset="0"/>
              <a:cs typeface="Arial" pitchFamily="34" charset="0"/>
            </a:endParaRPr>
          </a:p>
        </p:txBody>
      </p:sp>
      <p:sp>
        <p:nvSpPr>
          <p:cNvPr id="4" name="Прямоугольник 4"/>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pic>
        <p:nvPicPr>
          <p:cNvPr id="15" name="Рисунок 14" descr="cid:image004.png@01D11E47.7F68C920"/>
          <p:cNvPicPr/>
          <p:nvPr/>
        </p:nvPicPr>
        <p:blipFill>
          <a:blip r:embed="rId2" r:link="rId3" cstate="print"/>
          <a:srcRect/>
          <a:stretch>
            <a:fillRect/>
          </a:stretch>
        </p:blipFill>
        <p:spPr bwMode="auto">
          <a:xfrm>
            <a:off x="6786578" y="857232"/>
            <a:ext cx="2045488" cy="1643074"/>
          </a:xfrm>
          <a:prstGeom prst="rect">
            <a:avLst/>
          </a:prstGeom>
          <a:noFill/>
          <a:ln w="9525">
            <a:solidFill>
              <a:srgbClr val="005EB5"/>
            </a:solidFill>
            <a:miter lim="800000"/>
            <a:headEnd/>
            <a:tailEnd/>
          </a:ln>
        </p:spPr>
      </p:pic>
      <p:pic>
        <p:nvPicPr>
          <p:cNvPr id="16" name="Рисунок 15" descr="cid:image001.png@01D11E47.A74C1EB0"/>
          <p:cNvPicPr/>
          <p:nvPr/>
        </p:nvPicPr>
        <p:blipFill>
          <a:blip r:embed="rId4" r:link="rId5" cstate="print"/>
          <a:srcRect/>
          <a:stretch>
            <a:fillRect/>
          </a:stretch>
        </p:blipFill>
        <p:spPr bwMode="auto">
          <a:xfrm>
            <a:off x="6786577" y="2643182"/>
            <a:ext cx="2052490" cy="1643074"/>
          </a:xfrm>
          <a:prstGeom prst="rect">
            <a:avLst/>
          </a:prstGeom>
          <a:noFill/>
          <a:ln w="9525">
            <a:solidFill>
              <a:srgbClr val="005EB5"/>
            </a:solidFill>
            <a:miter lim="800000"/>
            <a:headEnd/>
            <a:tailEnd/>
          </a:ln>
        </p:spPr>
      </p:pic>
      <p:pic>
        <p:nvPicPr>
          <p:cNvPr id="17" name="Рисунок 16" descr="cid:image004.png@01D11E47.A74C1EB0"/>
          <p:cNvPicPr/>
          <p:nvPr/>
        </p:nvPicPr>
        <p:blipFill>
          <a:blip r:embed="rId6" r:link="rId7" cstate="print"/>
          <a:srcRect/>
          <a:stretch>
            <a:fillRect/>
          </a:stretch>
        </p:blipFill>
        <p:spPr bwMode="auto">
          <a:xfrm>
            <a:off x="6786578" y="4429133"/>
            <a:ext cx="2071701" cy="1647112"/>
          </a:xfrm>
          <a:prstGeom prst="rect">
            <a:avLst/>
          </a:prstGeom>
          <a:noFill/>
          <a:ln w="9525">
            <a:solidFill>
              <a:srgbClr val="005EB5"/>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5496" y="688420"/>
            <a:ext cx="7164288" cy="55061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1. Набор «Химия 8-9 класс»</a:t>
            </a:r>
            <a:r>
              <a:rPr kumimoji="0" lang="ru-RU" sz="1400" b="0"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ru-RU" sz="117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a:t>
            </a:r>
            <a:r>
              <a:rPr kumimoji="0" lang="ru-RU" sz="117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 Валентность. 2. Строение атома, Изотопы. 3. Электронные конфигурации атомов. 4. Образование ковалентной и ионной химических связей. 5. Типы кристаллических решеток. 6. Окислительно-восстановительные реакции. 7. Реакции обмена в водных растворах. 8. Важнейшие кислоты и их соли. 9. Классификация оксидов. 10. Классификация солей. 11. Генетическая связь важнейших классов неорганических веществ. 12. Кислотность среды. 13. Электролитическая диссоциация. 14. Скорость химических реакций. 15. Химическое равновесие. 16. Классификация органических соединений. 17. Изометрия. 18. Гомология. 19. Нефть-источник углеводородов. 20. Белки.</a:t>
            </a:r>
            <a:endParaRPr kumimoji="0" lang="ru-RU" sz="117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ru-RU" sz="1400" b="1" u="sng" dirty="0" smtClean="0">
                <a:solidFill>
                  <a:srgbClr val="005EB5"/>
                </a:solidFill>
                <a:latin typeface="Arial" pitchFamily="34" charset="0"/>
                <a:ea typeface="Calibri" pitchFamily="34" charset="0"/>
                <a:cs typeface="Arial" pitchFamily="34" charset="0"/>
              </a:rPr>
              <a:t>2. Набор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«Химия 10-11 класс» </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ru-RU" sz="117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 </a:t>
            </a:r>
            <a:r>
              <a:rPr kumimoji="0" lang="ru-RU" sz="117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Производство аммиака. 2. Производство серной кислоты. 3. Кривые растворимости некоторых солей. 4. Форма электронных облаков и последовательность заполнения подуровней электронами. 5. Окраски пламени. 6. Аллотропия углерода. 7. Электрохимические производства. 8. Вода - необычное вещество. 9. Классификация и свойства оксидов. 10. Расположение электронов по </a:t>
            </a:r>
            <a:r>
              <a:rPr kumimoji="0" lang="ru-RU" sz="117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орбиталиям</a:t>
            </a:r>
            <a:r>
              <a:rPr kumimoji="0" lang="ru-RU" sz="117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в атомах первых двадцати элементов. 11. Гибридизация атомных </a:t>
            </a:r>
            <a:r>
              <a:rPr kumimoji="0" lang="ru-RU" sz="117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орбиталей</a:t>
            </a:r>
            <a:r>
              <a:rPr kumimoji="0" lang="ru-RU" sz="117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12. Химическая связь в органических соединениях. 13. Взаимное влияние атомов и групп в молекуле. 14. Пространственная изомерия. 15. Применение </a:t>
            </a:r>
            <a:r>
              <a:rPr kumimoji="0" lang="ru-RU" sz="117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алкенов</a:t>
            </a:r>
            <a:r>
              <a:rPr kumimoji="0" lang="ru-RU" sz="117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16. Бензол. 17. Генетическая связь различных классов углеводородов. 18. Жиры. 19. Моносахариды. 20. Полисахариды.</a:t>
            </a:r>
            <a:endParaRPr kumimoji="0" lang="ru-RU" sz="117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3.</a:t>
            </a:r>
            <a:r>
              <a:rPr kumimoji="0" lang="ru-RU" sz="1400" b="1" i="0" u="sng" strike="noStrike" cap="none" normalizeH="0" dirty="0" smtClean="0">
                <a:ln>
                  <a:noFill/>
                </a:ln>
                <a:solidFill>
                  <a:srgbClr val="005EB5"/>
                </a:solidFill>
                <a:effectLst/>
                <a:latin typeface="Arial" pitchFamily="34" charset="0"/>
                <a:ea typeface="Calibri" pitchFamily="34" charset="0"/>
                <a:cs typeface="Arial" pitchFamily="34" charset="0"/>
              </a:rPr>
              <a:t>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Набор «Химия. Металлы»</a:t>
            </a:r>
            <a:r>
              <a:rPr kumimoji="0" lang="ru-RU" sz="1400" b="0"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ru-RU" sz="117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a:t>
            </a:r>
            <a:r>
              <a:rPr kumimoji="0" lang="ru-RU" sz="117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 Щелочные металлы. 2. Химия щелочных металлов. 3. Элементы II А группы. 4. Жесткость воды. 5. Алюминий. 6. Применение алюминия. 7. Железо. 8. Виды коррозии. 9. Методы защиты от коррозии. 10.Общие свойства металлов. 11.Переходные металлы. 12.Хром.</a:t>
            </a:r>
            <a:endParaRPr kumimoji="0" lang="ru-RU" sz="117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4. Набор «Химия. Неметаллы»</a:t>
            </a:r>
            <a:r>
              <a:rPr kumimoji="0" lang="ru-RU" sz="1400" b="0"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7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a:t>
            </a:r>
            <a:r>
              <a:rPr kumimoji="0" lang="ru-RU" sz="117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 Галогены. 2. Химия галогенов. 3. Сера. Аллотропия. 4. Химия серы. 5. Химия азота. 6. Оксиды азота. 7. Азотная кислота – окислитель. 8. Фосфор. Аллотропия. 9. Классификация минеральных удобрений. 10.Распознавание минеральных удобрений. 11.Углерод. Аллотропия. 12.Адсорбция. 13.Оксид кремния. 14.Силикаты. 15.Применение кремния и его соединений. 16.Инертные газы. 17.Соединения фосфора. 18.Серная кислота.</a:t>
            </a:r>
            <a:endParaRPr kumimoji="0" lang="ru-RU" sz="117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691680" y="-15190"/>
            <a:ext cx="576064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ХИМИЯ</a:t>
            </a:r>
            <a:endParaRPr lang="ru-RU" sz="4000" dirty="0">
              <a:solidFill>
                <a:srgbClr val="005EB5"/>
              </a:solidFill>
              <a:latin typeface="Arial" pitchFamily="34" charset="0"/>
              <a:cs typeface="Arial" pitchFamily="34" charset="0"/>
            </a:endParaRPr>
          </a:p>
        </p:txBody>
      </p:sp>
      <p:sp>
        <p:nvSpPr>
          <p:cNvPr id="4" name="Прямоугольник 4"/>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pic>
        <p:nvPicPr>
          <p:cNvPr id="5" name="Рисунок 4" descr="Химия. Неметаллы_14.Силикаты.jpg"/>
          <p:cNvPicPr>
            <a:picLocks noChangeAspect="1"/>
          </p:cNvPicPr>
          <p:nvPr/>
        </p:nvPicPr>
        <p:blipFill>
          <a:blip r:embed="rId2" cstate="print"/>
          <a:stretch>
            <a:fillRect/>
          </a:stretch>
        </p:blipFill>
        <p:spPr>
          <a:xfrm>
            <a:off x="7164288" y="3573016"/>
            <a:ext cx="1803655" cy="1260000"/>
          </a:xfrm>
          <a:prstGeom prst="rect">
            <a:avLst/>
          </a:prstGeom>
        </p:spPr>
      </p:pic>
      <p:pic>
        <p:nvPicPr>
          <p:cNvPr id="6" name="Рисунок 5" descr="Химия 8-9 класс_04. Образование ковалентной и ионной химических связей.jpg"/>
          <p:cNvPicPr>
            <a:picLocks noChangeAspect="1"/>
          </p:cNvPicPr>
          <p:nvPr/>
        </p:nvPicPr>
        <p:blipFill>
          <a:blip r:embed="rId3" cstate="print"/>
          <a:stretch>
            <a:fillRect/>
          </a:stretch>
        </p:blipFill>
        <p:spPr>
          <a:xfrm>
            <a:off x="7164288" y="836712"/>
            <a:ext cx="1803655" cy="1260000"/>
          </a:xfrm>
          <a:prstGeom prst="rect">
            <a:avLst/>
          </a:prstGeom>
        </p:spPr>
      </p:pic>
      <p:pic>
        <p:nvPicPr>
          <p:cNvPr id="7" name="Рисунок 6" descr="Химия 10-11 класс_12. Химическая связь в органических соединениях.jpg"/>
          <p:cNvPicPr>
            <a:picLocks noChangeAspect="1"/>
          </p:cNvPicPr>
          <p:nvPr/>
        </p:nvPicPr>
        <p:blipFill>
          <a:blip r:embed="rId4" cstate="print"/>
          <a:stretch>
            <a:fillRect/>
          </a:stretch>
        </p:blipFill>
        <p:spPr>
          <a:xfrm>
            <a:off x="7164288" y="2204864"/>
            <a:ext cx="1803655" cy="1260000"/>
          </a:xfrm>
          <a:prstGeom prst="rect">
            <a:avLst/>
          </a:prstGeom>
        </p:spPr>
      </p:pic>
      <p:pic>
        <p:nvPicPr>
          <p:cNvPr id="8" name="Рисунок 7" descr="Химия 10-11 класс_14. Пространственная изомерия.jpg"/>
          <p:cNvPicPr>
            <a:picLocks noChangeAspect="1"/>
          </p:cNvPicPr>
          <p:nvPr/>
        </p:nvPicPr>
        <p:blipFill>
          <a:blip r:embed="rId5" cstate="print"/>
          <a:stretch>
            <a:fillRect/>
          </a:stretch>
        </p:blipFill>
        <p:spPr>
          <a:xfrm>
            <a:off x="7164288" y="4941168"/>
            <a:ext cx="1803655" cy="1260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07504" y="734507"/>
            <a:ext cx="6948264"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tabLst>
                <a:tab pos="336550" algn="l"/>
                <a:tab pos="2049463" algn="l"/>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1. Набо</a:t>
            </a:r>
            <a:r>
              <a:rPr lang="ru-RU" sz="1400" b="1" u="sng" dirty="0" smtClean="0">
                <a:solidFill>
                  <a:srgbClr val="005EB5"/>
                </a:solidFill>
                <a:latin typeface="Arial" pitchFamily="34" charset="0"/>
                <a:ea typeface="Calibri" pitchFamily="34" charset="0"/>
                <a:cs typeface="Arial" pitchFamily="34" charset="0"/>
              </a:rPr>
              <a:t>р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«Вещества растений. Клеточное строение</a:t>
            </a:r>
            <a:r>
              <a:rPr lang="ru-RU" sz="1400" b="1" u="sng" dirty="0" smtClean="0">
                <a:solidFill>
                  <a:srgbClr val="005EB5"/>
                </a:solidFill>
                <a:latin typeface="Arial" pitchFamily="34" charset="0"/>
                <a:ea typeface="Calibri" pitchFamily="34" charset="0"/>
                <a:cs typeface="Arial" pitchFamily="34" charset="0"/>
              </a:rPr>
              <a:t>»</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 Увеличительные приборы. 2. Клеточное строение растений. 3. Пластиды. 4. Запасные вещества и ткани растений. 5. Строение растительной клетки. 6. Покровная ткань растений. 7. Механическая ткань растений. 8. Образовательная ткань растений. 9. Основная ткань растений. 10. Проводящая ткань растений (ксилема). 11. Проводящая ткань растений (флоэма). 12. Жизнедеятельность клетки.</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600"/>
              </a:spcAft>
              <a:buClrTx/>
              <a:buSzTx/>
              <a:tabLst>
                <a:tab pos="336550" algn="l"/>
                <a:tab pos="2049463" algn="l"/>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2. Набор «Общее знакомство с цветковыми растениями»</a:t>
            </a:r>
            <a:r>
              <a:rPr kumimoji="0" lang="ru-RU" sz="1200" b="1"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 </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Царства живой природы. 2. Дикорастущие и культурные растения. 3. Цветковое растение и его органы. 4. Вегетативные органы растений. 5. Генеративные органы растений. 6. Жизненные формы растений.</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buClrTx/>
              <a:buSzTx/>
              <a:tabLst>
                <a:tab pos="336550" algn="l"/>
                <a:tab pos="2049463" algn="l"/>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3. Набор «Биология 6 класс. Растения. Грибы. Лишайники</a:t>
            </a:r>
            <a:endParaRPr kumimoji="0" lang="ru-RU" sz="1400" b="1" i="0" u="sng" strike="noStrike" cap="none" normalizeH="0" baseline="0" dirty="0" smtClean="0">
              <a:ln>
                <a:noFill/>
              </a:ln>
              <a:solidFill>
                <a:srgbClr val="005E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tab pos="336550" algn="l"/>
                <a:tab pos="2049463" algn="l"/>
              </a:tabLst>
            </a:pPr>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 </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Цветок. Соцветия. 2. Семя. 3. Плод. 4. Корень. 5. Побег и почка. Стебель. 6. Лист. 7. Вегетативное размножение растений. 8. Бактерии, грибы. 9. Водоросли. Лишайники. 10. Мхи. Плауны. Хвощи. Папоротники. 11. Голосеменные. 12. Покрытосеменные. Двудольные (1). 13. Покрытосеменные. Двудольные (2). 14. Покрытосеменные. Однодольные.</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buClrTx/>
              <a:buSzTx/>
              <a:buFontTx/>
              <a:buNone/>
              <a:tabLst>
                <a:tab pos="336550" algn="l"/>
                <a:tab pos="2049463" algn="l"/>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4. Набор «Биология 7 класс. Животные» </a:t>
            </a:r>
            <a:endParaRPr kumimoji="0" lang="ru-RU" sz="1400" b="1" i="0" u="sng" strike="noStrike" cap="none" normalizeH="0" baseline="0" dirty="0" smtClean="0">
              <a:ln>
                <a:noFill/>
              </a:ln>
              <a:solidFill>
                <a:srgbClr val="005E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tab pos="336550" algn="l"/>
                <a:tab pos="2049463" algn="l"/>
              </a:tabLst>
            </a:pPr>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 </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Простейшие. 2. </a:t>
            </a:r>
            <a:r>
              <a:rPr kumimoji="0" lang="ru-RU"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Кишечно-полостные</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3. Плоские, Круглые, Кольчатые черви. 4. Моллюски. 5. Членистоногие. 6. Класс Насекомые (Жуки). 7. Рыбы. 8. Класс Земноводные или амфибии. 9. Пресмыкающиеся или рептилии. 10. Класс Птицы. 11. Класс Млекопитающие или звери: особенности, классификация. 12. Класс Млекопитающие или звери: разнообразие и значение.</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buClrTx/>
              <a:buSzTx/>
              <a:tabLst>
                <a:tab pos="336550" algn="l"/>
                <a:tab pos="2049463" algn="l"/>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5. Набор «Биология. 8-9 классы. Человек» </a:t>
            </a:r>
            <a:endParaRPr kumimoji="0" lang="ru-RU" sz="1400" b="1" i="0" u="sng" strike="noStrike" cap="none" normalizeH="0" baseline="0" dirty="0" smtClean="0">
              <a:ln>
                <a:noFill/>
              </a:ln>
              <a:solidFill>
                <a:srgbClr val="005E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buClrTx/>
              <a:buSzTx/>
              <a:buFontTx/>
              <a:buNone/>
              <a:tabLst>
                <a:tab pos="336550" algn="l"/>
                <a:tab pos="2049463" algn="l"/>
              </a:tabLst>
            </a:pPr>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1.Типы тканей. 2.Головной мозг. Спинной мозг. 3.Функции нервной системы. 4.Строение и работа сердца. 5.Связь кровообращения и </a:t>
            </a:r>
            <a:r>
              <a:rPr kumimoji="0" lang="ru-RU"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лимфообращения</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6.Дыхание. 7.Пищеварение. 8.Строение почки. 9.Строение и функции кожи. 10.Строение и типы костей. 11.Строение мышц. 12.Восприятие. Органы чувств.</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691680" y="-15190"/>
            <a:ext cx="576064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БИОЛОГИЯ</a:t>
            </a:r>
            <a:endParaRPr lang="ru-RU" sz="4000" dirty="0">
              <a:solidFill>
                <a:srgbClr val="005EB5"/>
              </a:solidFill>
              <a:latin typeface="Arial" pitchFamily="34" charset="0"/>
              <a:cs typeface="Arial" pitchFamily="34" charset="0"/>
            </a:endParaRPr>
          </a:p>
        </p:txBody>
      </p:sp>
      <p:sp>
        <p:nvSpPr>
          <p:cNvPr id="4" name="Прямоугольник 4"/>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pic>
        <p:nvPicPr>
          <p:cNvPr id="5" name="Рисунок 4" descr="Биология. 8-9 классы. Человек_04. Строение и работа сердца.jpg"/>
          <p:cNvPicPr>
            <a:picLocks noChangeAspect="1"/>
          </p:cNvPicPr>
          <p:nvPr/>
        </p:nvPicPr>
        <p:blipFill>
          <a:blip r:embed="rId2" cstate="print"/>
          <a:stretch>
            <a:fillRect/>
          </a:stretch>
        </p:blipFill>
        <p:spPr>
          <a:xfrm>
            <a:off x="7164288" y="4797152"/>
            <a:ext cx="1803655" cy="1260000"/>
          </a:xfrm>
          <a:prstGeom prst="rect">
            <a:avLst/>
          </a:prstGeom>
        </p:spPr>
      </p:pic>
      <p:pic>
        <p:nvPicPr>
          <p:cNvPr id="6" name="Рисунок 5" descr="Биология 6 класс. Растения. Грибы. Лишайники_05 Побег и почка. Стебель.jpg"/>
          <p:cNvPicPr>
            <a:picLocks noChangeAspect="1"/>
          </p:cNvPicPr>
          <p:nvPr/>
        </p:nvPicPr>
        <p:blipFill>
          <a:blip r:embed="rId3" cstate="print"/>
          <a:stretch>
            <a:fillRect/>
          </a:stretch>
        </p:blipFill>
        <p:spPr>
          <a:xfrm>
            <a:off x="7164288" y="908720"/>
            <a:ext cx="1803655" cy="1260000"/>
          </a:xfrm>
          <a:prstGeom prst="rect">
            <a:avLst/>
          </a:prstGeom>
        </p:spPr>
      </p:pic>
      <p:pic>
        <p:nvPicPr>
          <p:cNvPr id="7" name="Рисунок 6" descr="Биология 7 класс. Животные_01 Простейшие.jpg"/>
          <p:cNvPicPr>
            <a:picLocks noChangeAspect="1"/>
          </p:cNvPicPr>
          <p:nvPr/>
        </p:nvPicPr>
        <p:blipFill>
          <a:blip r:embed="rId4" cstate="print"/>
          <a:stretch>
            <a:fillRect/>
          </a:stretch>
        </p:blipFill>
        <p:spPr>
          <a:xfrm>
            <a:off x="7164288" y="2204864"/>
            <a:ext cx="1803655" cy="1260000"/>
          </a:xfrm>
          <a:prstGeom prst="rect">
            <a:avLst/>
          </a:prstGeom>
        </p:spPr>
      </p:pic>
      <p:pic>
        <p:nvPicPr>
          <p:cNvPr id="8" name="Рисунок 7" descr="Биология 7 класс. Животные_07 Рыбы.jpg"/>
          <p:cNvPicPr>
            <a:picLocks noChangeAspect="1"/>
          </p:cNvPicPr>
          <p:nvPr/>
        </p:nvPicPr>
        <p:blipFill>
          <a:blip r:embed="rId5" cstate="print"/>
          <a:stretch>
            <a:fillRect/>
          </a:stretch>
        </p:blipFill>
        <p:spPr>
          <a:xfrm>
            <a:off x="7164288" y="3501008"/>
            <a:ext cx="1803655" cy="1260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836712"/>
            <a:ext cx="6534472" cy="5247590"/>
          </a:xfrm>
          <a:prstGeom prst="rect">
            <a:avLst/>
          </a:prstGeom>
        </p:spPr>
        <p:txBody>
          <a:bodyPr wrap="square">
            <a:spAutoFit/>
          </a:bodyPr>
          <a:lstStyle/>
          <a:p>
            <a:pPr lvl="0" eaLnBrk="0" fontAlgn="base" hangingPunct="0">
              <a:spcBef>
                <a:spcPct val="0"/>
              </a:spcBef>
              <a:tabLst>
                <a:tab pos="336550" algn="l"/>
                <a:tab pos="2049463" algn="l"/>
              </a:tabLst>
            </a:pPr>
            <a:r>
              <a:rPr lang="ru-RU" sz="1400" b="1" u="sng" dirty="0" smtClean="0">
                <a:solidFill>
                  <a:srgbClr val="005EB5"/>
                </a:solidFill>
                <a:latin typeface="Arial" pitchFamily="34" charset="0"/>
                <a:ea typeface="Calibri" pitchFamily="34" charset="0"/>
                <a:cs typeface="Arial" pitchFamily="34" charset="0"/>
              </a:rPr>
              <a:t>6. Набор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Биология 10-11 классы. Цитология. Генетика. Селекция</a:t>
            </a:r>
            <a:r>
              <a:rPr lang="ru-RU" sz="1400" b="1" u="sng" dirty="0">
                <a:solidFill>
                  <a:srgbClr val="005EB5"/>
                </a:solidFill>
                <a:latin typeface="Arial" pitchFamily="34" charset="0"/>
                <a:ea typeface="Calibri" pitchFamily="34" charset="0"/>
                <a:cs typeface="Arial" pitchFamily="34" charset="0"/>
              </a:rPr>
              <a:t>»</a:t>
            </a:r>
            <a:r>
              <a:rPr kumimoji="0" lang="ru-RU" sz="1400" b="0"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pPr lvl="0" eaLnBrk="0" fontAlgn="base" hangingPunct="0">
              <a:spcBef>
                <a:spcPct val="0"/>
              </a:spcBef>
              <a:spcAft>
                <a:spcPts val="600"/>
              </a:spcAft>
              <a:tabLst>
                <a:tab pos="336550" algn="l"/>
                <a:tab pos="2049463" algn="l"/>
              </a:tabLst>
            </a:pPr>
            <a:r>
              <a:rPr lang="ru-RU" sz="1200" b="1" dirty="0" smtClean="0">
                <a:latin typeface="Arial" pitchFamily="34" charset="0"/>
                <a:ea typeface="Calibri" pitchFamily="34" charset="0"/>
                <a:cs typeface="Arial" pitchFamily="34" charset="0"/>
              </a:rPr>
              <a:t>Темы:</a:t>
            </a:r>
            <a:r>
              <a:rPr lang="ru-RU" sz="1200" dirty="0" smtClean="0">
                <a:latin typeface="Arial" pitchFamily="34" charset="0"/>
                <a:ea typeface="Calibri" pitchFamily="34" charset="0"/>
                <a:cs typeface="Arial" pitchFamily="34" charset="0"/>
              </a:rPr>
              <a:t> </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Строение клеток. 2. Органоиды клетки. 3. Химический состав клетки. 4. Биосинтез белка. 5. Фотосинтез. 6. Формы размножения организмов. 7. Образование клеток. </a:t>
            </a:r>
            <a:r>
              <a:rPr kumimoji="0" lang="ru-RU"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Миоз</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Мейтоз</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8. Генетика. Законы Г. Менделя. 9. Генетика пола. 10. Изменчивость организмов. 11. Происхождение культурных растений и домашних животных. 12. Селекция.</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ts val="600"/>
              </a:spcAft>
              <a:tabLst>
                <a:tab pos="336550" algn="l"/>
                <a:tab pos="2049463" algn="l"/>
              </a:tabLst>
            </a:pPr>
            <a:r>
              <a:rPr lang="ru-RU" sz="1400" b="1" u="sng" dirty="0" smtClean="0">
                <a:solidFill>
                  <a:srgbClr val="005EB5"/>
                </a:solidFill>
                <a:latin typeface="Arial" pitchFamily="34" charset="0"/>
                <a:ea typeface="Calibri" pitchFamily="34" charset="0"/>
                <a:cs typeface="Arial" pitchFamily="34" charset="0"/>
              </a:rPr>
              <a:t>7. Набор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Биология 10-11 классы. Эволюционное учение</a:t>
            </a:r>
            <a:r>
              <a:rPr lang="ru-RU" sz="1400" b="1" u="sng" dirty="0">
                <a:solidFill>
                  <a:srgbClr val="005EB5"/>
                </a:solidFill>
                <a:latin typeface="Arial" pitchFamily="34" charset="0"/>
                <a:ea typeface="Calibri" pitchFamily="34" charset="0"/>
                <a:cs typeface="Arial" pitchFamily="34" charset="0"/>
              </a:rPr>
              <a:t>»</a:t>
            </a:r>
            <a:r>
              <a:rPr kumimoji="0" lang="ru-RU" sz="1400" b="0"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lang="ru-RU" sz="1200" b="1" dirty="0" smtClean="0">
                <a:latin typeface="Arial" pitchFamily="34" charset="0"/>
                <a:ea typeface="Calibri" pitchFamily="34" charset="0"/>
                <a:cs typeface="Arial" pitchFamily="34" charset="0"/>
              </a:rPr>
              <a:t>Темы:</a:t>
            </a:r>
            <a:r>
              <a:rPr lang="ru-RU" sz="1200" dirty="0" smtClean="0">
                <a:latin typeface="Arial" pitchFamily="34" charset="0"/>
                <a:ea typeface="Calibri" pitchFamily="34" charset="0"/>
                <a:cs typeface="Arial" pitchFamily="34" charset="0"/>
              </a:rPr>
              <a:t> </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Развитие биологии до Ч. Дарвина. 2. Эволюционное учение Ч.Дарвина. 3. Виды. Образование видов. 4. Изменчивость организмов. 5. Искусственный отбор. 6. Естественный отбор. 7. Доказательства эволюции. 8. Главные направления эволюции. 9. Развитие органического мира. 10. Эволюция человека.</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tabLst>
                <a:tab pos="336550" algn="l"/>
                <a:tab pos="2049463" algn="l"/>
              </a:tabLst>
            </a:pPr>
            <a:r>
              <a:rPr lang="ru-RU" sz="1400" b="1" u="sng" dirty="0" smtClean="0">
                <a:solidFill>
                  <a:srgbClr val="005EB5"/>
                </a:solidFill>
                <a:latin typeface="Arial" pitchFamily="34" charset="0"/>
                <a:ea typeface="Calibri" pitchFamily="34" charset="0"/>
                <a:cs typeface="Arial" pitchFamily="34" charset="0"/>
              </a:rPr>
              <a:t>8. Набор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Строение тела человека</a:t>
            </a:r>
            <a:r>
              <a:rPr lang="ru-RU" sz="1400" b="1" u="sng" dirty="0" smtClean="0">
                <a:solidFill>
                  <a:srgbClr val="005EB5"/>
                </a:solidFill>
                <a:latin typeface="Arial" pitchFamily="34" charset="0"/>
                <a:ea typeface="Calibri" pitchFamily="34" charset="0"/>
                <a:cs typeface="Arial" pitchFamily="34" charset="0"/>
              </a:rPr>
              <a:t>»</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pPr lvl="0" eaLnBrk="0" fontAlgn="base" hangingPunct="0">
              <a:spcBef>
                <a:spcPct val="0"/>
              </a:spcBef>
              <a:spcAft>
                <a:spcPts val="600"/>
              </a:spcAft>
              <a:tabLst>
                <a:tab pos="336550" algn="l"/>
                <a:tab pos="2049463" algn="l"/>
              </a:tabLst>
            </a:pPr>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a:t>
            </a:r>
            <a:r>
              <a:rPr kumimoji="0" lang="ru-RU" sz="1200" b="1"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Скелет. 2. Мышцы (вид спереди). 3. Мышцы (вид сзади). 4. Кровеносная и лимфатическая системы. 5. Дыхательная система. 6. Пищеварительная система. 7. Выделительная система. 8. Нервная система. 9. Женская половая система. 10. Мужская половая система. </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tabLst>
                <a:tab pos="336550" algn="l"/>
                <a:tab pos="2049463" algn="l"/>
              </a:tabLst>
            </a:pPr>
            <a:r>
              <a:rPr lang="ru-RU" sz="1400" b="1" u="sng" dirty="0" smtClean="0">
                <a:solidFill>
                  <a:srgbClr val="005EB5"/>
                </a:solidFill>
                <a:latin typeface="Arial" pitchFamily="34" charset="0"/>
                <a:ea typeface="Calibri" pitchFamily="34" charset="0"/>
                <a:cs typeface="Arial" pitchFamily="34" charset="0"/>
              </a:rPr>
              <a:t>9. Набор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Введение в экологию</a:t>
            </a:r>
            <a:r>
              <a:rPr lang="ru-RU" sz="1400" b="1" u="sng" dirty="0">
                <a:solidFill>
                  <a:srgbClr val="005EB5"/>
                </a:solidFill>
                <a:latin typeface="Arial" pitchFamily="34" charset="0"/>
                <a:ea typeface="Calibri" pitchFamily="34" charset="0"/>
                <a:cs typeface="Arial" pitchFamily="34" charset="0"/>
              </a:rPr>
              <a:t>»</a:t>
            </a:r>
            <a:r>
              <a:rPr kumimoji="0" lang="ru-RU" sz="1400" b="0"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 </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Зарождение и развитие экологии. 2 Живые системы </a:t>
            </a:r>
            <a:r>
              <a:rPr lang="ru-RU" sz="1200" dirty="0">
                <a:latin typeface="Arial" pitchFamily="34" charset="0"/>
                <a:ea typeface="Calibri" pitchFamily="34" charset="0"/>
                <a:cs typeface="Arial" pitchFamily="34" charset="0"/>
              </a:rPr>
              <a:t>–</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объекты изучения экологии. 3.Экология </a:t>
            </a:r>
            <a:r>
              <a:rPr lang="ru-RU" sz="1200" dirty="0">
                <a:latin typeface="Arial" pitchFamily="34" charset="0"/>
                <a:ea typeface="Calibri" pitchFamily="34" charset="0"/>
                <a:cs typeface="Arial" pitchFamily="34" charset="0"/>
              </a:rPr>
              <a:t>–</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междисциплинарная наука. 4. Экосистема: основные компоненты. 5. Основные среды жизни на планете. 6. Классификация экологических факторов. 7. Основные типы взаимодействия между видами. 8. Комплексное действие экологических факторов. 9. Типы питания живых организмов. 10. Пищевые связи в экосистеме. 11. Экологические ниши. 12. Структура биосферы и её границы. 13. Организм человека - среда обитания микроорганизмов. 14. Антропогенное воздействие на окружающую среду. 15. Рост численности населения на планете. 16. Глобальное потепление.  17. Глобальное потепление.  18. Доступность пресной воды.</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691680" y="-15190"/>
            <a:ext cx="576064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БИОЛОГИЯ</a:t>
            </a:r>
            <a:endParaRPr lang="ru-RU" sz="4000" dirty="0">
              <a:solidFill>
                <a:srgbClr val="005EB5"/>
              </a:solidFill>
              <a:latin typeface="Arial" pitchFamily="34" charset="0"/>
              <a:cs typeface="Arial" pitchFamily="34" charset="0"/>
            </a:endParaRPr>
          </a:p>
        </p:txBody>
      </p:sp>
      <p:sp>
        <p:nvSpPr>
          <p:cNvPr id="4" name="Прямоугольник 4"/>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pic>
        <p:nvPicPr>
          <p:cNvPr id="5" name="Рисунок 4" descr="Введение в экологию_18. Доступность пресной воды.jpg"/>
          <p:cNvPicPr>
            <a:picLocks noChangeAspect="1"/>
          </p:cNvPicPr>
          <p:nvPr/>
        </p:nvPicPr>
        <p:blipFill>
          <a:blip r:embed="rId2" cstate="print"/>
          <a:stretch>
            <a:fillRect/>
          </a:stretch>
        </p:blipFill>
        <p:spPr>
          <a:xfrm>
            <a:off x="7164288" y="4941168"/>
            <a:ext cx="1803655" cy="1260000"/>
          </a:xfrm>
          <a:prstGeom prst="rect">
            <a:avLst/>
          </a:prstGeom>
        </p:spPr>
      </p:pic>
      <p:pic>
        <p:nvPicPr>
          <p:cNvPr id="6" name="Рисунок 5" descr="Биология 10-11 классы. Цитология. Генетика. Селекция_06_Фотосинтез.jpg"/>
          <p:cNvPicPr>
            <a:picLocks noChangeAspect="1"/>
          </p:cNvPicPr>
          <p:nvPr/>
        </p:nvPicPr>
        <p:blipFill>
          <a:blip r:embed="rId3" cstate="print"/>
          <a:stretch>
            <a:fillRect/>
          </a:stretch>
        </p:blipFill>
        <p:spPr>
          <a:xfrm>
            <a:off x="7164288" y="2204864"/>
            <a:ext cx="1803655" cy="1260000"/>
          </a:xfrm>
          <a:prstGeom prst="rect">
            <a:avLst/>
          </a:prstGeom>
        </p:spPr>
      </p:pic>
      <p:pic>
        <p:nvPicPr>
          <p:cNvPr id="7" name="Рисунок 6" descr="Биология 10-11 классы. Цитология. Генетика. Селекция_09_Образование клеток. Митоз. Мейоз.jpg"/>
          <p:cNvPicPr>
            <a:picLocks noChangeAspect="1"/>
          </p:cNvPicPr>
          <p:nvPr/>
        </p:nvPicPr>
        <p:blipFill>
          <a:blip r:embed="rId4" cstate="print"/>
          <a:stretch>
            <a:fillRect/>
          </a:stretch>
        </p:blipFill>
        <p:spPr>
          <a:xfrm>
            <a:off x="6732240" y="836712"/>
            <a:ext cx="1803655" cy="1260000"/>
          </a:xfrm>
          <a:prstGeom prst="rect">
            <a:avLst/>
          </a:prstGeom>
        </p:spPr>
      </p:pic>
      <p:pic>
        <p:nvPicPr>
          <p:cNvPr id="8" name="Рисунок 7" descr="Введение в экологию_12. Структура биосферы и её границы.jpg"/>
          <p:cNvPicPr>
            <a:picLocks noChangeAspect="1"/>
          </p:cNvPicPr>
          <p:nvPr/>
        </p:nvPicPr>
        <p:blipFill>
          <a:blip r:embed="rId5" cstate="print"/>
          <a:stretch>
            <a:fillRect/>
          </a:stretch>
        </p:blipFill>
        <p:spPr>
          <a:xfrm>
            <a:off x="6732240" y="3573016"/>
            <a:ext cx="1803655" cy="1260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836712"/>
            <a:ext cx="6534472" cy="5247590"/>
          </a:xfrm>
          <a:prstGeom prst="rect">
            <a:avLst/>
          </a:prstGeom>
        </p:spPr>
        <p:txBody>
          <a:bodyPr wrap="square">
            <a:spAutoFit/>
          </a:bodyPr>
          <a:lstStyle/>
          <a:p>
            <a:pPr lvl="0" eaLnBrk="0" fontAlgn="base" hangingPunct="0">
              <a:spcBef>
                <a:spcPct val="0"/>
              </a:spcBef>
              <a:tabLst>
                <a:tab pos="336550" algn="l"/>
                <a:tab pos="2049463" algn="l"/>
              </a:tabLst>
            </a:pPr>
            <a:r>
              <a:rPr lang="ru-RU" sz="1400" b="1" u="sng" dirty="0" smtClean="0">
                <a:solidFill>
                  <a:srgbClr val="005EB5"/>
                </a:solidFill>
                <a:latin typeface="Arial" pitchFamily="34" charset="0"/>
                <a:ea typeface="Calibri" pitchFamily="34" charset="0"/>
                <a:cs typeface="Arial" pitchFamily="34" charset="0"/>
              </a:rPr>
              <a:t>6. Набор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Биология 10-11 классы. Цитология. Генетика. Селекция</a:t>
            </a:r>
            <a:r>
              <a:rPr lang="ru-RU" sz="1400" b="1" u="sng" dirty="0">
                <a:solidFill>
                  <a:srgbClr val="005EB5"/>
                </a:solidFill>
                <a:latin typeface="Arial" pitchFamily="34" charset="0"/>
                <a:ea typeface="Calibri" pitchFamily="34" charset="0"/>
                <a:cs typeface="Arial" pitchFamily="34" charset="0"/>
              </a:rPr>
              <a:t>»</a:t>
            </a:r>
            <a:r>
              <a:rPr kumimoji="0" lang="ru-RU" sz="1400" b="0"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pPr lvl="0" eaLnBrk="0" fontAlgn="base" hangingPunct="0">
              <a:spcBef>
                <a:spcPct val="0"/>
              </a:spcBef>
              <a:spcAft>
                <a:spcPts val="600"/>
              </a:spcAft>
              <a:tabLst>
                <a:tab pos="336550" algn="l"/>
                <a:tab pos="2049463" algn="l"/>
              </a:tabLst>
            </a:pPr>
            <a:r>
              <a:rPr lang="ru-RU" sz="1200" b="1" dirty="0" smtClean="0">
                <a:latin typeface="Arial" pitchFamily="34" charset="0"/>
                <a:ea typeface="Calibri" pitchFamily="34" charset="0"/>
                <a:cs typeface="Arial" pitchFamily="34" charset="0"/>
              </a:rPr>
              <a:t>Темы:</a:t>
            </a:r>
            <a:r>
              <a:rPr lang="ru-RU" sz="1200" dirty="0" smtClean="0">
                <a:latin typeface="Arial" pitchFamily="34" charset="0"/>
                <a:ea typeface="Calibri" pitchFamily="34" charset="0"/>
                <a:cs typeface="Arial" pitchFamily="34" charset="0"/>
              </a:rPr>
              <a:t> </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Строение клеток. 2. Органоиды клетки. 3. Химический состав клетки. 4. Биосинтез белка. 5. Фотосинтез. 6. Формы размножения организмов. 7. Образование клеток. </a:t>
            </a:r>
            <a:r>
              <a:rPr kumimoji="0" lang="ru-RU"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Миоз</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Мейтоз</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8. Генетика. Законы Г. Менделя. 9. Генетика пола. 10. Изменчивость организмов. 11. Происхождение культурных растений и домашних животных. 12. Селекция.</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ts val="600"/>
              </a:spcAft>
              <a:tabLst>
                <a:tab pos="336550" algn="l"/>
                <a:tab pos="2049463" algn="l"/>
              </a:tabLst>
            </a:pPr>
            <a:r>
              <a:rPr lang="ru-RU" sz="1400" b="1" u="sng" dirty="0" smtClean="0">
                <a:solidFill>
                  <a:srgbClr val="005EB5"/>
                </a:solidFill>
                <a:latin typeface="Arial" pitchFamily="34" charset="0"/>
                <a:ea typeface="Calibri" pitchFamily="34" charset="0"/>
                <a:cs typeface="Arial" pitchFamily="34" charset="0"/>
              </a:rPr>
              <a:t>7. Набор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Биология 10-11 классы. Эволюционное учение</a:t>
            </a:r>
            <a:r>
              <a:rPr lang="ru-RU" sz="1400" b="1" u="sng" dirty="0">
                <a:solidFill>
                  <a:srgbClr val="005EB5"/>
                </a:solidFill>
                <a:latin typeface="Arial" pitchFamily="34" charset="0"/>
                <a:ea typeface="Calibri" pitchFamily="34" charset="0"/>
                <a:cs typeface="Arial" pitchFamily="34" charset="0"/>
              </a:rPr>
              <a:t>»</a:t>
            </a:r>
            <a:r>
              <a:rPr kumimoji="0" lang="ru-RU" sz="1400" b="0"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lang="ru-RU" sz="1200" b="1" dirty="0" smtClean="0">
                <a:latin typeface="Arial" pitchFamily="34" charset="0"/>
                <a:ea typeface="Calibri" pitchFamily="34" charset="0"/>
                <a:cs typeface="Arial" pitchFamily="34" charset="0"/>
              </a:rPr>
              <a:t>Темы:</a:t>
            </a:r>
            <a:r>
              <a:rPr lang="ru-RU" sz="1200" dirty="0" smtClean="0">
                <a:latin typeface="Arial" pitchFamily="34" charset="0"/>
                <a:ea typeface="Calibri" pitchFamily="34" charset="0"/>
                <a:cs typeface="Arial" pitchFamily="34" charset="0"/>
              </a:rPr>
              <a:t> </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Развитие биологии до Ч. Дарвина. 2. Эволюционное учение Ч.Дарвина. 3. Виды. Образование видов. 4. Изменчивость организмов. 5. Искусственный отбор. 6. Естественный отбор. 7. Доказательства эволюции. 8. Главные направления эволюции. 9. Развитие органического мира. 10. Эволюция человека.</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tabLst>
                <a:tab pos="336550" algn="l"/>
                <a:tab pos="2049463" algn="l"/>
              </a:tabLst>
            </a:pPr>
            <a:r>
              <a:rPr lang="ru-RU" sz="1400" b="1" u="sng" dirty="0" smtClean="0">
                <a:solidFill>
                  <a:srgbClr val="005EB5"/>
                </a:solidFill>
                <a:latin typeface="Arial" pitchFamily="34" charset="0"/>
                <a:ea typeface="Calibri" pitchFamily="34" charset="0"/>
                <a:cs typeface="Arial" pitchFamily="34" charset="0"/>
              </a:rPr>
              <a:t>8. Набор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Строение тела человека</a:t>
            </a:r>
            <a:r>
              <a:rPr lang="ru-RU" sz="1400" b="1" u="sng" dirty="0" smtClean="0">
                <a:solidFill>
                  <a:srgbClr val="005EB5"/>
                </a:solidFill>
                <a:latin typeface="Arial" pitchFamily="34" charset="0"/>
                <a:ea typeface="Calibri" pitchFamily="34" charset="0"/>
                <a:cs typeface="Arial" pitchFamily="34" charset="0"/>
              </a:rPr>
              <a:t>»</a:t>
            </a:r>
            <a:endParaRPr kumimoji="0" lang="ru-RU" sz="1400" b="0" i="0" u="sng" strike="noStrike" cap="none" normalizeH="0" baseline="0" dirty="0" smtClean="0">
              <a:ln>
                <a:noFill/>
              </a:ln>
              <a:solidFill>
                <a:srgbClr val="005EB5"/>
              </a:solidFill>
              <a:effectLst/>
              <a:latin typeface="Arial" pitchFamily="34" charset="0"/>
              <a:cs typeface="Arial" pitchFamily="34" charset="0"/>
            </a:endParaRPr>
          </a:p>
          <a:p>
            <a:pPr lvl="0" eaLnBrk="0" fontAlgn="base" hangingPunct="0">
              <a:spcBef>
                <a:spcPct val="0"/>
              </a:spcBef>
              <a:spcAft>
                <a:spcPts val="600"/>
              </a:spcAft>
              <a:tabLst>
                <a:tab pos="336550" algn="l"/>
                <a:tab pos="2049463" algn="l"/>
              </a:tabLst>
            </a:pPr>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a:t>
            </a:r>
            <a:r>
              <a:rPr kumimoji="0" lang="ru-RU" sz="1200" b="1"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Скелет. 2. Мышцы (вид спереди). 3. Мышцы (вид сзади). 4. Кровеносная и лимфатическая системы. 5. Дыхательная система. 6. Пищеварительная система. 7. Выделительная система. 8. Нервная система. 9. Женская половая система. 10. Мужская половая система. </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tabLst>
                <a:tab pos="336550" algn="l"/>
                <a:tab pos="2049463" algn="l"/>
              </a:tabLst>
            </a:pPr>
            <a:r>
              <a:rPr lang="ru-RU" sz="1400" b="1" u="sng" dirty="0" smtClean="0">
                <a:solidFill>
                  <a:srgbClr val="005EB5"/>
                </a:solidFill>
                <a:latin typeface="Arial" pitchFamily="34" charset="0"/>
                <a:ea typeface="Calibri" pitchFamily="34" charset="0"/>
                <a:cs typeface="Arial" pitchFamily="34" charset="0"/>
              </a:rPr>
              <a:t>9. Набор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Введение в экологию</a:t>
            </a:r>
            <a:r>
              <a:rPr lang="ru-RU" sz="1400" b="1" u="sng" dirty="0">
                <a:solidFill>
                  <a:srgbClr val="005EB5"/>
                </a:solidFill>
                <a:latin typeface="Arial" pitchFamily="34" charset="0"/>
                <a:ea typeface="Calibri" pitchFamily="34" charset="0"/>
                <a:cs typeface="Arial" pitchFamily="34" charset="0"/>
              </a:rPr>
              <a:t>»</a:t>
            </a:r>
            <a:r>
              <a:rPr kumimoji="0" lang="ru-RU" sz="1400" b="0"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Темы: </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Зарождение и развитие экологии. 2 Живые системы </a:t>
            </a:r>
            <a:r>
              <a:rPr lang="ru-RU" sz="1200" dirty="0">
                <a:latin typeface="Arial" pitchFamily="34" charset="0"/>
                <a:ea typeface="Calibri" pitchFamily="34" charset="0"/>
                <a:cs typeface="Arial" pitchFamily="34" charset="0"/>
              </a:rPr>
              <a:t>–</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объекты изучения экологии. 3.Экология </a:t>
            </a:r>
            <a:r>
              <a:rPr lang="ru-RU" sz="1200" dirty="0">
                <a:latin typeface="Arial" pitchFamily="34" charset="0"/>
                <a:ea typeface="Calibri" pitchFamily="34" charset="0"/>
                <a:cs typeface="Arial" pitchFamily="34" charset="0"/>
              </a:rPr>
              <a:t>–</a:t>
            </a:r>
            <a:r>
              <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междисциплинарная наука. 4. Экосистема: основные компоненты. 5. Основные среды жизни на планете. 6. Классификация экологических факторов. 7. Основные типы взаимодействия между видами. 8. Комплексное действие экологических факторов. 9. Типы питания живых организмов. 10. Пищевые связи в экосистеме. 11. Экологические ниши. 12. Структура биосферы и её границы. 13. Организм человека - среда обитания микроорганизмов. 14. Антропогенное воздействие на окружающую среду. 15. Рост численности населения на планете. 16. Глобальное потепление.  17. Глобальное потепление.  18. Доступность пресной воды.</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691680" y="-15190"/>
            <a:ext cx="576064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БИОЛОГИЯ</a:t>
            </a:r>
            <a:endParaRPr lang="ru-RU" sz="4000" dirty="0">
              <a:solidFill>
                <a:srgbClr val="005EB5"/>
              </a:solidFill>
              <a:latin typeface="Arial" pitchFamily="34" charset="0"/>
              <a:cs typeface="Arial" pitchFamily="34" charset="0"/>
            </a:endParaRPr>
          </a:p>
        </p:txBody>
      </p:sp>
      <p:sp>
        <p:nvSpPr>
          <p:cNvPr id="4" name="Прямоугольник 4"/>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pic>
        <p:nvPicPr>
          <p:cNvPr id="5" name="Рисунок 4" descr="Введение в экологию_18. Доступность пресной воды.jpg"/>
          <p:cNvPicPr>
            <a:picLocks noChangeAspect="1"/>
          </p:cNvPicPr>
          <p:nvPr/>
        </p:nvPicPr>
        <p:blipFill>
          <a:blip r:embed="rId2" cstate="print"/>
          <a:stretch>
            <a:fillRect/>
          </a:stretch>
        </p:blipFill>
        <p:spPr>
          <a:xfrm>
            <a:off x="7164288" y="4941168"/>
            <a:ext cx="1803655" cy="1260000"/>
          </a:xfrm>
          <a:prstGeom prst="rect">
            <a:avLst/>
          </a:prstGeom>
        </p:spPr>
      </p:pic>
      <p:pic>
        <p:nvPicPr>
          <p:cNvPr id="6" name="Рисунок 5" descr="Биология 10-11 классы. Цитология. Генетика. Селекция_06_Фотосинтез.jpg"/>
          <p:cNvPicPr>
            <a:picLocks noChangeAspect="1"/>
          </p:cNvPicPr>
          <p:nvPr/>
        </p:nvPicPr>
        <p:blipFill>
          <a:blip r:embed="rId3" cstate="print"/>
          <a:stretch>
            <a:fillRect/>
          </a:stretch>
        </p:blipFill>
        <p:spPr>
          <a:xfrm>
            <a:off x="7164288" y="2204864"/>
            <a:ext cx="1803655" cy="1260000"/>
          </a:xfrm>
          <a:prstGeom prst="rect">
            <a:avLst/>
          </a:prstGeom>
        </p:spPr>
      </p:pic>
      <p:pic>
        <p:nvPicPr>
          <p:cNvPr id="7" name="Рисунок 6" descr="Биология 10-11 классы. Цитология. Генетика. Селекция_09_Образование клеток. Митоз. Мейоз.jpg"/>
          <p:cNvPicPr>
            <a:picLocks noChangeAspect="1"/>
          </p:cNvPicPr>
          <p:nvPr/>
        </p:nvPicPr>
        <p:blipFill>
          <a:blip r:embed="rId4" cstate="print"/>
          <a:stretch>
            <a:fillRect/>
          </a:stretch>
        </p:blipFill>
        <p:spPr>
          <a:xfrm>
            <a:off x="6732240" y="836712"/>
            <a:ext cx="1803655" cy="1260000"/>
          </a:xfrm>
          <a:prstGeom prst="rect">
            <a:avLst/>
          </a:prstGeom>
        </p:spPr>
      </p:pic>
      <p:pic>
        <p:nvPicPr>
          <p:cNvPr id="8" name="Рисунок 7" descr="Введение в экологию_12. Структура биосферы и её границы.jpg"/>
          <p:cNvPicPr>
            <a:picLocks noChangeAspect="1"/>
          </p:cNvPicPr>
          <p:nvPr/>
        </p:nvPicPr>
        <p:blipFill>
          <a:blip r:embed="rId5" cstate="print"/>
          <a:stretch>
            <a:fillRect/>
          </a:stretch>
        </p:blipFill>
        <p:spPr>
          <a:xfrm>
            <a:off x="6732240" y="3573016"/>
            <a:ext cx="1803655" cy="1260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5182" y="1916832"/>
            <a:ext cx="8226425" cy="2520280"/>
          </a:xfrm>
        </p:spPr>
        <p:txBody>
          <a:bodyPr>
            <a:normAutofit/>
          </a:bodyPr>
          <a:lstStyle/>
          <a:p>
            <a:pPr algn="ctr">
              <a:buNone/>
            </a:pPr>
            <a:r>
              <a:rPr lang="ru-RU" b="1" dirty="0" smtClean="0">
                <a:solidFill>
                  <a:srgbClr val="005EB5"/>
                </a:solidFill>
                <a:latin typeface="Arial" pitchFamily="34" charset="0"/>
                <a:cs typeface="Arial" pitchFamily="34" charset="0"/>
              </a:rPr>
              <a:t>КОНТАКТНАЯ ИНФОРМАЦИЯ</a:t>
            </a:r>
            <a:endParaRPr lang="en-US" b="1" dirty="0" smtClean="0">
              <a:solidFill>
                <a:srgbClr val="005EB5"/>
              </a:solidFill>
              <a:latin typeface="Arial" pitchFamily="34" charset="0"/>
              <a:cs typeface="Arial" pitchFamily="34" charset="0"/>
            </a:endParaRPr>
          </a:p>
          <a:p>
            <a:pPr algn="ctr">
              <a:buNone/>
            </a:pPr>
            <a:endParaRPr lang="ru-RU" sz="2400" dirty="0" smtClean="0">
              <a:solidFill>
                <a:srgbClr val="005EB5"/>
              </a:solidFill>
              <a:latin typeface="Arial" pitchFamily="34" charset="0"/>
              <a:cs typeface="Arial" pitchFamily="34" charset="0"/>
            </a:endParaRPr>
          </a:p>
          <a:p>
            <a:pPr algn="ctr">
              <a:buNone/>
            </a:pPr>
            <a:r>
              <a:rPr lang="ru-RU" sz="2400" dirty="0" smtClean="0">
                <a:latin typeface="Arial" pitchFamily="34" charset="0"/>
                <a:cs typeface="Arial" pitchFamily="34" charset="0"/>
              </a:rPr>
              <a:t>Телефон: </a:t>
            </a:r>
            <a:r>
              <a:rPr lang="ru-RU" sz="2400" b="1" dirty="0" smtClean="0">
                <a:solidFill>
                  <a:srgbClr val="005EB5"/>
                </a:solidFill>
                <a:latin typeface="Arial" pitchFamily="34" charset="0"/>
                <a:cs typeface="Arial" pitchFamily="34" charset="0"/>
              </a:rPr>
              <a:t>(495) 785-65-13</a:t>
            </a:r>
            <a:r>
              <a:rPr lang="ru-RU" sz="2400" b="1" dirty="0" smtClean="0">
                <a:latin typeface="Arial" pitchFamily="34" charset="0"/>
                <a:cs typeface="Arial" pitchFamily="34" charset="0"/>
              </a:rPr>
              <a:t> </a:t>
            </a:r>
          </a:p>
          <a:p>
            <a:pPr algn="ctr">
              <a:buNone/>
            </a:pPr>
            <a:r>
              <a:rPr lang="en-US" sz="2400" dirty="0" smtClean="0">
                <a:latin typeface="Arial" pitchFamily="34" charset="0"/>
                <a:cs typeface="Arial" pitchFamily="34" charset="0"/>
              </a:rPr>
              <a:t>E-mail:</a:t>
            </a:r>
            <a:r>
              <a:rPr lang="ru-RU" sz="2400" dirty="0" smtClean="0">
                <a:latin typeface="Arial" pitchFamily="34" charset="0"/>
                <a:cs typeface="Arial" pitchFamily="34" charset="0"/>
              </a:rPr>
              <a:t> </a:t>
            </a:r>
            <a:r>
              <a:rPr lang="en-US" sz="2400" b="1" u="sng" dirty="0" smtClean="0">
                <a:solidFill>
                  <a:srgbClr val="005EB5"/>
                </a:solidFill>
                <a:latin typeface="Arial" pitchFamily="34" charset="0"/>
                <a:cs typeface="Arial" pitchFamily="34" charset="0"/>
              </a:rPr>
              <a:t>school@nd.ru</a:t>
            </a:r>
          </a:p>
          <a:p>
            <a:pPr algn="ctr">
              <a:buNone/>
            </a:pPr>
            <a:r>
              <a:rPr lang="ru-RU" sz="2400" dirty="0" smtClean="0">
                <a:latin typeface="Arial" pitchFamily="34" charset="0"/>
                <a:cs typeface="Arial" pitchFamily="34" charset="0"/>
              </a:rPr>
              <a:t>Сайт: </a:t>
            </a:r>
            <a:r>
              <a:rPr lang="en-US" sz="2400" b="1" u="sng" dirty="0" smtClean="0">
                <a:solidFill>
                  <a:srgbClr val="005EB5"/>
                </a:solidFill>
                <a:latin typeface="Arial" pitchFamily="34" charset="0"/>
                <a:cs typeface="Arial" pitchFamily="34" charset="0"/>
              </a:rPr>
              <a:t>www.school.nd.ru</a:t>
            </a:r>
            <a:r>
              <a:rPr lang="en-US" sz="2400" dirty="0" smtClean="0">
                <a:latin typeface="Arial" pitchFamily="34" charset="0"/>
                <a:cs typeface="Arial" pitchFamily="34" charset="0"/>
              </a:rPr>
              <a:t> </a:t>
            </a:r>
            <a:endParaRPr lang="ru-RU" sz="2400" dirty="0">
              <a:latin typeface="Arial" pitchFamily="34" charset="0"/>
              <a:cs typeface="Arial" pitchFamily="34" charset="0"/>
            </a:endParaRPr>
          </a:p>
        </p:txBody>
      </p:sp>
      <p:sp>
        <p:nvSpPr>
          <p:cNvPr id="4" name="Прямоугольник 4"/>
          <p:cNvSpPr>
            <a:spLocks noChangeArrowheads="1"/>
          </p:cNvSpPr>
          <p:nvPr/>
        </p:nvSpPr>
        <p:spPr bwMode="auto">
          <a:xfrm>
            <a:off x="0" y="1847924"/>
            <a:ext cx="9144000" cy="61913"/>
          </a:xfrm>
          <a:prstGeom prst="rect">
            <a:avLst/>
          </a:prstGeom>
          <a:solidFill>
            <a:srgbClr val="99CCFF"/>
          </a:solidFill>
          <a:ln w="9525" algn="ctr">
            <a:noFill/>
            <a:round/>
            <a:headEnd/>
            <a:tailEnd/>
          </a:ln>
        </p:spPr>
        <p:txBody>
          <a:bodyPr wrap="none" anchor="ctr"/>
          <a:lstStyle/>
          <a:p>
            <a:pPr algn="ctr" defTabSz="449263">
              <a:lnSpc>
                <a:spcPct val="87000"/>
              </a:lnSpc>
              <a:buClr>
                <a:srgbClr val="000000"/>
              </a:buClr>
              <a:buSzPct val="100000"/>
              <a:buFont typeface="Arial" pitchFamily="34" charset="0"/>
              <a:buNone/>
            </a:pPr>
            <a:endParaRPr lang="ru-RU" sz="1800" dirty="0">
              <a:solidFill>
                <a:srgbClr val="000000"/>
              </a:solidFill>
              <a:ea typeface="Arial Unicode MS" pitchFamily="34" charset="-128"/>
              <a:cs typeface="Arial Unicode MS" pitchFamily="34" charset="-128"/>
            </a:endParaRPr>
          </a:p>
        </p:txBody>
      </p:sp>
      <p:sp>
        <p:nvSpPr>
          <p:cNvPr id="5" name="Прямоугольник 5"/>
          <p:cNvSpPr>
            <a:spLocks noChangeArrowheads="1"/>
          </p:cNvSpPr>
          <p:nvPr/>
        </p:nvSpPr>
        <p:spPr bwMode="auto">
          <a:xfrm>
            <a:off x="0" y="4447637"/>
            <a:ext cx="9144000" cy="347645"/>
          </a:xfrm>
          <a:prstGeom prst="rect">
            <a:avLst/>
          </a:prstGeom>
          <a:solidFill>
            <a:srgbClr val="99CCFF"/>
          </a:solidFill>
          <a:ln w="9525" algn="ctr">
            <a:noFill/>
            <a:round/>
            <a:headEnd/>
            <a:tailEnd/>
          </a:ln>
        </p:spPr>
        <p:txBody>
          <a:bodyPr wrap="none" anchor="ctr"/>
          <a:lstStyle/>
          <a:p>
            <a:pPr algn="ctr" defTabSz="449263">
              <a:lnSpc>
                <a:spcPct val="87000"/>
              </a:lnSpc>
              <a:buClr>
                <a:srgbClr val="000000"/>
              </a:buClr>
              <a:buSzPct val="100000"/>
              <a:buFont typeface="Arial" pitchFamily="34" charset="0"/>
              <a:buNone/>
            </a:pPr>
            <a:endParaRPr lang="ru-RU" sz="1800" dirty="0">
              <a:solidFill>
                <a:srgbClr val="000000"/>
              </a:solidFill>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sp>
        <p:nvSpPr>
          <p:cNvPr id="6" name="TextBox 5"/>
          <p:cNvSpPr txBox="1"/>
          <p:nvPr/>
        </p:nvSpPr>
        <p:spPr>
          <a:xfrm>
            <a:off x="0" y="-15190"/>
            <a:ext cx="914400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КОМПЛЕКТЫ ПЕЧАТНЫХ ПЛАКАТОВ</a:t>
            </a:r>
            <a:endParaRPr lang="ru-RU" sz="4000" dirty="0">
              <a:solidFill>
                <a:srgbClr val="005EB5"/>
              </a:solidFill>
              <a:latin typeface="Arial" pitchFamily="34" charset="0"/>
              <a:cs typeface="Arial" pitchFamily="34" charset="0"/>
            </a:endParaRPr>
          </a:p>
        </p:txBody>
      </p:sp>
      <p:sp>
        <p:nvSpPr>
          <p:cNvPr id="16" name="Содержимое 3"/>
          <p:cNvSpPr txBox="1">
            <a:spLocks/>
          </p:cNvSpPr>
          <p:nvPr/>
        </p:nvSpPr>
        <p:spPr>
          <a:xfrm>
            <a:off x="4211960" y="3789040"/>
            <a:ext cx="4680520" cy="1872208"/>
          </a:xfrm>
          <a:prstGeom prst="roundRect">
            <a:avLst/>
          </a:prstGeom>
          <a:ln w="28575">
            <a:solidFill>
              <a:srgbClr val="005EB5"/>
            </a:solidFill>
          </a:ln>
        </p:spPr>
        <p:txBody>
          <a:bodyPr>
            <a:noAutofit/>
          </a:bodyPr>
          <a:lstStyle/>
          <a:p>
            <a:pPr marR="0" lvl="0" algn="l" defTabSz="914400" rtl="0" eaLnBrk="1" fontAlgn="auto" latinLnBrk="0" hangingPunct="1">
              <a:lnSpc>
                <a:spcPct val="100000"/>
              </a:lnSpc>
              <a:spcBef>
                <a:spcPct val="20000"/>
              </a:spcBef>
              <a:spcAft>
                <a:spcPts val="0"/>
              </a:spcAft>
              <a:buClrTx/>
              <a:buSzTx/>
              <a:tabLst/>
              <a:defRPr/>
            </a:pPr>
            <a:r>
              <a:rPr kumimoji="0" lang="ru-RU" b="0" i="0" u="none" strike="noStrike" kern="1200" cap="none" spc="0" normalizeH="0" baseline="0" noProof="0" dirty="0" smtClean="0">
                <a:ln>
                  <a:noFill/>
                </a:ln>
                <a:solidFill>
                  <a:schemeClr val="tx1"/>
                </a:solidFill>
                <a:effectLst/>
                <a:uLnTx/>
                <a:uFillTx/>
                <a:latin typeface="Arial" pitchFamily="34" charset="0"/>
                <a:cs typeface="Arial" pitchFamily="34" charset="0"/>
              </a:rPr>
              <a:t>Содержание плакатов соответствует основным требованиям современных </a:t>
            </a:r>
            <a:r>
              <a:rPr kumimoji="0" lang="ru-RU" b="1" i="0" u="none" strike="noStrike" kern="1200" cap="none" spc="0" normalizeH="0" baseline="0" noProof="0" dirty="0" smtClean="0">
                <a:ln>
                  <a:noFill/>
                </a:ln>
                <a:solidFill>
                  <a:schemeClr val="tx1"/>
                </a:solidFill>
                <a:effectLst/>
                <a:uLnTx/>
                <a:uFillTx/>
                <a:latin typeface="Arial" pitchFamily="34" charset="0"/>
                <a:cs typeface="Arial" pitchFamily="34" charset="0"/>
              </a:rPr>
              <a:t>образовательных стандартов</a:t>
            </a:r>
            <a:r>
              <a:rPr kumimoji="0" lang="ru-RU"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lang="ru-RU" dirty="0" smtClean="0">
                <a:latin typeface="Arial" pitchFamily="34" charset="0"/>
                <a:cs typeface="Arial" pitchFamily="34" charset="0"/>
              </a:rPr>
              <a:t>подходит для </a:t>
            </a:r>
            <a:r>
              <a:rPr kumimoji="0" lang="ru-RU" b="0" i="0" u="none" strike="noStrike" kern="1200" cap="none" spc="0" normalizeH="0" baseline="0" noProof="0" dirty="0" smtClean="0">
                <a:ln>
                  <a:noFill/>
                </a:ln>
                <a:solidFill>
                  <a:schemeClr val="tx1"/>
                </a:solidFill>
                <a:effectLst/>
                <a:uLnTx/>
                <a:uFillTx/>
                <a:latin typeface="Arial" pitchFamily="34" charset="0"/>
                <a:cs typeface="Arial" pitchFamily="34" charset="0"/>
              </a:rPr>
              <a:t>различных программ обучения и может быть использовано с </a:t>
            </a:r>
            <a:r>
              <a:rPr kumimoji="0" lang="ru-RU" b="1" i="0" u="none" strike="noStrike" kern="1200" cap="none" spc="0" normalizeH="0" baseline="0" noProof="0" dirty="0" smtClean="0">
                <a:ln>
                  <a:noFill/>
                </a:ln>
                <a:solidFill>
                  <a:schemeClr val="tx1"/>
                </a:solidFill>
                <a:effectLst/>
                <a:uLnTx/>
                <a:uFillTx/>
                <a:latin typeface="Arial" pitchFamily="34" charset="0"/>
                <a:cs typeface="Arial" pitchFamily="34" charset="0"/>
              </a:rPr>
              <a:t>различными линиями учебников</a:t>
            </a:r>
            <a:endParaRPr kumimoji="0" lang="ru-RU"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20" name="TextBox 19"/>
          <p:cNvSpPr txBox="1"/>
          <p:nvPr/>
        </p:nvSpPr>
        <p:spPr>
          <a:xfrm>
            <a:off x="251520" y="1196752"/>
            <a:ext cx="4680520" cy="1634490"/>
          </a:xfrm>
          <a:prstGeom prst="roundRect">
            <a:avLst/>
          </a:prstGeom>
          <a:noFill/>
          <a:ln w="28575">
            <a:solidFill>
              <a:srgbClr val="005EB5"/>
            </a:solidFill>
          </a:ln>
        </p:spPr>
        <p:txBody>
          <a:bodyPr wrap="square" rtlCol="0">
            <a:spAutoFit/>
          </a:bodyPr>
          <a:lstStyle/>
          <a:p>
            <a:pPr lvl="0"/>
            <a:r>
              <a:rPr lang="ru-RU" dirty="0" smtClean="0">
                <a:latin typeface="Arial" pitchFamily="34" charset="0"/>
                <a:cs typeface="Arial" pitchFamily="34" charset="0"/>
              </a:rPr>
              <a:t>Предлагаемые плакаты разработаны </a:t>
            </a:r>
            <a:r>
              <a:rPr lang="ru-RU" b="1" dirty="0" smtClean="0">
                <a:latin typeface="Arial" pitchFamily="34" charset="0"/>
                <a:cs typeface="Arial" pitchFamily="34" charset="0"/>
              </a:rPr>
              <a:t>учителями</a:t>
            </a:r>
            <a:r>
              <a:rPr lang="ru-RU" dirty="0" smtClean="0">
                <a:latin typeface="Arial" pitchFamily="34" charset="0"/>
                <a:cs typeface="Arial" pitchFamily="34" charset="0"/>
              </a:rPr>
              <a:t>, </a:t>
            </a:r>
            <a:r>
              <a:rPr lang="ru-RU" b="1" dirty="0" smtClean="0">
                <a:latin typeface="Arial" pitchFamily="34" charset="0"/>
                <a:cs typeface="Arial" pitchFamily="34" charset="0"/>
              </a:rPr>
              <a:t>методистами</a:t>
            </a:r>
            <a:r>
              <a:rPr lang="ru-RU" dirty="0" smtClean="0">
                <a:latin typeface="Arial" pitchFamily="34" charset="0"/>
                <a:cs typeface="Arial" pitchFamily="34" charset="0"/>
              </a:rPr>
              <a:t> и </a:t>
            </a:r>
            <a:r>
              <a:rPr lang="ru-RU" b="1" dirty="0" smtClean="0">
                <a:latin typeface="Arial" pitchFamily="34" charset="0"/>
                <a:cs typeface="Arial" pitchFamily="34" charset="0"/>
              </a:rPr>
              <a:t>психологами</a:t>
            </a:r>
            <a:r>
              <a:rPr lang="ru-RU" dirty="0" smtClean="0">
                <a:latin typeface="Arial" pitchFamily="34" charset="0"/>
                <a:cs typeface="Arial" pitchFamily="34" charset="0"/>
              </a:rPr>
              <a:t> для реализации как традиционных, так и </a:t>
            </a:r>
            <a:r>
              <a:rPr lang="ru-RU" b="1" dirty="0" smtClean="0">
                <a:latin typeface="Arial" pitchFamily="34" charset="0"/>
                <a:cs typeface="Arial" pitchFamily="34" charset="0"/>
              </a:rPr>
              <a:t>инновационных подходов</a:t>
            </a:r>
            <a:r>
              <a:rPr lang="ru-RU" dirty="0" smtClean="0">
                <a:latin typeface="Arial" pitchFamily="34" charset="0"/>
                <a:cs typeface="Arial" pitchFamily="34" charset="0"/>
              </a:rPr>
              <a:t> в образовании</a:t>
            </a:r>
          </a:p>
        </p:txBody>
      </p:sp>
      <p:pic>
        <p:nvPicPr>
          <p:cNvPr id="8" name="Рисунок 7" descr="Физика. 7 класс_20. Потенциальная и кинетическая энергия.jpg"/>
          <p:cNvPicPr>
            <a:picLocks noChangeAspect="1"/>
          </p:cNvPicPr>
          <p:nvPr/>
        </p:nvPicPr>
        <p:blipFill>
          <a:blip r:embed="rId3" cstate="print"/>
          <a:stretch>
            <a:fillRect/>
          </a:stretch>
        </p:blipFill>
        <p:spPr>
          <a:xfrm>
            <a:off x="251520" y="3356992"/>
            <a:ext cx="3607310" cy="2520000"/>
          </a:xfrm>
          <a:prstGeom prst="rect">
            <a:avLst/>
          </a:prstGeom>
        </p:spPr>
      </p:pic>
      <p:pic>
        <p:nvPicPr>
          <p:cNvPr id="9" name="Рисунок 8" descr="Окружающий мир. 3 класс_02. Круговорот воды в природе.jpg"/>
          <p:cNvPicPr>
            <a:picLocks noChangeAspect="1"/>
          </p:cNvPicPr>
          <p:nvPr/>
        </p:nvPicPr>
        <p:blipFill>
          <a:blip r:embed="rId4" cstate="print"/>
          <a:stretch>
            <a:fillRect/>
          </a:stretch>
        </p:blipFill>
        <p:spPr>
          <a:xfrm>
            <a:off x="5292080" y="908720"/>
            <a:ext cx="3607310" cy="2520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95536" y="1052736"/>
            <a:ext cx="8352928" cy="1021556"/>
          </a:xfrm>
          <a:prstGeom prst="roundRect">
            <a:avLst/>
          </a:prstGeom>
          <a:ln w="28575">
            <a:solidFill>
              <a:srgbClr val="005EB5"/>
            </a:solidFill>
          </a:ln>
        </p:spPr>
        <p:txBody>
          <a:bodyPr wrap="square">
            <a:spAutoFit/>
          </a:bodyPr>
          <a:lstStyle/>
          <a:p>
            <a:pPr lvl="0">
              <a:spcBef>
                <a:spcPct val="20000"/>
              </a:spcBef>
              <a:defRPr/>
            </a:pPr>
            <a:r>
              <a:rPr lang="ru-RU" dirty="0" smtClean="0">
                <a:latin typeface="Arial" pitchFamily="34" charset="0"/>
                <a:cs typeface="Arial" pitchFamily="34" charset="0"/>
              </a:rPr>
              <a:t>Визуальный материал создан квалифицированными художниками и дизайнерами с учетом специфики образовательной </a:t>
            </a:r>
            <a:r>
              <a:rPr lang="ru-RU" dirty="0" err="1" smtClean="0">
                <a:latin typeface="Arial" pitchFamily="34" charset="0"/>
                <a:cs typeface="Arial" pitchFamily="34" charset="0"/>
              </a:rPr>
              <a:t>инфографики</a:t>
            </a:r>
            <a:r>
              <a:rPr lang="ru-RU" dirty="0" smtClean="0">
                <a:latin typeface="Arial" pitchFamily="34" charset="0"/>
                <a:cs typeface="Arial" pitchFamily="34" charset="0"/>
              </a:rPr>
              <a:t> и </a:t>
            </a:r>
            <a:r>
              <a:rPr lang="ru-RU" b="1" dirty="0" smtClean="0">
                <a:latin typeface="Arial" pitchFamily="34" charset="0"/>
                <a:cs typeface="Arial" pitchFamily="34" charset="0"/>
              </a:rPr>
              <a:t>возрастных особенностей</a:t>
            </a:r>
            <a:r>
              <a:rPr lang="ru-RU" dirty="0" smtClean="0">
                <a:latin typeface="Arial" pitchFamily="34" charset="0"/>
                <a:cs typeface="Arial" pitchFamily="34" charset="0"/>
              </a:rPr>
              <a:t> учащихся</a:t>
            </a:r>
          </a:p>
        </p:txBody>
      </p:sp>
      <p:sp>
        <p:nvSpPr>
          <p:cNvPr id="3" name="Скругленный прямоугольник 2"/>
          <p:cNvSpPr/>
          <p:nvPr/>
        </p:nvSpPr>
        <p:spPr>
          <a:xfrm>
            <a:off x="395536" y="2348880"/>
            <a:ext cx="8352928" cy="1021556"/>
          </a:xfrm>
          <a:prstGeom prst="roundRect">
            <a:avLst/>
          </a:prstGeom>
          <a:ln w="28575">
            <a:solidFill>
              <a:srgbClr val="005EB5"/>
            </a:solidFill>
          </a:ln>
        </p:spPr>
        <p:txBody>
          <a:bodyPr wrap="square">
            <a:spAutoFit/>
          </a:bodyPr>
          <a:lstStyle/>
          <a:p>
            <a:pPr lvl="0">
              <a:spcBef>
                <a:spcPct val="20000"/>
              </a:spcBef>
              <a:defRPr/>
            </a:pPr>
            <a:r>
              <a:rPr lang="ru-RU" b="1" dirty="0" smtClean="0">
                <a:latin typeface="Arial" pitchFamily="34" charset="0"/>
                <a:cs typeface="Arial" pitchFamily="34" charset="0"/>
              </a:rPr>
              <a:t>Красочные иллюстрации </a:t>
            </a:r>
            <a:r>
              <a:rPr lang="ru-RU" dirty="0" smtClean="0">
                <a:latin typeface="Arial" pitchFamily="34" charset="0"/>
                <a:cs typeface="Arial" pitchFamily="34" charset="0"/>
              </a:rPr>
              <a:t>и </a:t>
            </a:r>
            <a:r>
              <a:rPr lang="ru-RU" b="1" dirty="0" smtClean="0">
                <a:latin typeface="Arial" pitchFamily="34" charset="0"/>
                <a:cs typeface="Arial" pitchFamily="34" charset="0"/>
              </a:rPr>
              <a:t>наглядные схемы </a:t>
            </a:r>
            <a:r>
              <a:rPr lang="ru-RU" dirty="0" smtClean="0">
                <a:latin typeface="Arial" pitchFamily="34" charset="0"/>
                <a:cs typeface="Arial" pitchFamily="34" charset="0"/>
              </a:rPr>
              <a:t>облегчают усвоение нового материала, систематизируют полученные знания и развивают художественный вкус</a:t>
            </a:r>
          </a:p>
        </p:txBody>
      </p:sp>
      <p:sp>
        <p:nvSpPr>
          <p:cNvPr id="4" name="Прямоугольник 3"/>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sp>
        <p:nvSpPr>
          <p:cNvPr id="5" name="TextBox 4"/>
          <p:cNvSpPr txBox="1"/>
          <p:nvPr/>
        </p:nvSpPr>
        <p:spPr>
          <a:xfrm>
            <a:off x="0" y="-15190"/>
            <a:ext cx="914400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КОМПЛЕКТЫ ПЕЧАТНЫХ ПЛАКАТОВ</a:t>
            </a:r>
            <a:endParaRPr lang="ru-RU" sz="4000" dirty="0">
              <a:solidFill>
                <a:srgbClr val="005EB5"/>
              </a:solidFill>
              <a:latin typeface="Arial" pitchFamily="34" charset="0"/>
              <a:cs typeface="Arial" pitchFamily="34" charset="0"/>
            </a:endParaRPr>
          </a:p>
        </p:txBody>
      </p:sp>
      <p:pic>
        <p:nvPicPr>
          <p:cNvPr id="7" name="Рисунок 6" descr="Математические таблицы для начальной школы 07 Таблица мер веса.jpg"/>
          <p:cNvPicPr>
            <a:picLocks noChangeAspect="1"/>
          </p:cNvPicPr>
          <p:nvPr/>
        </p:nvPicPr>
        <p:blipFill>
          <a:blip r:embed="rId2" cstate="print"/>
          <a:stretch>
            <a:fillRect/>
          </a:stretch>
        </p:blipFill>
        <p:spPr>
          <a:xfrm>
            <a:off x="328583" y="3645024"/>
            <a:ext cx="2731249" cy="1908000"/>
          </a:xfrm>
          <a:prstGeom prst="rect">
            <a:avLst/>
          </a:prstGeom>
        </p:spPr>
      </p:pic>
      <p:pic>
        <p:nvPicPr>
          <p:cNvPr id="8" name="Рисунок 7" descr="Окружающий мир. 2 класс_13. Строение тела человека.jpg"/>
          <p:cNvPicPr>
            <a:picLocks noChangeAspect="1"/>
          </p:cNvPicPr>
          <p:nvPr/>
        </p:nvPicPr>
        <p:blipFill>
          <a:blip r:embed="rId3" cstate="print"/>
          <a:stretch>
            <a:fillRect/>
          </a:stretch>
        </p:blipFill>
        <p:spPr>
          <a:xfrm>
            <a:off x="3208903" y="4077072"/>
            <a:ext cx="2731249" cy="1908000"/>
          </a:xfrm>
          <a:prstGeom prst="rect">
            <a:avLst/>
          </a:prstGeom>
        </p:spPr>
      </p:pic>
      <p:pic>
        <p:nvPicPr>
          <p:cNvPr id="9" name="Рисунок 8" descr="Литературное чтение. 3 класс_06_Александр Сергеевич Пушкин.jpg"/>
          <p:cNvPicPr>
            <a:picLocks noChangeAspect="1"/>
          </p:cNvPicPr>
          <p:nvPr/>
        </p:nvPicPr>
        <p:blipFill>
          <a:blip r:embed="rId4" cstate="print"/>
          <a:stretch>
            <a:fillRect/>
          </a:stretch>
        </p:blipFill>
        <p:spPr>
          <a:xfrm>
            <a:off x="6089223" y="3717032"/>
            <a:ext cx="2731249" cy="190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sp>
        <p:nvSpPr>
          <p:cNvPr id="8" name="Прямоугольник 7"/>
          <p:cNvSpPr/>
          <p:nvPr/>
        </p:nvSpPr>
        <p:spPr>
          <a:xfrm>
            <a:off x="251520" y="1052736"/>
            <a:ext cx="8712968" cy="923330"/>
          </a:xfrm>
          <a:prstGeom prst="rect">
            <a:avLst/>
          </a:prstGeom>
          <a:noFill/>
          <a:ln>
            <a:noFill/>
          </a:ln>
        </p:spPr>
        <p:txBody>
          <a:bodyPr wrap="square">
            <a:spAutoFit/>
          </a:bodyPr>
          <a:lstStyle/>
          <a:p>
            <a:pPr>
              <a:spcBef>
                <a:spcPct val="20000"/>
              </a:spcBef>
            </a:pPr>
            <a:r>
              <a:rPr lang="ru-RU" dirty="0" smtClean="0">
                <a:latin typeface="Arial" pitchFamily="34" charset="0"/>
                <a:cs typeface="Arial" pitchFamily="34" charset="0"/>
              </a:rPr>
              <a:t>Удобный формат (68х98 см) позволяет располагать плакаты в любом месте предметного кабинета (на стене, на доске). Материалы плаката четко видны с любого рабочего места ученика.</a:t>
            </a:r>
          </a:p>
        </p:txBody>
      </p:sp>
      <p:sp>
        <p:nvSpPr>
          <p:cNvPr id="6" name="TextBox 5"/>
          <p:cNvSpPr txBox="1"/>
          <p:nvPr/>
        </p:nvSpPr>
        <p:spPr>
          <a:xfrm>
            <a:off x="0" y="-15190"/>
            <a:ext cx="914400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КОМПЛЕКТЫ ПЕЧАТНЫХ ПЛАКАТОВ</a:t>
            </a:r>
            <a:endParaRPr lang="ru-RU" sz="4000" dirty="0">
              <a:solidFill>
                <a:srgbClr val="005EB5"/>
              </a:solidFill>
              <a:latin typeface="Arial" pitchFamily="34" charset="0"/>
              <a:cs typeface="Arial" pitchFamily="34" charset="0"/>
            </a:endParaRPr>
          </a:p>
        </p:txBody>
      </p:sp>
      <p:sp>
        <p:nvSpPr>
          <p:cNvPr id="7" name="Прямоугольник 6"/>
          <p:cNvSpPr/>
          <p:nvPr/>
        </p:nvSpPr>
        <p:spPr>
          <a:xfrm>
            <a:off x="251520" y="2420888"/>
            <a:ext cx="4104456" cy="1477328"/>
          </a:xfrm>
          <a:prstGeom prst="rect">
            <a:avLst/>
          </a:prstGeom>
        </p:spPr>
        <p:txBody>
          <a:bodyPr wrap="square">
            <a:spAutoFit/>
          </a:bodyPr>
          <a:lstStyle/>
          <a:p>
            <a:r>
              <a:rPr lang="ru-RU" dirty="0" smtClean="0">
                <a:latin typeface="Arial" pitchFamily="34" charset="0"/>
                <a:cs typeface="Arial" pitchFamily="34" charset="0"/>
              </a:rPr>
              <a:t>Плакаты отпечатаны на плотном мелованном полиграфическом картоне, что позволит использовать их в учебном процессе длительное время.</a:t>
            </a:r>
            <a:endParaRPr lang="ru-RU" dirty="0"/>
          </a:p>
        </p:txBody>
      </p:sp>
      <p:pic>
        <p:nvPicPr>
          <p:cNvPr id="13" name="Рисунок 12" descr="1 Обучение грамоте. 1 класс_01 Предложение. Слово. Слог. Ударный слог.jpg"/>
          <p:cNvPicPr>
            <a:picLocks noChangeAspect="1"/>
          </p:cNvPicPr>
          <p:nvPr/>
        </p:nvPicPr>
        <p:blipFill>
          <a:blip r:embed="rId3" cstate="print"/>
          <a:stretch>
            <a:fillRect/>
          </a:stretch>
        </p:blipFill>
        <p:spPr>
          <a:xfrm>
            <a:off x="4572000" y="2445657"/>
            <a:ext cx="4293797" cy="2999567"/>
          </a:xfrm>
          <a:prstGeom prst="rect">
            <a:avLst/>
          </a:prstGeom>
        </p:spPr>
      </p:pic>
      <p:sp>
        <p:nvSpPr>
          <p:cNvPr id="14" name="Прямоугольник 13"/>
          <p:cNvSpPr/>
          <p:nvPr/>
        </p:nvSpPr>
        <p:spPr>
          <a:xfrm>
            <a:off x="251520" y="4316903"/>
            <a:ext cx="3960440" cy="1200329"/>
          </a:xfrm>
          <a:prstGeom prst="rect">
            <a:avLst/>
          </a:prstGeom>
        </p:spPr>
        <p:txBody>
          <a:bodyPr wrap="square">
            <a:spAutoFit/>
          </a:bodyPr>
          <a:lstStyle/>
          <a:p>
            <a:r>
              <a:rPr lang="ru-RU" dirty="0" smtClean="0">
                <a:latin typeface="Arial" pitchFamily="34" charset="0"/>
                <a:cs typeface="Arial" pitchFamily="34" charset="0"/>
              </a:rPr>
              <a:t>Качественная </a:t>
            </a:r>
            <a:r>
              <a:rPr lang="ru-RU" dirty="0" err="1" smtClean="0">
                <a:latin typeface="Arial" pitchFamily="34" charset="0"/>
                <a:cs typeface="Arial" pitchFamily="34" charset="0"/>
              </a:rPr>
              <a:t>полноцветная</a:t>
            </a:r>
            <a:r>
              <a:rPr lang="ru-RU" dirty="0" smtClean="0">
                <a:latin typeface="Arial" pitchFamily="34" charset="0"/>
                <a:cs typeface="Arial" pitchFamily="34" charset="0"/>
              </a:rPr>
              <a:t> печать обеспечивает соблюдение эргономических требований и санитарных норм.</a:t>
            </a:r>
            <a:endParaRPr lang="ru-R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556792"/>
            <a:ext cx="5832648" cy="3508653"/>
          </a:xfrm>
          <a:prstGeom prst="rect">
            <a:avLst/>
          </a:prstGeom>
        </p:spPr>
        <p:txBody>
          <a:bodyPr wrap="square">
            <a:spAutoFit/>
          </a:bodyPr>
          <a:lstStyle/>
          <a:p>
            <a:pPr marL="180975" indent="-180975">
              <a:lnSpc>
                <a:spcPct val="150000"/>
              </a:lnSpc>
            </a:pPr>
            <a:r>
              <a:rPr lang="ru-RU" sz="2800" b="1" dirty="0" smtClean="0">
                <a:solidFill>
                  <a:srgbClr val="005EB5"/>
                </a:solidFill>
                <a:latin typeface="Arial" pitchFamily="34" charset="0"/>
                <a:cs typeface="Arial" pitchFamily="34" charset="0"/>
              </a:rPr>
              <a:t>Технические характеристики:</a:t>
            </a:r>
          </a:p>
          <a:p>
            <a:pPr marL="180975" indent="-180975">
              <a:lnSpc>
                <a:spcPct val="150000"/>
              </a:lnSpc>
              <a:buFont typeface="Arial" pitchFamily="34" charset="0"/>
              <a:buChar char="•"/>
            </a:pPr>
            <a:r>
              <a:rPr lang="ru-RU" sz="2000" dirty="0" smtClean="0">
                <a:latin typeface="Arial" pitchFamily="34" charset="0"/>
                <a:cs typeface="Arial" pitchFamily="34" charset="0"/>
              </a:rPr>
              <a:t>плотный полиграфический </a:t>
            </a:r>
          </a:p>
          <a:p>
            <a:pPr marL="180975" indent="-180975">
              <a:lnSpc>
                <a:spcPct val="150000"/>
              </a:lnSpc>
            </a:pPr>
            <a:r>
              <a:rPr lang="ru-RU" sz="2000" dirty="0" smtClean="0">
                <a:latin typeface="Arial" pitchFamily="34" charset="0"/>
                <a:cs typeface="Arial" pitchFamily="34" charset="0"/>
              </a:rPr>
              <a:t>   картон 250-280 гр./м2</a:t>
            </a:r>
          </a:p>
          <a:p>
            <a:pPr marL="180975" indent="-180975">
              <a:lnSpc>
                <a:spcPct val="150000"/>
              </a:lnSpc>
              <a:buFont typeface="Arial" pitchFamily="34" charset="0"/>
              <a:buChar char="•"/>
            </a:pPr>
            <a:r>
              <a:rPr lang="ru-RU" sz="2000" dirty="0" smtClean="0">
                <a:latin typeface="Arial" pitchFamily="34" charset="0"/>
                <a:cs typeface="Arial" pitchFamily="34" charset="0"/>
              </a:rPr>
              <a:t>формат 68x98 см </a:t>
            </a:r>
          </a:p>
          <a:p>
            <a:pPr marL="180975" indent="-180975">
              <a:lnSpc>
                <a:spcPct val="150000"/>
              </a:lnSpc>
              <a:buFont typeface="Arial" pitchFamily="34" charset="0"/>
              <a:buChar char="•"/>
            </a:pPr>
            <a:r>
              <a:rPr lang="ru-RU" sz="2000" dirty="0" smtClean="0">
                <a:latin typeface="Arial" pitchFamily="34" charset="0"/>
                <a:cs typeface="Arial" pitchFamily="34" charset="0"/>
              </a:rPr>
              <a:t>печать односторонняя</a:t>
            </a:r>
          </a:p>
          <a:p>
            <a:pPr marL="180975" indent="-180975">
              <a:lnSpc>
                <a:spcPct val="150000"/>
              </a:lnSpc>
              <a:buFont typeface="Arial" pitchFamily="34" charset="0"/>
              <a:buChar char="•"/>
            </a:pPr>
            <a:r>
              <a:rPr lang="ru-RU" sz="2000" dirty="0" err="1" smtClean="0">
                <a:latin typeface="Arial" pitchFamily="34" charset="0"/>
                <a:cs typeface="Arial" pitchFamily="34" charset="0"/>
              </a:rPr>
              <a:t>мелование</a:t>
            </a:r>
            <a:r>
              <a:rPr lang="ru-RU" sz="2000" dirty="0" smtClean="0">
                <a:latin typeface="Arial" pitchFamily="34" charset="0"/>
                <a:cs typeface="Arial" pitchFamily="34" charset="0"/>
              </a:rPr>
              <a:t> одностороннее</a:t>
            </a:r>
          </a:p>
          <a:p>
            <a:pPr marL="180975" indent="-180975">
              <a:lnSpc>
                <a:spcPct val="150000"/>
              </a:lnSpc>
              <a:buFont typeface="Arial" pitchFamily="34" charset="0"/>
              <a:buChar char="•"/>
            </a:pPr>
            <a:r>
              <a:rPr lang="ru-RU" sz="2000" dirty="0" smtClean="0">
                <a:latin typeface="Arial" pitchFamily="34" charset="0"/>
                <a:cs typeface="Arial" pitchFamily="34" charset="0"/>
              </a:rPr>
              <a:t>красочность 4+0 (</a:t>
            </a:r>
            <a:r>
              <a:rPr lang="ru-RU" sz="2000" dirty="0" err="1" smtClean="0">
                <a:latin typeface="Arial" pitchFamily="34" charset="0"/>
                <a:cs typeface="Arial" pitchFamily="34" charset="0"/>
              </a:rPr>
              <a:t>полноцвет</a:t>
            </a:r>
            <a:r>
              <a:rPr lang="ru-RU" sz="2000" dirty="0" smtClean="0">
                <a:latin typeface="Arial" pitchFamily="34" charset="0"/>
                <a:cs typeface="Arial" pitchFamily="34" charset="0"/>
              </a:rPr>
              <a:t>)</a:t>
            </a:r>
            <a:endParaRPr lang="ru-RU" sz="2000" dirty="0">
              <a:latin typeface="Arial" pitchFamily="34" charset="0"/>
              <a:cs typeface="Arial" pitchFamily="34" charset="0"/>
            </a:endParaRPr>
          </a:p>
        </p:txBody>
      </p:sp>
      <p:sp>
        <p:nvSpPr>
          <p:cNvPr id="3" name="Прямоугольник 2"/>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sp>
        <p:nvSpPr>
          <p:cNvPr id="4" name="TextBox 3"/>
          <p:cNvSpPr txBox="1"/>
          <p:nvPr/>
        </p:nvSpPr>
        <p:spPr>
          <a:xfrm>
            <a:off x="0" y="-15190"/>
            <a:ext cx="914400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КОМПЛЕКТЫ ПЕЧАТНЫХ ПЛАКАТОВ</a:t>
            </a:r>
            <a:endParaRPr lang="ru-RU" sz="4000" dirty="0">
              <a:solidFill>
                <a:srgbClr val="005EB5"/>
              </a:solidFill>
              <a:latin typeface="Arial" pitchFamily="34" charset="0"/>
              <a:cs typeface="Arial" pitchFamily="34" charset="0"/>
            </a:endParaRPr>
          </a:p>
        </p:txBody>
      </p:sp>
      <p:pic>
        <p:nvPicPr>
          <p:cNvPr id="5" name="Рисунок 4" descr="1 Физика. 7 класс_07. Скорость. Единицы скорости. Расчет пути и времени движения.jpg"/>
          <p:cNvPicPr>
            <a:picLocks noChangeAspect="1"/>
          </p:cNvPicPr>
          <p:nvPr/>
        </p:nvPicPr>
        <p:blipFill>
          <a:blip r:embed="rId2" cstate="print"/>
          <a:stretch>
            <a:fillRect/>
          </a:stretch>
        </p:blipFill>
        <p:spPr>
          <a:xfrm>
            <a:off x="4427984" y="3356992"/>
            <a:ext cx="3607310" cy="2520000"/>
          </a:xfrm>
          <a:prstGeom prst="rect">
            <a:avLst/>
          </a:prstGeom>
        </p:spPr>
      </p:pic>
      <p:pic>
        <p:nvPicPr>
          <p:cNvPr id="6" name="Рисунок 5" descr="1 Математика 1 класс 01 Состав числа.jpg"/>
          <p:cNvPicPr>
            <a:picLocks noChangeAspect="1"/>
          </p:cNvPicPr>
          <p:nvPr/>
        </p:nvPicPr>
        <p:blipFill>
          <a:blip r:embed="rId3" cstate="print"/>
          <a:stretch>
            <a:fillRect/>
          </a:stretch>
        </p:blipFill>
        <p:spPr>
          <a:xfrm>
            <a:off x="6013222" y="1124744"/>
            <a:ext cx="2886168" cy="201622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5190"/>
            <a:ext cx="576064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ОБУЧЕНИЕ ГРАМОТЕ</a:t>
            </a:r>
            <a:endParaRPr lang="ru-RU" sz="4000" dirty="0">
              <a:solidFill>
                <a:srgbClr val="005EB5"/>
              </a:solidFill>
              <a:latin typeface="Arial" pitchFamily="34" charset="0"/>
              <a:cs typeface="Arial" pitchFamily="34" charset="0"/>
            </a:endParaRPr>
          </a:p>
        </p:txBody>
      </p:sp>
      <p:sp>
        <p:nvSpPr>
          <p:cNvPr id="3" name="Прямоугольник 4"/>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pic>
        <p:nvPicPr>
          <p:cNvPr id="9" name="Рисунок 8" descr="Обучение грамоте. 2 класс_16 Памятка для второклассника.jpg"/>
          <p:cNvPicPr>
            <a:picLocks noChangeAspect="1"/>
          </p:cNvPicPr>
          <p:nvPr/>
        </p:nvPicPr>
        <p:blipFill>
          <a:blip r:embed="rId3" cstate="print"/>
          <a:stretch>
            <a:fillRect/>
          </a:stretch>
        </p:blipFill>
        <p:spPr>
          <a:xfrm>
            <a:off x="6872110" y="4509120"/>
            <a:ext cx="2164386" cy="1512000"/>
          </a:xfrm>
          <a:prstGeom prst="rect">
            <a:avLst/>
          </a:prstGeom>
        </p:spPr>
      </p:pic>
      <p:pic>
        <p:nvPicPr>
          <p:cNvPr id="11" name="Рисунок 10" descr="Обучение грамоте. 2 класс_07 Сочетания ЧУ и ЩУ.jpg"/>
          <p:cNvPicPr>
            <a:picLocks noChangeAspect="1"/>
          </p:cNvPicPr>
          <p:nvPr/>
        </p:nvPicPr>
        <p:blipFill>
          <a:blip r:embed="rId4" cstate="print"/>
          <a:stretch>
            <a:fillRect/>
          </a:stretch>
        </p:blipFill>
        <p:spPr>
          <a:xfrm>
            <a:off x="175366" y="3717032"/>
            <a:ext cx="2164386" cy="1512000"/>
          </a:xfrm>
          <a:prstGeom prst="rect">
            <a:avLst/>
          </a:prstGeom>
        </p:spPr>
      </p:pic>
      <p:pic>
        <p:nvPicPr>
          <p:cNvPr id="12" name="Рисунок 11" descr="Обучение грамоте. 2 класс_15 Звуки и буквы русского алфавита.jpg"/>
          <p:cNvPicPr>
            <a:picLocks noChangeAspect="1"/>
          </p:cNvPicPr>
          <p:nvPr/>
        </p:nvPicPr>
        <p:blipFill>
          <a:blip r:embed="rId5" cstate="print"/>
          <a:stretch>
            <a:fillRect/>
          </a:stretch>
        </p:blipFill>
        <p:spPr>
          <a:xfrm>
            <a:off x="4639862" y="3717032"/>
            <a:ext cx="2164386" cy="1512000"/>
          </a:xfrm>
          <a:prstGeom prst="rect">
            <a:avLst/>
          </a:prstGeom>
        </p:spPr>
      </p:pic>
      <p:pic>
        <p:nvPicPr>
          <p:cNvPr id="10" name="Рисунок 9" descr="Обучение грамоте. 1 класс_04 Гласные буквы А, Я.jpg"/>
          <p:cNvPicPr>
            <a:picLocks noChangeAspect="1"/>
          </p:cNvPicPr>
          <p:nvPr/>
        </p:nvPicPr>
        <p:blipFill>
          <a:blip r:embed="rId6" cstate="print"/>
          <a:stretch>
            <a:fillRect/>
          </a:stretch>
        </p:blipFill>
        <p:spPr>
          <a:xfrm>
            <a:off x="2407614" y="4509120"/>
            <a:ext cx="2164386" cy="1512000"/>
          </a:xfrm>
          <a:prstGeom prst="rect">
            <a:avLst/>
          </a:prstGeom>
        </p:spPr>
      </p:pic>
      <p:sp>
        <p:nvSpPr>
          <p:cNvPr id="24577" name="Rectangle 1"/>
          <p:cNvSpPr>
            <a:spLocks noChangeArrowheads="1"/>
          </p:cNvSpPr>
          <p:nvPr/>
        </p:nvSpPr>
        <p:spPr bwMode="auto">
          <a:xfrm>
            <a:off x="179512" y="947192"/>
            <a:ext cx="8784976" cy="26319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14000"/>
              </a:lnSpc>
              <a:spcBef>
                <a:spcPct val="0"/>
              </a:spcBef>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1. Набор «Обучение грамоте. 1 класс» </a:t>
            </a:r>
          </a:p>
          <a:p>
            <a:pPr marL="0" marR="0" lvl="0" indent="0" algn="l" defTabSz="914400" rtl="0" eaLnBrk="1" fontAlgn="base" latinLnBrk="0" hangingPunct="1">
              <a:lnSpc>
                <a:spcPct val="114000"/>
              </a:lnSpc>
              <a:spcBef>
                <a:spcPct val="0"/>
              </a:spcBef>
              <a:spcAft>
                <a:spcPts val="1200"/>
              </a:spcAft>
              <a:buClrTx/>
              <a:buSzTx/>
              <a:tabLst/>
            </a:pPr>
            <a:r>
              <a:rPr kumimoji="0" lang="ru-RU" sz="1200" b="1" i="0" u="none" strike="noStrike" cap="none" normalizeH="0" baseline="0" dirty="0" smtClean="0">
                <a:ln>
                  <a:noFill/>
                </a:ln>
                <a:effectLst/>
                <a:latin typeface="Arial" pitchFamily="34" charset="0"/>
                <a:ea typeface="Calibri" pitchFamily="34" charset="0"/>
                <a:cs typeface="Arial" pitchFamily="34" charset="0"/>
              </a:rPr>
              <a:t>Темы:</a:t>
            </a:r>
            <a:r>
              <a:rPr kumimoji="0" lang="ru-RU" sz="1200" b="0" i="0" u="none" strike="noStrike" cap="none" normalizeH="0" baseline="0" dirty="0" smtClean="0">
                <a:ln>
                  <a:noFill/>
                </a:ln>
                <a:effectLst/>
                <a:latin typeface="Arial" pitchFamily="34" charset="0"/>
                <a:ea typeface="Calibri" pitchFamily="34" charset="0"/>
                <a:cs typeface="Arial" pitchFamily="34" charset="0"/>
              </a:rPr>
              <a:t> 1. Предложение. Слово. Слог. Ударный слог. 2. Звуки гласные и согласные. 3. Гласные буквы А, Я. 4. Согласные буквы М, Н, Л, Р. 5. Гласные буквы И, Ы. 6. Гласные буквы О, Ё. 7. Согласные буквы Г, К. 8. Гласные буквы У, Ю. 9. Согласные буквы З, С. 10. Гласные буквы Э, Е. 11. Согласные буквы Д, Т. 12. Согласные буквы Б, П. 13. Согласные буквы В, Ф. 14. Согласные буквы Ж, Ш. 15. Согласные буквы Щ, Ч, Х, Ц, Й. 16. Буквы Ь, Ъ.</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14000"/>
              </a:lnSpc>
              <a:spcBef>
                <a:spcPct val="0"/>
              </a:spcBef>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2.  Набор «Обучение грамоте. 2 класс»</a:t>
            </a:r>
            <a:r>
              <a:rPr kumimoji="0" lang="ru-RU" sz="1400" b="0"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p>
          <a:p>
            <a:pPr lvl="0" eaLnBrk="0" fontAlgn="base" hangingPunct="0">
              <a:lnSpc>
                <a:spcPct val="114000"/>
              </a:lnSpc>
              <a:spcBef>
                <a:spcPct val="0"/>
              </a:spcBef>
              <a:spcAft>
                <a:spcPts val="600"/>
              </a:spcAft>
            </a:pPr>
            <a:r>
              <a:rPr lang="ru-RU" sz="1200" b="1" dirty="0" smtClean="0">
                <a:latin typeface="Arial" pitchFamily="34" charset="0"/>
                <a:ea typeface="Calibri" pitchFamily="34" charset="0"/>
                <a:cs typeface="Arial" pitchFamily="34" charset="0"/>
              </a:rPr>
              <a:t>Темы:</a:t>
            </a:r>
            <a:r>
              <a:rPr lang="ru-RU" sz="1200" dirty="0" smtClean="0">
                <a:latin typeface="Arial" pitchFamily="34" charset="0"/>
                <a:ea typeface="Calibri" pitchFamily="34" charset="0"/>
                <a:cs typeface="Arial" pitchFamily="34" charset="0"/>
              </a:rPr>
              <a:t> 1</a:t>
            </a:r>
            <a:r>
              <a:rPr kumimoji="0" lang="ru-RU" sz="1200" b="0" i="0" u="none" strike="noStrike" cap="none" normalizeH="0" baseline="0" dirty="0" smtClean="0">
                <a:ln>
                  <a:noFill/>
                </a:ln>
                <a:effectLst/>
                <a:latin typeface="Arial" pitchFamily="34" charset="0"/>
                <a:ea typeface="Calibri" pitchFamily="34" charset="0"/>
                <a:cs typeface="Arial" pitchFamily="34" charset="0"/>
              </a:rPr>
              <a:t>. Буквы русского алфавита. 2. Гласные звуки и буквы. 3. Согласные звуки и буквы. 4. Буквы Ь и Ъ. 5. Сочетания ЖИ и ШИ. 6. Сочетания ЧА и ЩА. 7. Сочетания ЧУ и ЩУ. 8. Слово. Слог. Ударение. 9. Перенос слов. 10. Слово. Предложение. Текст. 11. Слова, слова, слова… 12. Большая буква в именах, отчествах и фамилиях людей. 13. Большая буква в кличках животных. 14. Большая буква в названиях стран, городов, деревень, улиц, рек, морей. 15. Звуки и буквы русского алфавита. 16. Памятка для второклассника.</a:t>
            </a:r>
            <a:endParaRPr kumimoji="0" lang="ru-RU" sz="12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79512" y="1052736"/>
            <a:ext cx="6264696" cy="47397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spcBef>
                <a:spcPct val="0"/>
              </a:spcBef>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1. Набор «Русский язык, 1 класс»</a:t>
            </a:r>
            <a:r>
              <a:rPr kumimoji="0" lang="ru-RU" sz="1400" b="0"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p>
          <a:p>
            <a:pPr marL="0" marR="0" lvl="0" indent="0" algn="l" defTabSz="914400" rtl="0" eaLnBrk="1" fontAlgn="base" latinLnBrk="0" hangingPunct="1">
              <a:spcBef>
                <a:spcPct val="0"/>
              </a:spcBef>
              <a:spcAft>
                <a:spcPts val="1200"/>
              </a:spcAft>
              <a:buClrTx/>
              <a:buSzTx/>
              <a:tabLst/>
            </a:pPr>
            <a:r>
              <a:rPr kumimoji="0" lang="ru-RU"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Темы:</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 Правописание предлогов. 2. Гласные звуки и буквы. 3. Согласные звуки. 4. Правописание согласных в корне. 5. Правописание безударных гласных в корне. 6. Члены предложения. 7. Гласные после шипящих. 8. Сочетания букв. 9. Перенос слова. 10. Правописание парных согласных звуков в конце слова.</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spcBef>
                <a:spcPct val="0"/>
              </a:spcBef>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2. Набор «Русский язык, 2 класс»</a:t>
            </a:r>
            <a:r>
              <a:rPr kumimoji="0" lang="ru-RU" sz="1400" b="0"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p>
          <a:p>
            <a:pPr marL="0" marR="0" lvl="0" indent="0" algn="l" defTabSz="914400" rtl="0" eaLnBrk="0" fontAlgn="base" latinLnBrk="0" hangingPunct="0">
              <a:spcBef>
                <a:spcPct val="0"/>
              </a:spcBef>
              <a:spcAft>
                <a:spcPts val="1200"/>
              </a:spcAft>
              <a:buClrTx/>
              <a:buSzTx/>
              <a:tabLst/>
            </a:pPr>
            <a:r>
              <a:rPr kumimoji="0" lang="ru-RU"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Темы:</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 Части речи. 2. Разделительный </a:t>
            </a:r>
            <a:r>
              <a:rPr kumimoji="0" lang="ru-RU" sz="12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ь</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3. Разбор слова по составу 4. Однокоренные слова и формы одного и того же слова. 5. Правописание приставок. 6. Безударные гласные в корне слова. 7. Парные согласные в середине слова. 8. Связь слов в предложении.</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spcBef>
                <a:spcPct val="0"/>
              </a:spcBef>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3. Набор «Русский язык, 3 класс»</a:t>
            </a:r>
            <a:r>
              <a:rPr kumimoji="0" lang="ru-RU" sz="1400" b="0"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p>
          <a:p>
            <a:pPr marL="0" marR="0" lvl="0" indent="0" algn="l" defTabSz="914400" rtl="0" eaLnBrk="0" fontAlgn="base" latinLnBrk="0" hangingPunct="0">
              <a:spcBef>
                <a:spcPct val="0"/>
              </a:spcBef>
              <a:spcAft>
                <a:spcPts val="1200"/>
              </a:spcAft>
              <a:buClrTx/>
              <a:buSzTx/>
              <a:tabLst/>
            </a:pPr>
            <a:r>
              <a:rPr kumimoji="0" lang="ru-RU"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Темы:</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 Мягкий знак после шипящих. 2. Правописание непроизносимых согласных в корне. 3. Род и число имен существительных. 4. Род имен прилагательных. 5. Число имен прилагательных. 6. Правописание окончаний имен прилагательных. 7. Правописание НЕ с глаголами. 8. Части речи. 9. Разделительный Ъ знак. 10. Второстепенные и главные члены предложения.</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spcBef>
                <a:spcPct val="0"/>
              </a:spcBef>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4. Набор «Русский язык, 4 класс»</a:t>
            </a:r>
            <a:r>
              <a:rPr kumimoji="0" lang="ru-RU" sz="1400" b="0" i="0" u="sng" strike="noStrike" cap="none" normalizeH="0" baseline="0" dirty="0" smtClean="0">
                <a:ln>
                  <a:noFill/>
                </a:ln>
                <a:solidFill>
                  <a:srgbClr val="005EB5"/>
                </a:solidFill>
                <a:effectLst/>
                <a:latin typeface="Arial" pitchFamily="34" charset="0"/>
                <a:ea typeface="Calibri" pitchFamily="34" charset="0"/>
                <a:cs typeface="Arial" pitchFamily="34" charset="0"/>
              </a:rPr>
              <a:t>  </a:t>
            </a:r>
          </a:p>
          <a:p>
            <a:pPr marL="0" marR="0" lvl="0" indent="0" algn="l" defTabSz="914400" rtl="0" eaLnBrk="0" fontAlgn="base" latinLnBrk="0" hangingPunct="0">
              <a:spcBef>
                <a:spcPct val="0"/>
              </a:spcBef>
              <a:buClrTx/>
              <a:buSzTx/>
              <a:tabLst/>
            </a:pPr>
            <a:r>
              <a:rPr kumimoji="0" lang="ru-RU"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Темы:</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 Три склонения имен существительных. 2. Падежи. 3. Окончания имен существительных. 4. Как определить спряжение глагола. 5. Местоимение, склонение личных местоимений 3-го лица. 6. Склонение личных местоимений 1-го и 2-го лица с предлогами. 7. Склонение личных местоимений 3-го лица с предлогами. 8. Мягкий знак после шипящих. 9. Однородные члены предложения. 10. Окончания глаголов.</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691680" y="-15190"/>
            <a:ext cx="576064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РУССКИЙ ЯЗЫК</a:t>
            </a:r>
            <a:endParaRPr lang="ru-RU" sz="4000" dirty="0">
              <a:solidFill>
                <a:srgbClr val="005EB5"/>
              </a:solidFill>
              <a:latin typeface="Arial" pitchFamily="34" charset="0"/>
              <a:cs typeface="Arial" pitchFamily="34" charset="0"/>
            </a:endParaRPr>
          </a:p>
        </p:txBody>
      </p:sp>
      <p:sp>
        <p:nvSpPr>
          <p:cNvPr id="4" name="Прямоугольник 4"/>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pic>
        <p:nvPicPr>
          <p:cNvPr id="5" name="Рисунок 4" descr="Русский язык. 2 класс. 02 Разделительный ь.jpg"/>
          <p:cNvPicPr>
            <a:picLocks noChangeAspect="1"/>
          </p:cNvPicPr>
          <p:nvPr/>
        </p:nvPicPr>
        <p:blipFill>
          <a:blip r:embed="rId2" cstate="print"/>
          <a:stretch>
            <a:fillRect/>
          </a:stretch>
        </p:blipFill>
        <p:spPr>
          <a:xfrm>
            <a:off x="6516216" y="2636912"/>
            <a:ext cx="2310000" cy="1620000"/>
          </a:xfrm>
          <a:prstGeom prst="rect">
            <a:avLst/>
          </a:prstGeom>
        </p:spPr>
      </p:pic>
      <p:pic>
        <p:nvPicPr>
          <p:cNvPr id="6" name="Рисунок 5" descr="Русский язык. 1 класс. 04 Правописание согласных в корне.jpg"/>
          <p:cNvPicPr>
            <a:picLocks noChangeAspect="1"/>
          </p:cNvPicPr>
          <p:nvPr/>
        </p:nvPicPr>
        <p:blipFill>
          <a:blip r:embed="rId3" cstate="print"/>
          <a:stretch>
            <a:fillRect/>
          </a:stretch>
        </p:blipFill>
        <p:spPr>
          <a:xfrm>
            <a:off x="6516216" y="836712"/>
            <a:ext cx="2310000" cy="1620000"/>
          </a:xfrm>
          <a:prstGeom prst="rect">
            <a:avLst/>
          </a:prstGeom>
        </p:spPr>
      </p:pic>
      <p:pic>
        <p:nvPicPr>
          <p:cNvPr id="7" name="Рисунок 6" descr="Русский язык. 1 класс. 07 Гласные после шипящих.jpg"/>
          <p:cNvPicPr>
            <a:picLocks noChangeAspect="1"/>
          </p:cNvPicPr>
          <p:nvPr/>
        </p:nvPicPr>
        <p:blipFill>
          <a:blip r:embed="rId4" cstate="print"/>
          <a:stretch>
            <a:fillRect/>
          </a:stretch>
        </p:blipFill>
        <p:spPr>
          <a:xfrm>
            <a:off x="6516216" y="4437112"/>
            <a:ext cx="2310000" cy="1620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07504" y="794023"/>
            <a:ext cx="7200800" cy="52475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1. Набор «Литературное чтение. 1 класс»</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ru-RU"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Темы:</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 Малые жанры фольклора. 2. Народные сказки. 3. Литературные (авторские) сказки. 4. Сказки писателей России. 5. Сказки зарубежных писателей. 6. Самуил Яковлевич Маршак. 7. Корней Иванович Чуковский. 8. Владимир Григорьевич </a:t>
            </a:r>
            <a:r>
              <a:rPr kumimoji="0" lang="ru-RU" sz="12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Сутеев</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9. Евгений Иванович </a:t>
            </a:r>
            <a:r>
              <a:rPr kumimoji="0" lang="ru-RU" sz="12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Чарушин</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10. Виталий Валентинович Бианки. 11. Агния Львовна </a:t>
            </a:r>
            <a:r>
              <a:rPr kumimoji="0" lang="ru-RU" sz="12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Барто</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12. Книги о детях. 13. Читаем о животных. 14. Читаем о родной природе. 15. О Родине и родной природе. 16. По страницам любимых книг.</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600"/>
              </a:spcAft>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2. Набор «Литературное чтение. 2 класс»      </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ru-RU"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Темы:</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 О тебе, моя Родина. 2. Фольклор народов России. 3. Малые жанры фольклора. 4. Фольклор народов мира. 5. Народные сказки. 6. Русские народные волшебные сказки. 7. Сказки народов России. 8. Литературные сказки. 9. Сказки писателей России. 10. Сказки зарубежных писателей. 11. Стихи о родной природе. 12. О детях и для детей. 13. О наших друзьях животных. 14. О Родине и родной природе. 15. Волшебный мир сказок. 16. По страницам любимых книг. </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600"/>
              </a:spcAft>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3. </a:t>
            </a:r>
            <a:r>
              <a:rPr lang="ru-RU" sz="1400" b="1" u="sng" dirty="0" smtClean="0">
                <a:solidFill>
                  <a:srgbClr val="005EB5"/>
                </a:solidFill>
                <a:latin typeface="Arial" pitchFamily="34" charset="0"/>
                <a:ea typeface="Calibri" pitchFamily="34" charset="0"/>
                <a:cs typeface="Arial" pitchFamily="34" charset="0"/>
              </a:rPr>
              <a:t>Набор </a:t>
            </a: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«Литературное чтение. 3 класс»      </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ru-RU"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Темы:</a:t>
            </a:r>
            <a:r>
              <a:rPr kumimoji="0" lang="ru-RU" sz="1200" b="0" i="0" u="none" strike="noStrike" cap="none" normalizeH="0" dirty="0" smtClean="0">
                <a:ln>
                  <a:noFill/>
                </a:ln>
                <a:solidFill>
                  <a:srgbClr val="000000"/>
                </a:solidFill>
                <a:effectLst/>
                <a:latin typeface="Arial" pitchFamily="34" charset="0"/>
                <a:ea typeface="Calibri" pitchFamily="34" charset="0"/>
                <a:cs typeface="Arial" pitchFamily="34" charset="0"/>
              </a:rPr>
              <a:t> </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1. На острове Буяне. Фольклор. 2. Какие бывают загадки. 3. Пословицы. 4. Сказки народные и литературные. 5. Иван Андреевич Крылов. 6. Александр Сергеевич Пушкин. 7. Иван Сергеевич Тургенев. 8. Стихи русских поэтов о родной природе. 9. Лев Николаевич Толстой. 10. Стихи о Родине. 11. Читаем о братьях наших меньших. 12. Читаем о детях и для детей. 13. Зарубежные сказочники. 14. Книги о животных. 15. Писатели детям. 16. По страницам любимых книг.</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600"/>
              </a:spcAft>
              <a:buClrTx/>
              <a:buSzTx/>
              <a:tabLst/>
            </a:pPr>
            <a:r>
              <a:rPr kumimoji="0" lang="ru-RU" sz="1400" b="1" i="0" u="sng" strike="noStrike" cap="none" normalizeH="0" baseline="0" dirty="0" smtClean="0">
                <a:ln>
                  <a:noFill/>
                </a:ln>
                <a:solidFill>
                  <a:srgbClr val="005EB5"/>
                </a:solidFill>
                <a:effectLst/>
                <a:latin typeface="Arial" pitchFamily="34" charset="0"/>
                <a:ea typeface="Calibri" pitchFamily="34" charset="0"/>
                <a:cs typeface="Arial" pitchFamily="34" charset="0"/>
              </a:rPr>
              <a:t>4. Набор «Литературное чтение. 4 класс»        </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ru-RU"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Темы:</a:t>
            </a:r>
            <a:r>
              <a:rPr kumimoji="0" lang="ru-RU"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 Крупицы народной мудрости. 2. Страницы старины седой. 3. Мифы народов мира. 4. Басни и баснописцы. 5. Книги, книги, книги. 6. Василий Андреевич Жуковский. 7. Александр Сергеевич Пушкин. 8. Михаил Юрьевич Лермонтов. 9. Русские писатели XIX века. 10. Родные поэты. 11. Писатели XX в. детям. 12. Зарубежные писатели. 13. Очерки и воспоминания. 14. Книги о путешествиях и приключениях. 15. Словари, справочники, энциклопедии. 16. В мире книг.</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331640" y="-15190"/>
            <a:ext cx="6480720" cy="707886"/>
          </a:xfrm>
          <a:prstGeom prst="rect">
            <a:avLst/>
          </a:prstGeom>
          <a:noFill/>
        </p:spPr>
        <p:txBody>
          <a:bodyPr wrap="square" rtlCol="0">
            <a:spAutoFit/>
          </a:bodyPr>
          <a:lstStyle/>
          <a:p>
            <a:pPr algn="ctr"/>
            <a:r>
              <a:rPr lang="ru-RU" sz="4000" dirty="0" smtClean="0">
                <a:solidFill>
                  <a:srgbClr val="005EB5"/>
                </a:solidFill>
                <a:latin typeface="Arial" pitchFamily="34" charset="0"/>
                <a:cs typeface="Arial" pitchFamily="34" charset="0"/>
              </a:rPr>
              <a:t>ЛИТЕРАТУРНОЕ ЧТЕНИЕ</a:t>
            </a:r>
            <a:endParaRPr lang="ru-RU" sz="4000" dirty="0">
              <a:solidFill>
                <a:srgbClr val="005EB5"/>
              </a:solidFill>
              <a:latin typeface="Arial" pitchFamily="34" charset="0"/>
              <a:cs typeface="Arial" pitchFamily="34" charset="0"/>
            </a:endParaRPr>
          </a:p>
        </p:txBody>
      </p:sp>
      <p:sp>
        <p:nvSpPr>
          <p:cNvPr id="4" name="Прямоугольник 4"/>
          <p:cNvSpPr>
            <a:spLocks noChangeArrowheads="1"/>
          </p:cNvSpPr>
          <p:nvPr/>
        </p:nvSpPr>
        <p:spPr bwMode="auto">
          <a:xfrm>
            <a:off x="0" y="692696"/>
            <a:ext cx="9144000" cy="61913"/>
          </a:xfrm>
          <a:prstGeom prst="rect">
            <a:avLst/>
          </a:prstGeom>
          <a:solidFill>
            <a:srgbClr val="99CCFF"/>
          </a:solidFill>
          <a:ln w="9525" algn="ctr">
            <a:noFill/>
            <a:round/>
            <a:headEnd/>
            <a:tailEnd/>
          </a:ln>
        </p:spPr>
        <p:txBody>
          <a:bodyPr wrap="none" anchor="ctr"/>
          <a:lstStyle/>
          <a:p>
            <a:pPr algn="ctr">
              <a:lnSpc>
                <a:spcPct val="87000"/>
              </a:lnSpc>
              <a:buClr>
                <a:srgbClr val="000000"/>
              </a:buClr>
              <a:buSzPct val="100000"/>
              <a:buFont typeface="Arial" charset="0"/>
              <a:buNone/>
            </a:pPr>
            <a:endParaRPr lang="ru-RU"/>
          </a:p>
        </p:txBody>
      </p:sp>
      <p:pic>
        <p:nvPicPr>
          <p:cNvPr id="5" name="Рисунок 4" descr="Литературное чтение. 2 класс_16_По страницам любимых книг.jpg"/>
          <p:cNvPicPr>
            <a:picLocks noChangeAspect="1"/>
          </p:cNvPicPr>
          <p:nvPr/>
        </p:nvPicPr>
        <p:blipFill>
          <a:blip r:embed="rId2" cstate="print"/>
          <a:stretch>
            <a:fillRect/>
          </a:stretch>
        </p:blipFill>
        <p:spPr>
          <a:xfrm>
            <a:off x="7232841" y="3501008"/>
            <a:ext cx="1803655" cy="1260000"/>
          </a:xfrm>
          <a:prstGeom prst="rect">
            <a:avLst/>
          </a:prstGeom>
        </p:spPr>
      </p:pic>
      <p:pic>
        <p:nvPicPr>
          <p:cNvPr id="6" name="Рисунок 5" descr="Литературное чтение. 3 класс_04_Сказки народные и литературные.jpg"/>
          <p:cNvPicPr>
            <a:picLocks noChangeAspect="1"/>
          </p:cNvPicPr>
          <p:nvPr/>
        </p:nvPicPr>
        <p:blipFill>
          <a:blip r:embed="rId3" cstate="print"/>
          <a:stretch>
            <a:fillRect/>
          </a:stretch>
        </p:blipFill>
        <p:spPr>
          <a:xfrm>
            <a:off x="7232841" y="908720"/>
            <a:ext cx="1803655" cy="1260000"/>
          </a:xfrm>
          <a:prstGeom prst="rect">
            <a:avLst/>
          </a:prstGeom>
        </p:spPr>
      </p:pic>
      <p:pic>
        <p:nvPicPr>
          <p:cNvPr id="7" name="Рисунок 6" descr="Литературное чтение. 3 класс_06_Александр Сергеевич Пушкин.jpg"/>
          <p:cNvPicPr>
            <a:picLocks noChangeAspect="1"/>
          </p:cNvPicPr>
          <p:nvPr/>
        </p:nvPicPr>
        <p:blipFill>
          <a:blip r:embed="rId4" cstate="print"/>
          <a:stretch>
            <a:fillRect/>
          </a:stretch>
        </p:blipFill>
        <p:spPr>
          <a:xfrm>
            <a:off x="7232841" y="2204864"/>
            <a:ext cx="1803655" cy="1260000"/>
          </a:xfrm>
          <a:prstGeom prst="rect">
            <a:avLst/>
          </a:prstGeom>
        </p:spPr>
      </p:pic>
      <p:pic>
        <p:nvPicPr>
          <p:cNvPr id="9" name="Рисунок 8" descr="Литературное чтение. 3 класс_10_Стихи о Родине.jpg"/>
          <p:cNvPicPr>
            <a:picLocks noChangeAspect="1"/>
          </p:cNvPicPr>
          <p:nvPr/>
        </p:nvPicPr>
        <p:blipFill>
          <a:blip r:embed="rId5" cstate="print"/>
          <a:stretch>
            <a:fillRect/>
          </a:stretch>
        </p:blipFill>
        <p:spPr>
          <a:xfrm>
            <a:off x="7232841" y="4797152"/>
            <a:ext cx="1803655" cy="1260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TotalTime>
  <Words>4757</Words>
  <Application>Microsoft Office PowerPoint</Application>
  <PresentationFormat>Экран (4:3)</PresentationFormat>
  <Paragraphs>238</Paragraphs>
  <Slides>28</Slides>
  <Notes>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28</vt:i4>
      </vt:variant>
    </vt:vector>
  </HeadingPairs>
  <TitlesOfParts>
    <vt:vector size="30" baseType="lpstr">
      <vt:lpstr>Тема Office</vt:lpstr>
      <vt:lpstr>Microsoft Equation 3.0</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tpryanishnikova</dc:creator>
  <cp:lastModifiedBy>Демонстрационно-бесплатная версия</cp:lastModifiedBy>
  <cp:revision>86</cp:revision>
  <dcterms:created xsi:type="dcterms:W3CDTF">2014-12-02T11:01:57Z</dcterms:created>
  <dcterms:modified xsi:type="dcterms:W3CDTF">2016-03-02T16:48:47Z</dcterms:modified>
</cp:coreProperties>
</file>