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sldIdLst>
    <p:sldId id="256" r:id="rId2"/>
    <p:sldId id="489" r:id="rId3"/>
    <p:sldId id="490" r:id="rId4"/>
    <p:sldId id="510" r:id="rId5"/>
    <p:sldId id="262" r:id="rId6"/>
    <p:sldId id="494" r:id="rId7"/>
    <p:sldId id="495" r:id="rId8"/>
    <p:sldId id="275" r:id="rId9"/>
    <p:sldId id="496" r:id="rId10"/>
    <p:sldId id="497" r:id="rId11"/>
    <p:sldId id="290" r:id="rId12"/>
    <p:sldId id="498" r:id="rId13"/>
    <p:sldId id="499" r:id="rId14"/>
    <p:sldId id="432" r:id="rId15"/>
    <p:sldId id="500" r:id="rId16"/>
    <p:sldId id="501" r:id="rId17"/>
    <p:sldId id="318" r:id="rId18"/>
    <p:sldId id="502" r:id="rId19"/>
    <p:sldId id="503" r:id="rId20"/>
    <p:sldId id="370" r:id="rId21"/>
    <p:sldId id="504" r:id="rId22"/>
    <p:sldId id="505" r:id="rId23"/>
    <p:sldId id="362" r:id="rId24"/>
    <p:sldId id="506" r:id="rId25"/>
    <p:sldId id="507" r:id="rId26"/>
    <p:sldId id="381" r:id="rId27"/>
    <p:sldId id="508" r:id="rId28"/>
    <p:sldId id="509" r:id="rId29"/>
    <p:sldId id="360" r:id="rId3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  <p:clrMru>
    <a:srgbClr val="FFFFFF"/>
    <a:srgbClr val="FF3300"/>
    <a:srgbClr val="003366"/>
    <a:srgbClr val="003399"/>
    <a:srgbClr val="53D2FF"/>
    <a:srgbClr val="9BE5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700" autoAdjust="0"/>
  </p:normalViewPr>
  <p:slideViewPr>
    <p:cSldViewPr>
      <p:cViewPr>
        <p:scale>
          <a:sx n="90" d="100"/>
          <a:sy n="90" d="100"/>
        </p:scale>
        <p:origin x="-426" y="-3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84613" y="0"/>
            <a:ext cx="29686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94216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77863"/>
            <a:ext cx="4565650" cy="3443287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BD76D20-096D-403E-B556-63E1431DDF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10743E6-24BE-4219-BE00-B3F189A2931D}" type="slidenum">
              <a:rPr lang="en-GB" smtClean="0"/>
              <a:pPr/>
              <a:t>1</a:t>
            </a:fld>
            <a:endParaRPr lang="en-GB" dirty="0" smtClean="0"/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3C0F36C-4140-4411-BD94-CC49C6072053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9523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9523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6D0322A-776D-43CB-A9CB-406774EE1576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1730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6AE42DA-DA5F-4AA8-B27C-612186CF3440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7306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7306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3806F65-7F97-4647-9E9A-6B83D07C9EE9}" type="slidenum">
              <a:rPr lang="en-GB" smtClean="0"/>
              <a:pPr/>
              <a:t>5</a:t>
            </a:fld>
            <a:endParaRPr lang="en-GB" smtClean="0"/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AF08CBF-8EAB-4DAA-8FDE-22A2756F1CD3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DD3F289-AA59-4071-AD2E-37B59EA4C434}" type="slidenum">
              <a:rPr lang="en-GB" smtClean="0"/>
              <a:pPr/>
              <a:t>8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EFC850D-154C-4450-A335-04F8CAA72FB7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752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0883510-AB1A-4179-9C6B-C0B86E760FA9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1187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AC725B0-8571-4E49-B443-17B299B0E31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878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878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368CF6C-FA5E-4C7E-8E5E-2A4E22F8C4A4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123907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39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C8FFF3F-0690-4F34-A4C6-DB5A2B70FFDA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7C13441-A0A1-4938-BD22-A775BC2116AD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AFF5418-A44F-4D45-B58C-2D3D8B0EA5D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926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CEC51EE-E89D-4E69-9AAB-90CF98F71AB0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1474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41273A8-D464-4F63-AA51-472AECD72AF2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4746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746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115493B-E131-48EB-A78F-F38BA87BF416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152579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525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62C58-CCA3-4C8A-B5E5-AA02136847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43991-EE73-4248-BD68-63B9A557D1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5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5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65E50-E9DB-47CD-9AA6-FB4CCDD866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66098-1A8B-4A79-9782-A77C70E17F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4760B-97A1-4458-B900-B8A9913347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DA2FE-866D-483C-9E4A-DE64D97D0D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779C-3E2B-4D71-AFB6-52A4EBFF01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4EA46-89B9-41AC-BAA7-F5D37CB86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E3367-D1FE-4ED3-A802-228B3D19C5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EC6EB-FA90-4661-BB90-CE29DC6DB0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72282-0692-47A3-B1FE-10FAE1F1CB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7250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17F4BE0-6A08-4025-BF4E-3A4BDA7C7D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5pPr>
      <a:lvl6pPr marL="457200"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6pPr>
      <a:lvl7pPr marL="914400"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7pPr>
      <a:lvl8pPr marL="1371600"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8pPr>
      <a:lvl9pPr marL="1828800"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36550" indent="-336550" algn="l" defTabSz="449263" rtl="0" eaLnBrk="0" fontAlgn="base" hangingPunct="0">
        <a:lnSpc>
          <a:spcPct val="7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49263" rtl="0" eaLnBrk="0" fontAlgn="base" hangingPunct="0">
        <a:lnSpc>
          <a:spcPct val="7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7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2060575"/>
            <a:ext cx="9144000" cy="61913"/>
          </a:xfrm>
          <a:prstGeom prst="rect">
            <a:avLst/>
          </a:prstGeom>
          <a:solidFill>
            <a:srgbClr val="99CC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0" y="3629025"/>
            <a:ext cx="9144000" cy="346075"/>
          </a:xfrm>
          <a:prstGeom prst="rect">
            <a:avLst/>
          </a:prstGeom>
          <a:solidFill>
            <a:srgbClr val="99CC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9525" y="2103438"/>
            <a:ext cx="9144000" cy="157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ru-RU" sz="3200" b="1" dirty="0" smtClean="0">
                <a:solidFill>
                  <a:srgbClr val="0070C0"/>
                </a:solidFill>
              </a:rPr>
              <a:t>ДИДАКТИЧЕСКИЕ ИЗДАНИЯ ДЛЯ ИНТЕРАКТИВНОЙ ДОСКИ.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СЕРИЯ «ИНТЕРАКТИВНЫЕ </a:t>
            </a:r>
            <a:r>
              <a:rPr lang="ru-RU" sz="3200" b="1" dirty="0" smtClean="0">
                <a:solidFill>
                  <a:srgbClr val="0070C0"/>
                </a:solidFill>
              </a:rPr>
              <a:t>ПЛАКАТЫ» </a:t>
            </a:r>
            <a:endParaRPr lang="en-GB" sz="3000" cap="all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67544" y="116632"/>
            <a:ext cx="8208000" cy="90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</a:t>
            </a:r>
            <a:r>
              <a:rPr lang="ru-RU" sz="2400" b="1" dirty="0" smtClean="0">
                <a:solidFill>
                  <a:srgbClr val="FFFFFF"/>
                </a:solidFill>
              </a:rPr>
              <a:t>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БИОЛОГИЯ ЧЕЛОВЕКА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12776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Биографии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ученых-биологов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 портретами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упражнения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тесты с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возможностью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распечатки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Словарь основных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понятий биологии и звуковые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определения</a:t>
            </a:r>
            <a:endParaRPr lang="en-GB" sz="2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05064"/>
            <a:ext cx="2161725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005064"/>
            <a:ext cx="2161791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005064"/>
            <a:ext cx="2161370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14313" y="2638425"/>
            <a:ext cx="6929437" cy="35274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629" name="AutoShape 56"/>
          <p:cNvSpPr>
            <a:spLocks noChangeArrowheads="1"/>
          </p:cNvSpPr>
          <p:nvPr/>
        </p:nvSpPr>
        <p:spPr bwMode="auto">
          <a:xfrm>
            <a:off x="285750" y="206084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1" name="Прямоугольник 10"/>
          <p:cNvSpPr/>
          <p:nvPr/>
        </p:nvSpPr>
        <p:spPr>
          <a:xfrm>
            <a:off x="287338" y="1124744"/>
            <a:ext cx="8569325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предназначена учащимся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7–11 классов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 Интерактивные плакаты помогут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наглядно и доступно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преподнести информацию о принципах построения и преобразования графиков различных функций.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780928"/>
            <a:ext cx="1983903" cy="288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468000" y="116632"/>
            <a:ext cx="8208000" cy="90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ГРАФИКИ ФУНКЦИЙ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95536" y="2276872"/>
            <a:ext cx="6264696" cy="3600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Линейная функция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Степенная функция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Обратная пропорциональность и дробно-линейная функция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Преобразования графиков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Парабола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Тригонометрические функции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Обратные тригонометрические функции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Показательная и логарифмическая функции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3250" cy="478380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Интерактивный редактор графиков</a:t>
            </a:r>
            <a:endParaRPr lang="en-GB" sz="2000" b="1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400"/>
              </a:spcBef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модели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(«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Равномерное движение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Уравнение гармонических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колебаний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 и </a:t>
            </a:r>
            <a:r>
              <a:rPr lang="ru-RU" sz="2000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др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.)</a:t>
            </a:r>
            <a:r>
              <a:rPr lang="ar-SA" sz="2000" dirty="0" smtClean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‏</a:t>
            </a:r>
            <a:endParaRPr lang="en-GB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400"/>
              </a:spcBef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Задачники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возможностью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печати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68000" y="116632"/>
            <a:ext cx="8208000" cy="90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ГРАФИКИ ФУНКЦИЙ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717032"/>
            <a:ext cx="2399671" cy="180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717032"/>
            <a:ext cx="22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17032"/>
            <a:ext cx="22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3250" cy="4711799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500"/>
              </a:spcBef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Анимации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(«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График гармонических колебаний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», </a:t>
            </a:r>
          </a:p>
          <a:p>
            <a:pPr>
              <a:lnSpc>
                <a:spcPct val="150000"/>
              </a:lnSpc>
              <a:spcBef>
                <a:spcPts val="400"/>
              </a:spcBef>
              <a:buClr>
                <a:srgbClr val="0070C0"/>
              </a:buCl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Свободное падение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», «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График линейной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зависимости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 и </a:t>
            </a:r>
            <a:r>
              <a:rPr lang="ru-RU" sz="2000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др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.)</a:t>
            </a:r>
            <a:r>
              <a:rPr lang="ar-SA" sz="2000" dirty="0" smtClean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‏</a:t>
            </a:r>
            <a:endParaRPr lang="en-GB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400"/>
              </a:spcBef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Специальная учебная игра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предлагает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вариативные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задачи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 преобразование графиков </a:t>
            </a:r>
            <a:endParaRPr lang="en-GB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400"/>
              </a:spcBef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Иллюстрированные опорные конспекты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68000" y="116632"/>
            <a:ext cx="8208000" cy="90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ГРАФИКИ ФУНКЦИЙ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933056"/>
            <a:ext cx="2400000" cy="180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717032"/>
            <a:ext cx="1412189" cy="19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933056"/>
            <a:ext cx="225000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14313" y="2565400"/>
            <a:ext cx="6429375" cy="25003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800" name="Rectangle 4"/>
          <p:cNvSpPr>
            <a:spLocks noChangeArrowheads="1"/>
          </p:cNvSpPr>
          <p:nvPr/>
        </p:nvSpPr>
        <p:spPr bwMode="auto">
          <a:xfrm>
            <a:off x="107157" y="1196752"/>
            <a:ext cx="8929687" cy="1201738"/>
          </a:xfrm>
          <a:prstGeom prst="rect">
            <a:avLst/>
          </a:prstGeom>
          <a:noFill/>
          <a:ln w="28440">
            <a:noFill/>
            <a:bevel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Плакаты содержат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разнообразные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ресурсы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которые помогают наглядно представить основное содержание линии «Химическая реакция»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учащимся 8–</a:t>
            </a:r>
            <a:r>
              <a:rPr lang="en-US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11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классов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751" name="AutoShape 56"/>
          <p:cNvSpPr>
            <a:spLocks noChangeArrowheads="1"/>
          </p:cNvSpPr>
          <p:nvPr/>
        </p:nvSpPr>
        <p:spPr bwMode="auto">
          <a:xfrm>
            <a:off x="285750" y="2132856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1026" name="Picture 2" descr="\\Pm-server2\common\О.Бубнова\New Folder\Chimisheskie_reakcii_Interaktiv_placatyi_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492896"/>
            <a:ext cx="1901407" cy="270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Скругленный прямоугольник 7"/>
          <p:cNvSpPr/>
          <p:nvPr/>
        </p:nvSpPr>
        <p:spPr bwMode="auto">
          <a:xfrm>
            <a:off x="468000" y="116632"/>
            <a:ext cx="8208000" cy="90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ИНТЕРАКТИВНЫЕ ПЛАКАТЫ. 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ХИМИЧЕСКИЕ РЕАКЦИИ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95536" y="2492896"/>
            <a:ext cx="6264696" cy="34563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Физические явления и химические реакции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Закон сохранения массы вещества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Классификация химических реакций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Скорость химических реакций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Окислительно-восстановительные реакции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Электролиз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Генетическая связь неорганических веществ</a:t>
            </a:r>
          </a:p>
          <a:p>
            <a:pPr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 Генетическая связь </a:t>
            </a:r>
            <a:r>
              <a:rPr lang="ru-RU" sz="2000" dirty="0" smtClean="0">
                <a:solidFill>
                  <a:schemeClr val="tx1"/>
                </a:solidFill>
              </a:rPr>
              <a:t>органических </a:t>
            </a:r>
            <a:r>
              <a:rPr lang="ru-RU" sz="2000" dirty="0" smtClean="0">
                <a:solidFill>
                  <a:schemeClr val="tx1"/>
                </a:solidFill>
              </a:rPr>
              <a:t>веществ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68000" y="116632"/>
            <a:ext cx="8208000" cy="90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ИНТЕРАКТИВНЫЕ ПЛАКАТЫ. 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ХИМИЧЕСКИЕ РЕАКЦИИ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68760"/>
            <a:ext cx="82089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Интерактивные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рисунки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представляющие схемы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химических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реакций, графики обратимости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реакций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генетические связи веществ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Анимационные ролики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демонстрирующие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различные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химические реакции и физические явления,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химические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опыты, механизмы химических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процессов</a:t>
            </a:r>
            <a:endParaRPr lang="ru-RU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2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3" descr="\\Pm-server2\common\О.Бубнова\New Folder\4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149080"/>
            <a:ext cx="2157469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7" name="Picture 6" descr="\\Pm-server2\common\О.Бубнова\New Folder\5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149080"/>
            <a:ext cx="2157458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8" name="Picture 2" descr="\\Pm-server2\common\О.Бубнова\New Folder\5\05_Chimisheskie_reakcii_Interaktiv_placaty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149080"/>
            <a:ext cx="2160000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3250" cy="4999831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Пошаговые анимированные инструкции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лабораторным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опытам</a:t>
            </a:r>
            <a:endParaRPr lang="ru-RU" sz="2000" b="1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упражнения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наборы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заданий разного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уровня сложности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 пяти вариантах с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возможностью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распечатки</a:t>
            </a:r>
          </a:p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Иллюстрированные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опорные конспекты</a:t>
            </a:r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68000" y="116632"/>
            <a:ext cx="8208000" cy="90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ИНТЕРАКТИВНЫЕ ПЛАКАТЫ. 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ХИМИЧЕСКИЕ РЕАКЦИИ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3" descr="\\Pm-server2\common\О.Бубнова\New Folder\8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365104"/>
            <a:ext cx="2157458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6" name="Picture 2" descr="\\Pm-server2\common\О.Бубнова\New Folder\7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365104"/>
            <a:ext cx="2157458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7" name="Picture 3" descr="\\Pm-server2\common\О.Бубнова\New Folder\6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365104"/>
            <a:ext cx="2157458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14313" y="2492375"/>
            <a:ext cx="6786562" cy="34369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lnSpc>
                <a:spcPct val="110000"/>
              </a:lnSpc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en-GB" sz="3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rgbClr val="000000"/>
              </a:solidFill>
            </a:endParaRPr>
          </a:p>
          <a:p>
            <a:pPr marL="174625" indent="-174625"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00" dirty="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37893" name="AutoShape 56"/>
          <p:cNvSpPr>
            <a:spLocks noChangeArrowheads="1"/>
          </p:cNvSpPr>
          <p:nvPr/>
        </p:nvSpPr>
        <p:spPr bwMode="auto">
          <a:xfrm>
            <a:off x="395536" y="2492896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1538582" cy="216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7" name="Picture 2" descr="\\Pm-server2\Common\Кривохижина Татьяна\на страничку НД\Интерактивные плакаты\Интерактивные плакты. География материков история открытий и население\География_2\Обложка\сайт\Geography_materikov_history_otkryitii_naselenie_int_plakat_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789040"/>
            <a:ext cx="1524191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39944" name="Text Box 1"/>
          <p:cNvSpPr txBox="1">
            <a:spLocks noChangeArrowheads="1"/>
          </p:cNvSpPr>
          <p:nvPr/>
        </p:nvSpPr>
        <p:spPr bwMode="auto">
          <a:xfrm>
            <a:off x="395536" y="1844824"/>
            <a:ext cx="8172450" cy="6485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tx1"/>
                </a:solidFill>
              </a:rPr>
              <a:t>Программы адресованы преподавателям и учащимся </a:t>
            </a:r>
            <a:r>
              <a:rPr lang="ru-RU" sz="1800" b="1" dirty="0" smtClean="0">
                <a:solidFill>
                  <a:schemeClr val="tx1"/>
                </a:solidFill>
              </a:rPr>
              <a:t>7–11 классов </a:t>
            </a:r>
            <a:r>
              <a:rPr lang="ru-RU" sz="1800" dirty="0">
                <a:solidFill>
                  <a:schemeClr val="tx1"/>
                </a:solidFill>
              </a:rPr>
              <a:t>общеобразовательных и специализированных учебных заведений. 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95536" y="188640"/>
            <a:ext cx="8208000" cy="162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ЭКОНОМИЧЕСКАЯ ГЕОГРАФИЯ РЕГИОНОВ </a:t>
            </a:r>
            <a:r>
              <a:rPr lang="en-GB" sz="2400" b="1" dirty="0" smtClean="0">
                <a:solidFill>
                  <a:srgbClr val="FFFFFF"/>
                </a:solidFill>
              </a:rPr>
              <a:t>МИРА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ГЕОГРАФИЯ МАТЕРИКОВ: ИСТОРИЯ ОТКРЫТИЙ И НАСЕЛЕНИЕ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95536" y="2852936"/>
            <a:ext cx="6408712" cy="30243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Африка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Австралия и Океания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Южная Америка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Северная Америка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Зарубежная Азия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Зарубежная Европа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географические карты: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физические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экономические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карты землепользования </a:t>
            </a:r>
          </a:p>
          <a:p>
            <a:pPr>
              <a:lnSpc>
                <a:spcPct val="11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Анимированные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маршруты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описания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путешествий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первооткрывателей и исследователей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материков</a:t>
            </a:r>
            <a:endParaRPr lang="ru-RU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Интерактивные контурные карты</a:t>
            </a:r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457200" y="128588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ЭКОНОМИЧЕСКАЯ ГЕОГРАФИЯ РЕГИОНОВ </a:t>
            </a:r>
            <a:r>
              <a:rPr lang="en-GB" sz="2400" b="1" dirty="0" smtClean="0">
                <a:solidFill>
                  <a:srgbClr val="FFFFFF"/>
                </a:solidFill>
              </a:rPr>
              <a:t>МИРА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ГЕОГРАФИЯ МАТЕРИКОВ: ИСТОРИЯ ОТКРЫТИЙ И НАСЕЛЕНИЕ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40"/>
            <a:ext cx="2367183" cy="180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6" name="Picture 3" descr="\\Pm-server2\Департамент образования\Информационные_материалы_департамента_образования\Информационные материалы\Листовки_Каталоги_PDF\2010_Каталог ПМК_А5\katalog Folder\Links\02_Geography_materikov_history_otkryitii_naseleni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789040"/>
            <a:ext cx="2354468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789040"/>
            <a:ext cx="2370052" cy="18000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видео- и фотоматериалы,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рассказывающие        о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природе, населении, религиях и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культуре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стран и континентов</a:t>
            </a:r>
          </a:p>
          <a:p>
            <a:pPr>
              <a:lnSpc>
                <a:spcPct val="11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Интерактивный географический диктант</a:t>
            </a:r>
          </a:p>
          <a:p>
            <a:pPr>
              <a:lnSpc>
                <a:spcPct val="11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Контекстные словари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справочники</a:t>
            </a:r>
          </a:p>
          <a:p>
            <a:endParaRPr lang="ru-RU" sz="2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 bwMode="auto">
          <a:xfrm>
            <a:off x="457200" y="128588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ЭКОНОМИЧЕСКАЯ ГЕОГРАФИЯ РЕГИОНОВ </a:t>
            </a:r>
            <a:r>
              <a:rPr lang="en-GB" sz="2400" b="1" dirty="0" smtClean="0">
                <a:solidFill>
                  <a:srgbClr val="FFFFFF"/>
                </a:solidFill>
              </a:rPr>
              <a:t>МИРА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ГЕОГРАФИЯ МАТЕРИКОВ: ИСТОРИЯ ОТКРЫТИЙ И НАСЕЛЕНИЕ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573016"/>
            <a:ext cx="2316826" cy="18000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573016"/>
            <a:ext cx="2262369" cy="1800000"/>
          </a:xfrm>
          <a:prstGeom prst="rect">
            <a:avLst/>
          </a:prstGeom>
          <a:noFill/>
          <a:ln w="936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73016"/>
            <a:ext cx="2250000" cy="18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788" y="128588"/>
            <a:ext cx="8226425" cy="432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ИНТЕРАКТИВНЫЕ ПЛАКАТЫ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6425" cy="3775695"/>
          </a:xfrm>
        </p:spPr>
        <p:txBody>
          <a:bodyPr/>
          <a:lstStyle/>
          <a:p>
            <a:r>
              <a:rPr lang="ru-RU" sz="2000" dirty="0" smtClean="0"/>
              <a:t>Позволяют в полной мере использовать потенциал интерактивной доски любой модификации и любого производителя</a:t>
            </a:r>
          </a:p>
          <a:p>
            <a:r>
              <a:rPr lang="ru-RU" sz="2000" dirty="0" smtClean="0"/>
              <a:t>Созданы с учетом </a:t>
            </a:r>
            <a:r>
              <a:rPr lang="ru-RU" sz="2000" dirty="0" err="1" smtClean="0"/>
              <a:t>дизайн-эргономических</a:t>
            </a:r>
            <a:r>
              <a:rPr lang="ru-RU" sz="2000" dirty="0" smtClean="0"/>
              <a:t> особенностей применения компьютерных программ при фронтальной работе</a:t>
            </a:r>
          </a:p>
          <a:p>
            <a:r>
              <a:rPr lang="ru-RU" sz="2000" dirty="0" smtClean="0"/>
              <a:t>Отличаются высокой интерактивностью, что помогает вовлечь учащихся в активную учебно-познавательную деятельность  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1544" y="575440"/>
            <a:ext cx="8500913" cy="132343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ru-RU" sz="2000" dirty="0" smtClean="0"/>
              <a:t>Реализация </a:t>
            </a:r>
            <a:r>
              <a:rPr lang="ru-RU" sz="2000" dirty="0" err="1" smtClean="0"/>
              <a:t>системно-деятельностного</a:t>
            </a:r>
            <a:r>
              <a:rPr lang="ru-RU" sz="2000" dirty="0" smtClean="0"/>
              <a:t> подхода в образовании выдвигает необходимость использования комплексных учебных средств, обеспечивающих интерактивными </a:t>
            </a:r>
            <a:r>
              <a:rPr lang="ru-RU" sz="2000" dirty="0" err="1" smtClean="0"/>
              <a:t>мультимедийными</a:t>
            </a:r>
            <a:r>
              <a:rPr lang="ru-RU" sz="2000" dirty="0" smtClean="0"/>
              <a:t> ресурсами все этапы учебного процесса.  </a:t>
            </a:r>
            <a:endParaRPr lang="ru-RU" sz="2000" dirty="0"/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51631" y="2060848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6" name="Picture 5" descr="C:\Documents and Settings\thaeva\Мои документы\Мои рисунки\ПМК-ОБЛОЖКИ-ОТ ДЕНИСА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761" y="4547267"/>
            <a:ext cx="8128978" cy="161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214313" y="2348880"/>
            <a:ext cx="6786562" cy="3449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6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 </a:t>
            </a:r>
            <a:endParaRPr lang="ru-RU" sz="4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b="1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b="1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49157" name="AutoShape 56"/>
          <p:cNvSpPr>
            <a:spLocks noChangeArrowheads="1"/>
          </p:cNvSpPr>
          <p:nvPr/>
        </p:nvSpPr>
        <p:spPr bwMode="auto">
          <a:xfrm>
            <a:off x="323528" y="2348880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2832" y="2639777"/>
            <a:ext cx="1524013" cy="216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49159" name="Text Box 1"/>
          <p:cNvSpPr txBox="1">
            <a:spLocks noChangeArrowheads="1"/>
          </p:cNvSpPr>
          <p:nvPr/>
        </p:nvSpPr>
        <p:spPr bwMode="auto">
          <a:xfrm>
            <a:off x="179512" y="1556792"/>
            <a:ext cx="8172450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sz="1800" dirty="0">
                <a:solidFill>
                  <a:schemeClr val="tx1"/>
                </a:solidFill>
              </a:rPr>
              <a:t>Программы адресованы преподавателям и учащимся </a:t>
            </a:r>
            <a:r>
              <a:rPr lang="ru-RU" sz="1800" b="1" dirty="0" smtClean="0">
                <a:solidFill>
                  <a:schemeClr val="tx1"/>
                </a:solidFill>
              </a:rPr>
              <a:t>1–11 классов </a:t>
            </a:r>
            <a:r>
              <a:rPr lang="ru-RU" sz="1800" dirty="0">
                <a:solidFill>
                  <a:schemeClr val="tx1"/>
                </a:solidFill>
              </a:rPr>
              <a:t>общеобразовательных и специализированных учебных заведений.</a:t>
            </a:r>
            <a:r>
              <a:rPr lang="ru-RU" sz="1800" dirty="0"/>
              <a:t>. </a:t>
            </a:r>
          </a:p>
        </p:txBody>
      </p:sp>
      <p:pic>
        <p:nvPicPr>
          <p:cNvPr id="8194" name="Picture 2" descr="\\Pm-server2\Common\Кривохижина Татьяна\на страничку НД\Интерактивные плакаты\Интерактивные плакаты. Английский язык. Грамматика. ГЛАГОЛ\скриншоты\4 web\обложка\English_yaz_Grammatika_Glagol_pmk_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717032"/>
            <a:ext cx="1524192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457200" y="128588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АНГЛИЙСКИЙ ЯЗЫК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ГРАММАТИКА</a:t>
            </a:r>
            <a:r>
              <a:rPr lang="en-GB" sz="2400" b="1" dirty="0" smtClean="0">
                <a:solidFill>
                  <a:srgbClr val="FFFFFF"/>
                </a:solidFill>
              </a:rPr>
              <a:t>: </a:t>
            </a:r>
            <a:r>
              <a:rPr lang="ru-RU" sz="2400" b="1" dirty="0" smtClean="0">
                <a:solidFill>
                  <a:srgbClr val="FFFFFF"/>
                </a:solidFill>
              </a:rPr>
              <a:t>ЧАСТИ РЕЧИ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ГРАММАТИКА: ГЛАГОЛ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95536" y="2492896"/>
            <a:ext cx="5544616" cy="34563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Плакаты можно использовать </a:t>
            </a:r>
            <a:r>
              <a:rPr lang="ru-RU" sz="2000" dirty="0" smtClean="0">
                <a:solidFill>
                  <a:schemeClr val="tx1"/>
                </a:solidFill>
              </a:rPr>
              <a:t>при изучении грамматики английского языка, для систематизации и углубления знаний по предмету, при подготовке обучающихся к сдаче ЕГЭ.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460375" y="128588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АНГЛИЙСКИЙ ЯЗЫК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ГРАММАТИКА</a:t>
            </a:r>
            <a:r>
              <a:rPr lang="en-GB" sz="2400" b="1" dirty="0" smtClean="0">
                <a:solidFill>
                  <a:srgbClr val="FFFFFF"/>
                </a:solidFill>
              </a:rPr>
              <a:t>: </a:t>
            </a:r>
            <a:r>
              <a:rPr lang="ru-RU" sz="2400" b="1" dirty="0" smtClean="0">
                <a:solidFill>
                  <a:srgbClr val="FFFFFF"/>
                </a:solidFill>
              </a:rPr>
              <a:t>ЧАСТИ РЕЧИ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ГРАММАТИКА: ГЛАГОЛ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628800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000000"/>
                </a:solidFill>
              </a:rPr>
              <a:t> Наглядная </a:t>
            </a:r>
            <a:r>
              <a:rPr lang="ru-RU" sz="2000" b="1" dirty="0" smtClean="0">
                <a:solidFill>
                  <a:srgbClr val="000000"/>
                </a:solidFill>
              </a:rPr>
              <a:t>форма </a:t>
            </a:r>
            <a:r>
              <a:rPr lang="ru-RU" sz="2000" dirty="0" smtClean="0">
                <a:solidFill>
                  <a:srgbClr val="000000"/>
                </a:solidFill>
              </a:rPr>
              <a:t>представления </a:t>
            </a:r>
            <a:r>
              <a:rPr lang="ru-RU" sz="2000" dirty="0" smtClean="0">
                <a:solidFill>
                  <a:srgbClr val="000000"/>
                </a:solidFill>
              </a:rPr>
              <a:t>теоретических сведений </a:t>
            </a:r>
            <a:r>
              <a:rPr lang="en-GB" sz="2000" dirty="0" smtClean="0">
                <a:solidFill>
                  <a:srgbClr val="000000"/>
                </a:solidFill>
              </a:rPr>
              <a:t>(</a:t>
            </a:r>
            <a:r>
              <a:rPr lang="en-GB" sz="2000" dirty="0" err="1" smtClean="0">
                <a:solidFill>
                  <a:srgbClr val="000000"/>
                </a:solidFill>
              </a:rPr>
              <a:t>интерактивные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таблицы и рисунки</a:t>
            </a:r>
            <a:r>
              <a:rPr lang="en-GB" sz="2000" dirty="0" smtClean="0">
                <a:solidFill>
                  <a:srgbClr val="000000"/>
                </a:solidFill>
              </a:rPr>
              <a:t>,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анимационные </a:t>
            </a:r>
            <a:r>
              <a:rPr lang="ru-RU" sz="2000" dirty="0" smtClean="0">
                <a:solidFill>
                  <a:srgbClr val="000000"/>
                </a:solidFill>
              </a:rPr>
              <a:t>ролики</a:t>
            </a:r>
            <a:r>
              <a:rPr lang="en-GB" sz="2000" dirty="0" smtClean="0">
                <a:solidFill>
                  <a:srgbClr val="000000"/>
                </a:solidFill>
              </a:rPr>
              <a:t>)</a:t>
            </a:r>
            <a:r>
              <a:rPr lang="ar-SA" sz="2000" dirty="0" smtClean="0">
                <a:solidFill>
                  <a:srgbClr val="000000"/>
                </a:solidFill>
                <a:cs typeface="Arial" charset="0"/>
              </a:rPr>
              <a:t>‏</a:t>
            </a:r>
            <a:endParaRPr lang="ru-RU" sz="2000" dirty="0" smtClean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</a:rPr>
              <a:t>Коммуникативный подход </a:t>
            </a:r>
            <a:r>
              <a:rPr lang="ru-RU" sz="2000" dirty="0" smtClean="0">
                <a:solidFill>
                  <a:srgbClr val="000000"/>
                </a:solidFill>
              </a:rPr>
              <a:t>в обучении </a:t>
            </a:r>
            <a:r>
              <a:rPr lang="ru-RU" sz="2000" dirty="0" smtClean="0">
                <a:solidFill>
                  <a:srgbClr val="000000"/>
                </a:solidFill>
              </a:rPr>
              <a:t>иноязычной </a:t>
            </a:r>
            <a:r>
              <a:rPr lang="ru-RU" sz="2000" dirty="0" smtClean="0">
                <a:solidFill>
                  <a:srgbClr val="000000"/>
                </a:solidFill>
              </a:rPr>
              <a:t>грамматике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   </a:t>
            </a:r>
            <a:endParaRPr lang="en-GB" sz="200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 </a:t>
            </a:r>
            <a:endParaRPr lang="ru-RU" sz="2000" dirty="0" smtClean="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717032"/>
            <a:ext cx="2399002" cy="180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7" name="Picture 2" descr="\\Pm-server2\Common\Кривохижина Татьяна\на страничку НД\Интерактивные плакаты\Интерактивные плакаты. Английский язык. Грамматика. ГЛАГОЛ\скриншоты\4 web\03_IP_Eng_GLAG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717032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8" name="Picture 2" descr="\\Pm-server2\Common\Кривохижина Татьяна\на страничку НД\Интерактивные плакаты\Интерактивные плакаты. Английский язык. Грамматика. ГЛАГОЛ\скриншоты\4 web\02_IP_Eng_GLAG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717032"/>
            <a:ext cx="2400000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err="1" smtClean="0"/>
              <a:t>Интерактивные</a:t>
            </a:r>
            <a:r>
              <a:rPr lang="en-GB" sz="2000" b="1" dirty="0" smtClean="0"/>
              <a:t> </a:t>
            </a:r>
            <a:r>
              <a:rPr lang="ru-RU" sz="2000" b="1" dirty="0" smtClean="0"/>
              <a:t>упражнения и тесты </a:t>
            </a:r>
            <a:r>
              <a:rPr lang="ru-RU" sz="2000" dirty="0" smtClean="0"/>
              <a:t>с возможностью распечатки</a:t>
            </a:r>
            <a:endParaRPr lang="ru-RU" sz="2000" dirty="0" smtClean="0"/>
          </a:p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/>
              <a:t>Интерактивная </a:t>
            </a:r>
            <a:r>
              <a:rPr lang="ru-RU" sz="2000" dirty="0" smtClean="0"/>
              <a:t>таблица с </a:t>
            </a:r>
            <a:r>
              <a:rPr lang="ru-RU" sz="2000" b="1" dirty="0" smtClean="0"/>
              <a:t>неправильными </a:t>
            </a:r>
            <a:r>
              <a:rPr lang="ru-RU" sz="2000" b="1" dirty="0" smtClean="0"/>
              <a:t>глаголами</a:t>
            </a:r>
            <a:endParaRPr lang="ru-RU" sz="2000" b="1" dirty="0" smtClean="0"/>
          </a:p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/>
              <a:t>Иллюстрированные </a:t>
            </a:r>
            <a:r>
              <a:rPr lang="ru-RU" sz="2000" b="1" dirty="0" smtClean="0"/>
              <a:t>опорные конспекты</a:t>
            </a:r>
            <a:endParaRPr lang="ru-RU" sz="2000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460375" y="128588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АНГЛИЙСКИЙ ЯЗЫК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ГРАММАТИКА</a:t>
            </a:r>
            <a:r>
              <a:rPr lang="en-GB" sz="2400" b="1" dirty="0" smtClean="0">
                <a:solidFill>
                  <a:srgbClr val="FFFFFF"/>
                </a:solidFill>
              </a:rPr>
              <a:t>: </a:t>
            </a:r>
            <a:r>
              <a:rPr lang="ru-RU" sz="2400" b="1" dirty="0" smtClean="0">
                <a:solidFill>
                  <a:srgbClr val="FFFFFF"/>
                </a:solidFill>
              </a:rPr>
              <a:t>ЧАСТИ РЕЧИ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ГРАММАТИКА: ГЛАГОЛ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89040"/>
            <a:ext cx="2025123" cy="16200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140968"/>
            <a:ext cx="1525144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2025000" cy="16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789040"/>
            <a:ext cx="2159648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214313" y="2872904"/>
            <a:ext cx="7286625" cy="25003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7349" name="AutoShape 56"/>
          <p:cNvSpPr>
            <a:spLocks noChangeArrowheads="1"/>
          </p:cNvSpPr>
          <p:nvPr/>
        </p:nvSpPr>
        <p:spPr bwMode="auto">
          <a:xfrm>
            <a:off x="285750" y="2204864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636912"/>
            <a:ext cx="1578925" cy="216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59400" name="Text Box 1"/>
          <p:cNvSpPr txBox="1">
            <a:spLocks noChangeArrowheads="1"/>
          </p:cNvSpPr>
          <p:nvPr/>
        </p:nvSpPr>
        <p:spPr bwMode="auto">
          <a:xfrm>
            <a:off x="485775" y="1484784"/>
            <a:ext cx="8172450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адресована преподавателям и учащимся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5–11классов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общеобразовательных и специализированных учебных заведений. 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460375" y="128588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РУССКИЙ ЯЗЫК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ЧАСТИ РЕЧИ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МОРФОЛОГИЯ СОВРЕМЕННОГО РУССКОГО ЯЗЫКА И КУЛЬТУРА РЕЧИ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95536" y="2420888"/>
            <a:ext cx="6408712" cy="30243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2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Имя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существительное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Имя прилагательное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Имя числительное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Местоимение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Наречие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Категории состояния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Глагол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Причастие 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baseline="0" dirty="0" smtClean="0">
                <a:solidFill>
                  <a:schemeClr val="tx1"/>
                </a:solidFill>
              </a:rPr>
              <a:t> </a:t>
            </a:r>
            <a:r>
              <a:rPr lang="ru-RU" sz="2000" baseline="0" dirty="0" smtClean="0">
                <a:solidFill>
                  <a:schemeClr val="tx1"/>
                </a:solidFill>
              </a:rPr>
              <a:t>Деепричастие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Предлог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baseline="0" dirty="0" smtClean="0">
                <a:solidFill>
                  <a:schemeClr val="tx1"/>
                </a:solidFill>
              </a:rPr>
              <a:t> </a:t>
            </a:r>
            <a:r>
              <a:rPr lang="ru-RU" sz="2000" baseline="0" dirty="0" smtClean="0">
                <a:solidFill>
                  <a:schemeClr val="tx1"/>
                </a:solidFill>
              </a:rPr>
              <a:t>Союз</a:t>
            </a:r>
          </a:p>
          <a:p>
            <a:pPr marL="0" marR="0" indent="0" algn="l" defTabSz="44926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Частица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 bwMode="auto">
          <a:xfrm>
            <a:off x="457200" y="128588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РУССКИЙ ЯЗЫК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ЧАСТИ РЕЧИ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МОРФОЛОГИЯ СОВРЕМЕННОГО РУССКОГО ЯЗЫКА И КУЛЬТУРА РЕЧИ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628801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Базовый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углубленный уровень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материала по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теме</a:t>
            </a:r>
            <a:endParaRPr lang="en-GB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Наглядная форма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представления теоретических сведений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в виде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интерактивных схем, таблиц, классификаций</a:t>
            </a:r>
          </a:p>
        </p:txBody>
      </p:sp>
      <p:pic>
        <p:nvPicPr>
          <p:cNvPr id="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645024"/>
            <a:ext cx="2251775" cy="180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645024"/>
            <a:ext cx="2256082" cy="180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645024"/>
            <a:ext cx="2078999" cy="180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Эффективный алгоритм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изучения правил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русского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языка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endParaRPr lang="ru-RU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Иллюстрированные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опорные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конспекты</a:t>
            </a:r>
          </a:p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Материал для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тренировочных упражнений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грамматических задач – пословицы, поговорки,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афоризмы</a:t>
            </a:r>
            <a:endParaRPr lang="ru-RU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000" b="1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 bwMode="auto">
          <a:xfrm>
            <a:off x="457200" y="128588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РУССКИЙ ЯЗЫК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ЧАСТИ РЕЧИ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МОРФОЛОГИЯ СОВРЕМЕННОГО РУССКОГО ЯЗЫКА И КУЛЬТУРА РЕЧИ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789040"/>
            <a:ext cx="1992774" cy="18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89040"/>
            <a:ext cx="2250000" cy="180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789040"/>
            <a:ext cx="2400986" cy="18002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9178925" cy="540790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9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en-GB" sz="29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468" name="AutoShape 56"/>
          <p:cNvSpPr>
            <a:spLocks noChangeArrowheads="1"/>
          </p:cNvSpPr>
          <p:nvPr/>
        </p:nvSpPr>
        <p:spPr bwMode="auto">
          <a:xfrm>
            <a:off x="285750" y="238283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4517" name="Rectangle 11"/>
          <p:cNvSpPr>
            <a:spLocks noChangeArrowheads="1"/>
          </p:cNvSpPr>
          <p:nvPr/>
        </p:nvSpPr>
        <p:spPr bwMode="auto">
          <a:xfrm>
            <a:off x="290513" y="2430478"/>
            <a:ext cx="7567612" cy="417679"/>
          </a:xfrm>
          <a:prstGeom prst="rect">
            <a:avLst/>
          </a:prstGeom>
          <a:noFill/>
          <a:ln w="9398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3038" indent="-173038"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" name="Picture 1" descr="C:\Documents and Settings\thaeva\Мои документы\Мои рисунки\hist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636912"/>
            <a:ext cx="1264637" cy="180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64519" name="Text Box 1"/>
          <p:cNvSpPr txBox="1">
            <a:spLocks noChangeArrowheads="1"/>
          </p:cNvSpPr>
          <p:nvPr/>
        </p:nvSpPr>
        <p:spPr bwMode="auto">
          <a:xfrm>
            <a:off x="485775" y="1628800"/>
            <a:ext cx="8172450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Программы адресованы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преподавателям и учащимся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6, 7 и 10–</a:t>
            </a:r>
            <a:r>
              <a:rPr lang="ru-RU" sz="1800" b="1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х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классов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общеобразовательных и специализированных учебных заведений. </a:t>
            </a:r>
          </a:p>
        </p:txBody>
      </p:sp>
      <p:pic>
        <p:nvPicPr>
          <p:cNvPr id="10" name="Рисунок 9" descr="cover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4077072"/>
            <a:ext cx="1275303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Заголовок 3"/>
          <p:cNvSpPr txBox="1">
            <a:spLocks/>
          </p:cNvSpPr>
          <p:nvPr/>
        </p:nvSpPr>
        <p:spPr bwMode="auto">
          <a:xfrm>
            <a:off x="460375" y="188640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ПЛАКАТЫ</a:t>
            </a:r>
            <a:r>
              <a:rPr lang="ru-RU" sz="2400" b="1" dirty="0" smtClean="0">
                <a:solidFill>
                  <a:srgbClr val="FFFFFF"/>
                </a:solidFill>
              </a:rPr>
              <a:t>.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ИСТОРИЯ РОС</a:t>
            </a:r>
            <a:r>
              <a:rPr lang="en-US" sz="2400" b="1" dirty="0" smtClean="0">
                <a:solidFill>
                  <a:srgbClr val="FFFFFF"/>
                </a:solidFill>
              </a:rPr>
              <a:t>C</a:t>
            </a:r>
            <a:r>
              <a:rPr lang="ru-RU" sz="2400" b="1" dirty="0" smtClean="0">
                <a:solidFill>
                  <a:srgbClr val="FFFFFF"/>
                </a:solidFill>
              </a:rPr>
              <a:t>ИИ (</a:t>
            </a:r>
            <a:r>
              <a:rPr lang="en-US" sz="2400" b="1" dirty="0" smtClean="0">
                <a:solidFill>
                  <a:srgbClr val="FFFFFF"/>
                </a:solidFill>
              </a:rPr>
              <a:t>I</a:t>
            </a:r>
            <a:r>
              <a:rPr lang="ru-RU" sz="2400" b="1" dirty="0" smtClean="0">
                <a:solidFill>
                  <a:srgbClr val="FFFFFF"/>
                </a:solidFill>
              </a:rPr>
              <a:t>Х–Х</a:t>
            </a:r>
            <a:r>
              <a:rPr lang="en-US" sz="2400" b="1" dirty="0" smtClean="0">
                <a:solidFill>
                  <a:srgbClr val="FFFFFF"/>
                </a:solidFill>
              </a:rPr>
              <a:t>VII</a:t>
            </a:r>
            <a:r>
              <a:rPr lang="ru-RU" sz="2400" b="1" dirty="0" smtClean="0">
                <a:solidFill>
                  <a:srgbClr val="FFFFFF"/>
                </a:solidFill>
              </a:rPr>
              <a:t> вв.</a:t>
            </a:r>
            <a:r>
              <a:rPr lang="en-US" sz="2400" b="1" dirty="0" smtClean="0">
                <a:solidFill>
                  <a:srgbClr val="FFFFFF"/>
                </a:solidFill>
              </a:rPr>
              <a:t>)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ИСТОРИЯ РОС</a:t>
            </a:r>
            <a:r>
              <a:rPr lang="en-US" sz="2400" b="1" dirty="0" smtClean="0">
                <a:solidFill>
                  <a:srgbClr val="FFFFFF"/>
                </a:solidFill>
              </a:rPr>
              <a:t>C</a:t>
            </a:r>
            <a:r>
              <a:rPr lang="ru-RU" sz="2400" b="1" dirty="0" smtClean="0">
                <a:solidFill>
                  <a:srgbClr val="FFFFFF"/>
                </a:solidFill>
              </a:rPr>
              <a:t>ИИ (Х</a:t>
            </a:r>
            <a:r>
              <a:rPr lang="en-US" sz="2400" b="1" dirty="0" smtClean="0">
                <a:solidFill>
                  <a:srgbClr val="FFFFFF"/>
                </a:solidFill>
              </a:rPr>
              <a:t>VIII</a:t>
            </a:r>
            <a:r>
              <a:rPr lang="ru-RU" sz="2400" b="1" dirty="0" smtClean="0">
                <a:solidFill>
                  <a:srgbClr val="FFFFFF"/>
                </a:solidFill>
              </a:rPr>
              <a:t>–Х</a:t>
            </a:r>
            <a:r>
              <a:rPr lang="en-US" sz="2400" b="1" dirty="0" smtClean="0">
                <a:solidFill>
                  <a:srgbClr val="FFFFFF"/>
                </a:solidFill>
              </a:rPr>
              <a:t>I</a:t>
            </a:r>
            <a:r>
              <a:rPr lang="ru-RU" sz="2400" b="1" dirty="0" smtClean="0">
                <a:solidFill>
                  <a:srgbClr val="FFFFFF"/>
                </a:solidFill>
              </a:rPr>
              <a:t>Х вв.</a:t>
            </a:r>
            <a:r>
              <a:rPr lang="en-US" sz="2400" b="1" dirty="0" smtClean="0">
                <a:solidFill>
                  <a:srgbClr val="FFFFFF"/>
                </a:solidFill>
              </a:rPr>
              <a:t>)</a:t>
            </a:r>
            <a:r>
              <a:rPr lang="en-GB" sz="2400" b="1" dirty="0" smtClean="0">
                <a:solidFill>
                  <a:srgbClr val="FFFFFF"/>
                </a:solidFill>
              </a:rPr>
              <a:t> </a:t>
            </a:r>
            <a:endParaRPr lang="en-GB" sz="2400" b="1" dirty="0" smtClean="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395536" y="2420888"/>
            <a:ext cx="5832648" cy="30243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Плакаты помогут обучающимся усвоить важнейшие периоды в истории России          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IX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XIX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веков, понять исторические особенности различных сфер жизни общества – экономики, социальных отношений, внутренней и внешней политики, культуры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3038" indent="-173038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Основное содержание каждой темы раскрывается в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интерактивных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схемах и таблицах</a:t>
            </a:r>
          </a:p>
          <a:p>
            <a:pPr marL="173038" indent="-173038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карты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отражающие изменения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территории</a:t>
            </a:r>
            <a:r>
              <a:rPr lang="en-US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государства в исторические периоды</a:t>
            </a:r>
          </a:p>
          <a:p>
            <a:pPr marL="173038" indent="-173038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Анимационные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ролики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посвященные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великим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битвам прошлого</a:t>
            </a:r>
          </a:p>
          <a:p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460375" y="188640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ПЛАКАТЫ</a:t>
            </a:r>
            <a:r>
              <a:rPr lang="ru-RU" sz="2400" b="1" dirty="0" smtClean="0">
                <a:solidFill>
                  <a:srgbClr val="FFFFFF"/>
                </a:solidFill>
              </a:rPr>
              <a:t>.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ИСТОРИЯ РОС</a:t>
            </a:r>
            <a:r>
              <a:rPr lang="en-US" sz="2400" b="1" dirty="0" smtClean="0">
                <a:solidFill>
                  <a:srgbClr val="FFFFFF"/>
                </a:solidFill>
              </a:rPr>
              <a:t>C</a:t>
            </a:r>
            <a:r>
              <a:rPr lang="ru-RU" sz="2400" b="1" dirty="0" smtClean="0">
                <a:solidFill>
                  <a:srgbClr val="FFFFFF"/>
                </a:solidFill>
              </a:rPr>
              <a:t>ИИ (</a:t>
            </a:r>
            <a:r>
              <a:rPr lang="en-US" sz="2400" b="1" dirty="0" smtClean="0">
                <a:solidFill>
                  <a:srgbClr val="FFFFFF"/>
                </a:solidFill>
              </a:rPr>
              <a:t>I</a:t>
            </a:r>
            <a:r>
              <a:rPr lang="ru-RU" sz="2400" b="1" dirty="0" smtClean="0">
                <a:solidFill>
                  <a:srgbClr val="FFFFFF"/>
                </a:solidFill>
              </a:rPr>
              <a:t>Х–Х</a:t>
            </a:r>
            <a:r>
              <a:rPr lang="en-US" sz="2400" b="1" dirty="0" smtClean="0">
                <a:solidFill>
                  <a:srgbClr val="FFFFFF"/>
                </a:solidFill>
              </a:rPr>
              <a:t>VII)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ИСТОРИЯ РОС</a:t>
            </a:r>
            <a:r>
              <a:rPr lang="en-US" sz="2400" b="1" dirty="0" smtClean="0">
                <a:solidFill>
                  <a:srgbClr val="FFFFFF"/>
                </a:solidFill>
              </a:rPr>
              <a:t>C</a:t>
            </a:r>
            <a:r>
              <a:rPr lang="ru-RU" sz="2400" b="1" dirty="0" smtClean="0">
                <a:solidFill>
                  <a:srgbClr val="FFFFFF"/>
                </a:solidFill>
              </a:rPr>
              <a:t>ИИ (Х</a:t>
            </a:r>
            <a:r>
              <a:rPr lang="en-US" sz="2400" b="1" dirty="0" smtClean="0">
                <a:solidFill>
                  <a:srgbClr val="FFFFFF"/>
                </a:solidFill>
              </a:rPr>
              <a:t>VIII</a:t>
            </a:r>
            <a:r>
              <a:rPr lang="ru-RU" sz="2400" b="1" dirty="0" smtClean="0">
                <a:solidFill>
                  <a:srgbClr val="FFFFFF"/>
                </a:solidFill>
              </a:rPr>
              <a:t>–Х</a:t>
            </a:r>
            <a:r>
              <a:rPr lang="en-US" sz="2400" b="1" dirty="0" smtClean="0">
                <a:solidFill>
                  <a:srgbClr val="FFFFFF"/>
                </a:solidFill>
              </a:rPr>
              <a:t>I</a:t>
            </a:r>
            <a:r>
              <a:rPr lang="ru-RU" sz="2400" b="1" dirty="0" smtClean="0">
                <a:solidFill>
                  <a:srgbClr val="FFFFFF"/>
                </a:solidFill>
              </a:rPr>
              <a:t>Х</a:t>
            </a:r>
            <a:r>
              <a:rPr lang="en-US" sz="2400" b="1" dirty="0" smtClean="0">
                <a:solidFill>
                  <a:srgbClr val="FFFFFF"/>
                </a:solidFill>
              </a:rPr>
              <a:t>)</a:t>
            </a:r>
            <a:r>
              <a:rPr lang="en-GB" sz="2400" b="1" dirty="0" smtClean="0">
                <a:solidFill>
                  <a:srgbClr val="FFFFFF"/>
                </a:solidFill>
              </a:rPr>
              <a:t> </a:t>
            </a:r>
            <a:endParaRPr lang="en-GB" sz="2400" b="1" dirty="0" smtClean="0">
              <a:solidFill>
                <a:srgbClr val="FFFFFF"/>
              </a:solidFill>
            </a:endParaRPr>
          </a:p>
        </p:txBody>
      </p:sp>
      <p:pic>
        <p:nvPicPr>
          <p:cNvPr id="5" name="Picture 2" descr="\\Pm-server2\Common\Кривохижина Татьяна\на страничку НД\Интерактивные плакаты\Интерактивные плакаты. История России\scr\01_History_Russia_IX_XVII_veka_PMK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81128"/>
            <a:ext cx="1920000" cy="144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6" name="Picture 3" descr="\\Pm-server2\Common\Кривохижина Татьяна\на страничку НД\Интерактивные плакаты\Интерактивные плакаты. История России\scr\02_History_Russia_IX_XVII_veka_PMK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581128"/>
            <a:ext cx="1920000" cy="144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7" name="Picture 5" descr="C:\Documents and Settings\thaeva\Мои документы\Мои рисунки\Аним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581128"/>
            <a:ext cx="1800000" cy="144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3038" indent="-173038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Аудиорассказы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 правителях Древней Руси,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генеалогические древа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Рюриковичей и</a:t>
            </a:r>
            <a:r>
              <a:rPr lang="en-US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Романовых</a:t>
            </a:r>
          </a:p>
          <a:p>
            <a:pPr marL="173038" indent="-173038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Интерактивный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исторический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диктант</a:t>
            </a:r>
          </a:p>
          <a:p>
            <a:pPr marL="173038" indent="-173038"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Инструменты для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пополнения коллекций иллюстраций и изменения содержания диктантов</a:t>
            </a:r>
          </a:p>
          <a:p>
            <a:pPr marL="173038" indent="-173038">
              <a:buClr>
                <a:srgbClr val="0070C0"/>
              </a:buClr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460375" y="188640"/>
            <a:ext cx="8223250" cy="1296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ПЛАКАТЫ</a:t>
            </a:r>
            <a:r>
              <a:rPr lang="ru-RU" sz="2400" b="1" dirty="0" smtClean="0">
                <a:solidFill>
                  <a:srgbClr val="FFFFFF"/>
                </a:solidFill>
              </a:rPr>
              <a:t>.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ИСТОРИЯ РОС</a:t>
            </a:r>
            <a:r>
              <a:rPr lang="en-US" sz="2400" b="1" dirty="0" smtClean="0">
                <a:solidFill>
                  <a:srgbClr val="FFFFFF"/>
                </a:solidFill>
              </a:rPr>
              <a:t>C</a:t>
            </a:r>
            <a:r>
              <a:rPr lang="ru-RU" sz="2400" b="1" dirty="0" smtClean="0">
                <a:solidFill>
                  <a:srgbClr val="FFFFFF"/>
                </a:solidFill>
              </a:rPr>
              <a:t>ИИ (</a:t>
            </a:r>
            <a:r>
              <a:rPr lang="en-US" sz="2400" b="1" dirty="0" smtClean="0">
                <a:solidFill>
                  <a:srgbClr val="FFFFFF"/>
                </a:solidFill>
              </a:rPr>
              <a:t>I</a:t>
            </a:r>
            <a:r>
              <a:rPr lang="ru-RU" sz="2400" b="1" dirty="0" smtClean="0">
                <a:solidFill>
                  <a:srgbClr val="FFFFFF"/>
                </a:solidFill>
              </a:rPr>
              <a:t>Х–Х</a:t>
            </a:r>
            <a:r>
              <a:rPr lang="en-US" sz="2400" b="1" dirty="0" smtClean="0">
                <a:solidFill>
                  <a:srgbClr val="FFFFFF"/>
                </a:solidFill>
              </a:rPr>
              <a:t>VII)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ИСТОРИЯ РОС</a:t>
            </a:r>
            <a:r>
              <a:rPr lang="en-US" sz="2400" b="1" dirty="0" smtClean="0">
                <a:solidFill>
                  <a:srgbClr val="FFFFFF"/>
                </a:solidFill>
              </a:rPr>
              <a:t>C</a:t>
            </a:r>
            <a:r>
              <a:rPr lang="ru-RU" sz="2400" b="1" dirty="0" smtClean="0">
                <a:solidFill>
                  <a:srgbClr val="FFFFFF"/>
                </a:solidFill>
              </a:rPr>
              <a:t>ИИ (Х</a:t>
            </a:r>
            <a:r>
              <a:rPr lang="en-US" sz="2400" b="1" dirty="0" smtClean="0">
                <a:solidFill>
                  <a:srgbClr val="FFFFFF"/>
                </a:solidFill>
              </a:rPr>
              <a:t>VIII</a:t>
            </a:r>
            <a:r>
              <a:rPr lang="ru-RU" sz="2400" b="1" dirty="0" smtClean="0">
                <a:solidFill>
                  <a:srgbClr val="FFFFFF"/>
                </a:solidFill>
              </a:rPr>
              <a:t>–Х</a:t>
            </a:r>
            <a:r>
              <a:rPr lang="en-US" sz="2400" b="1" dirty="0" smtClean="0">
                <a:solidFill>
                  <a:srgbClr val="FFFFFF"/>
                </a:solidFill>
              </a:rPr>
              <a:t>I</a:t>
            </a:r>
            <a:r>
              <a:rPr lang="ru-RU" sz="2400" b="1" dirty="0" smtClean="0">
                <a:solidFill>
                  <a:srgbClr val="FFFFFF"/>
                </a:solidFill>
              </a:rPr>
              <a:t>Х</a:t>
            </a:r>
            <a:r>
              <a:rPr lang="en-US" sz="2400" b="1" dirty="0" smtClean="0">
                <a:solidFill>
                  <a:srgbClr val="FFFFFF"/>
                </a:solidFill>
              </a:rPr>
              <a:t>)</a:t>
            </a:r>
            <a:r>
              <a:rPr lang="en-GB" sz="2400" b="1" dirty="0" smtClean="0">
                <a:solidFill>
                  <a:srgbClr val="FFFFFF"/>
                </a:solidFill>
              </a:rPr>
              <a:t> </a:t>
            </a:r>
            <a:endParaRPr lang="en-GB" sz="2400" b="1" dirty="0" smtClean="0"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293096"/>
            <a:ext cx="1897476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3" descr="\\Pm-server2\Common\Кривохижина Татьяна\на страничку НД\Интерактивные плакаты\Интерактивные плакаты. История России\scr\06_History_Russia_IX_XVII_veka_PMK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293096"/>
            <a:ext cx="1920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293096"/>
            <a:ext cx="1944216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Line 1"/>
          <p:cNvSpPr>
            <a:spLocks noChangeShapeType="1"/>
          </p:cNvSpPr>
          <p:nvPr/>
        </p:nvSpPr>
        <p:spPr bwMode="auto">
          <a:xfrm>
            <a:off x="0" y="381000"/>
            <a:ext cx="1588" cy="6477000"/>
          </a:xfrm>
          <a:prstGeom prst="line">
            <a:avLst/>
          </a:prstGeom>
          <a:noFill/>
          <a:ln w="12600">
            <a:solidFill>
              <a:srgbClr val="DEF6F1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0" y="3433763"/>
            <a:ext cx="91440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 ВОПРОСАМ СОТРУДНИЧЕСТВА И ПРОДАЖ </a:t>
            </a:r>
            <a:endParaRPr lang="en-US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ОБРАЩАТЬСЯ ПО ТЕЛЕФОНАМ: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ru-RU" sz="1800" b="1" cap="all" dirty="0">
              <a:solidFill>
                <a:srgbClr val="104A7E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ru-RU" sz="2000" b="1" cap="all" dirty="0">
                <a:solidFill>
                  <a:srgbClr val="0070C0"/>
                </a:solidFill>
              </a:rPr>
              <a:t>+ 7 (495) </a:t>
            </a:r>
            <a:r>
              <a:rPr lang="ru-RU" sz="2000" b="1" cap="all" dirty="0" smtClean="0">
                <a:solidFill>
                  <a:srgbClr val="0070C0"/>
                </a:solidFill>
              </a:rPr>
              <a:t>785-65-13</a:t>
            </a:r>
            <a:r>
              <a:rPr lang="ru-RU" sz="2000" b="1" cap="all" dirty="0">
                <a:solidFill>
                  <a:srgbClr val="0070C0"/>
                </a:solidFill>
              </a:rPr>
              <a:t>, </a:t>
            </a:r>
            <a:r>
              <a:rPr lang="ru-RU" sz="2000" b="1" cap="all" dirty="0" smtClean="0">
                <a:solidFill>
                  <a:srgbClr val="0070C0"/>
                </a:solidFill>
              </a:rPr>
              <a:t>287-96-35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ru-RU" sz="1400" b="1" dirty="0">
              <a:solidFill>
                <a:srgbClr val="0070C0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en-US" sz="2000" b="1" dirty="0">
                <a:solidFill>
                  <a:srgbClr val="0070C0"/>
                </a:solidFill>
              </a:rPr>
              <a:t>e</a:t>
            </a:r>
            <a:r>
              <a:rPr lang="ru-RU" sz="2000" b="1" dirty="0">
                <a:solidFill>
                  <a:srgbClr val="0070C0"/>
                </a:solidFill>
              </a:rPr>
              <a:t>-</a:t>
            </a:r>
            <a:r>
              <a:rPr lang="en-US" sz="2000" b="1" dirty="0">
                <a:solidFill>
                  <a:srgbClr val="0070C0"/>
                </a:solidFill>
              </a:rPr>
              <a:t>mail</a:t>
            </a:r>
            <a:r>
              <a:rPr lang="ru-RU" sz="2000" b="1" dirty="0">
                <a:solidFill>
                  <a:srgbClr val="0070C0"/>
                </a:solidFill>
              </a:rPr>
              <a:t>:</a:t>
            </a:r>
            <a:r>
              <a:rPr lang="en-US" sz="2000" b="1" dirty="0">
                <a:solidFill>
                  <a:srgbClr val="0070C0"/>
                </a:solidFill>
              </a:rPr>
              <a:t> edu@nd.ru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z="1400" b="1" dirty="0">
              <a:solidFill>
                <a:srgbClr val="0070C0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en-US" sz="2000" b="1" dirty="0">
                <a:solidFill>
                  <a:srgbClr val="0070C0"/>
                </a:solidFill>
              </a:rPr>
              <a:t>www.school.nd.ru</a:t>
            </a:r>
            <a:endParaRPr lang="ru-RU" sz="2000" b="1" dirty="0">
              <a:solidFill>
                <a:srgbClr val="0070C0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GB" sz="1800" b="1" dirty="0">
              <a:solidFill>
                <a:srgbClr val="0070C0"/>
              </a:solidFill>
            </a:endParaRPr>
          </a:p>
        </p:txBody>
      </p:sp>
      <p:sp>
        <p:nvSpPr>
          <p:cNvPr id="93188" name="AutoShape 56"/>
          <p:cNvSpPr>
            <a:spLocks noChangeArrowheads="1"/>
          </p:cNvSpPr>
          <p:nvPr/>
        </p:nvSpPr>
        <p:spPr bwMode="auto">
          <a:xfrm>
            <a:off x="495300" y="3243263"/>
            <a:ext cx="8124825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785938"/>
            <a:ext cx="9144000" cy="1401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ts val="5100"/>
              </a:lnSpc>
              <a:buClr>
                <a:srgbClr val="0066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ДЕПАРТАМЕНТ ОБРАЗОВАНИЯ КОМПАНИИ </a:t>
            </a:r>
            <a:r>
              <a:rPr lang="en-US" sz="4000" dirty="0">
                <a:solidFill>
                  <a:srgbClr val="0070C0"/>
                </a:solidFill>
              </a:rPr>
              <a:t>«</a:t>
            </a:r>
            <a:r>
              <a:rPr lang="ru-RU" sz="4000" dirty="0">
                <a:solidFill>
                  <a:srgbClr val="0070C0"/>
                </a:solidFill>
              </a:rPr>
              <a:t>НОВЫЙ ДИСК</a:t>
            </a:r>
            <a:r>
              <a:rPr lang="en-US" sz="4000" dirty="0">
                <a:solidFill>
                  <a:srgbClr val="0070C0"/>
                </a:solidFill>
              </a:rPr>
              <a:t>»</a:t>
            </a:r>
            <a:endParaRPr lang="en-GB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788" y="128588"/>
            <a:ext cx="8226425" cy="792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ОРИГИНАЛЬНЫЕ ТЕХНОЛОГИЧЕСКИЕ РЕШЕНИЯ </a:t>
            </a:r>
            <a:r>
              <a:rPr lang="ru-RU" sz="2400" b="1" dirty="0" smtClean="0">
                <a:solidFill>
                  <a:srgbClr val="0070C0"/>
                </a:solidFill>
              </a:rPr>
              <a:t>СЕРИИ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418"/>
            <a:ext cx="8226425" cy="5053157"/>
          </a:xfrm>
        </p:spPr>
        <p:txBody>
          <a:bodyPr/>
          <a:lstStyle/>
          <a:p>
            <a:r>
              <a:rPr lang="ru-RU" sz="2000" dirty="0" smtClean="0"/>
              <a:t>Вариативное отображение учебной информации</a:t>
            </a:r>
          </a:p>
          <a:p>
            <a:r>
              <a:rPr lang="ru-RU" sz="2000" dirty="0" smtClean="0"/>
              <a:t>Специальные возможности просмотра видео </a:t>
            </a:r>
          </a:p>
          <a:p>
            <a:r>
              <a:rPr lang="ru-RU" sz="2000" dirty="0" smtClean="0"/>
              <a:t>Графический инструмент </a:t>
            </a:r>
            <a:r>
              <a:rPr lang="ru-RU" sz="2000" i="1" dirty="0" smtClean="0"/>
              <a:t>Чертёжник</a:t>
            </a:r>
          </a:p>
          <a:p>
            <a:r>
              <a:rPr lang="ru-RU" sz="2000" dirty="0" smtClean="0"/>
              <a:t>Инструменты </a:t>
            </a:r>
            <a:r>
              <a:rPr lang="ru-RU" sz="2000" i="1" dirty="0" smtClean="0"/>
              <a:t>Увеличительное стекло </a:t>
            </a:r>
            <a:r>
              <a:rPr lang="ru-RU" sz="2000" dirty="0" smtClean="0"/>
              <a:t>и </a:t>
            </a:r>
            <a:r>
              <a:rPr lang="ru-RU" sz="2000" i="1" dirty="0" smtClean="0"/>
              <a:t>Шторка</a:t>
            </a:r>
          </a:p>
          <a:p>
            <a:r>
              <a:rPr lang="ru-RU" sz="2000" dirty="0" smtClean="0"/>
              <a:t>Визуализация содержания каждого плаката </a:t>
            </a:r>
          </a:p>
          <a:p>
            <a:endParaRPr lang="ru-RU" sz="2000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412" y="2983344"/>
            <a:ext cx="1917546" cy="143163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5211" y="4516077"/>
            <a:ext cx="1853036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878" y="2964874"/>
            <a:ext cx="1716070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0582" y="2918690"/>
            <a:ext cx="1930136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4" descr="\\Pm-server2\common\О.Бубнова\New Folder\4\04_Chimisheskie_reakcii_Interaktiv_placaty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5570" y="4529008"/>
            <a:ext cx="1917740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Овал 13"/>
          <p:cNvSpPr/>
          <p:nvPr/>
        </p:nvSpPr>
        <p:spPr bwMode="auto">
          <a:xfrm>
            <a:off x="1939637" y="3020292"/>
            <a:ext cx="812800" cy="56341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168401" y="3708402"/>
            <a:ext cx="761999" cy="56341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3362035" y="5634182"/>
            <a:ext cx="563419" cy="46643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585527" y="3648364"/>
            <a:ext cx="600364" cy="36945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3948546" y="3930074"/>
            <a:ext cx="812800" cy="56341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836712"/>
            <a:ext cx="8223250" cy="52878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70C0"/>
                </a:solidFill>
              </a:rPr>
              <a:t>Наглядные ресурсы  </a:t>
            </a:r>
            <a:r>
              <a:rPr lang="ru-RU" sz="2000" dirty="0" smtClean="0">
                <a:solidFill>
                  <a:schemeClr val="tx1"/>
                </a:solidFill>
              </a:rPr>
              <a:t>-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/>
              <a:t>интерактивные карты, 3</a:t>
            </a:r>
            <a:r>
              <a:rPr lang="en-US" sz="2000" dirty="0" smtClean="0"/>
              <a:t>D </a:t>
            </a:r>
            <a:r>
              <a:rPr lang="ru-RU" sz="2000" dirty="0" smtClean="0"/>
              <a:t>модели, </a:t>
            </a:r>
            <a:r>
              <a:rPr lang="ru-RU" sz="2000" dirty="0" err="1" smtClean="0"/>
              <a:t>аудиорассказы</a:t>
            </a:r>
            <a:r>
              <a:rPr lang="ru-RU" sz="2000" dirty="0" smtClean="0"/>
              <a:t>,  анимации, исторические галереи, модели экспериментов, пошаговые инструкции к лабораторным опытам, интерактивные графики </a:t>
            </a:r>
            <a:r>
              <a:rPr lang="ru-RU" sz="2000" dirty="0" smtClean="0"/>
              <a:t>функций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70C0"/>
                </a:solidFill>
              </a:rPr>
              <a:t>Материал для практики и контроля знаний  </a:t>
            </a:r>
            <a:r>
              <a:rPr lang="ru-RU" sz="2000" dirty="0" smtClean="0">
                <a:solidFill>
                  <a:schemeClr val="tx1"/>
                </a:solidFill>
              </a:rPr>
              <a:t>-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контурные карты, географические и исторические диктанты, упражнения для распечатки, проверочные задания  и контрольные </a:t>
            </a:r>
            <a:r>
              <a:rPr lang="ru-RU" sz="2000" dirty="0" smtClean="0">
                <a:solidFill>
                  <a:schemeClr val="tx1"/>
                </a:solidFill>
              </a:rPr>
              <a:t>тесты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70C0"/>
                </a:solidFill>
              </a:rPr>
              <a:t>Информационно-справочные модули </a:t>
            </a:r>
            <a:r>
              <a:rPr lang="ru-RU" sz="2000" dirty="0" smtClean="0">
                <a:solidFill>
                  <a:schemeClr val="tx1"/>
                </a:solidFill>
              </a:rPr>
              <a:t>-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словари, статистика, интерактивные генеалогические древа, биографии, таблицы величин, опорные конспекты, атласы</a:t>
            </a: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 smtClean="0"/>
          </a:p>
          <a:p>
            <a:endParaRPr lang="ru-RU" sz="2000" dirty="0"/>
          </a:p>
        </p:txBody>
      </p:sp>
      <p:sp>
        <p:nvSpPr>
          <p:cNvPr id="6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468000"/>
          </a:xfrm>
          <a:prstGeom prst="roundRect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smtClean="0">
                <a:solidFill>
                  <a:srgbClr val="0070C0"/>
                </a:solidFill>
              </a:rPr>
              <a:t>Серия</a:t>
            </a:r>
            <a:r>
              <a:rPr lang="en-GB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«</a:t>
            </a:r>
            <a:r>
              <a:rPr lang="en-GB" sz="3200" b="1" dirty="0" err="1" smtClean="0">
                <a:solidFill>
                  <a:srgbClr val="0070C0"/>
                </a:solidFill>
              </a:rPr>
              <a:t>Интерактивные</a:t>
            </a:r>
            <a:r>
              <a:rPr lang="en-GB" sz="3200" b="1" dirty="0" smtClean="0">
                <a:solidFill>
                  <a:srgbClr val="0070C0"/>
                </a:solidFill>
              </a:rPr>
              <a:t> </a:t>
            </a:r>
            <a:r>
              <a:rPr lang="en-GB" sz="3200" b="1" dirty="0" err="1" smtClean="0">
                <a:solidFill>
                  <a:srgbClr val="0070C0"/>
                </a:solidFill>
              </a:rPr>
              <a:t>плакаты</a:t>
            </a:r>
            <a:r>
              <a:rPr lang="ru-RU" sz="3200" b="1" dirty="0" smtClean="0">
                <a:solidFill>
                  <a:srgbClr val="0070C0"/>
                </a:solidFill>
              </a:rPr>
              <a:t>»</a:t>
            </a:r>
            <a:endParaRPr lang="en-GB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7652" y="1323578"/>
            <a:ext cx="1004056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921814"/>
          </a:xfrm>
          <a:prstGeom prst="roundRect">
            <a:avLst/>
          </a:prstGeom>
          <a:solidFill>
            <a:srgbClr val="0070C0"/>
          </a:solidFill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МОЛЕКУЛЯРНАЯ ФИЗИКА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ЧАСТЬ</a:t>
            </a:r>
            <a:r>
              <a:rPr lang="en-GB" sz="2400" b="1" dirty="0" smtClean="0">
                <a:solidFill>
                  <a:srgbClr val="FFFFFF"/>
                </a:solidFill>
              </a:rPr>
              <a:t> 1</a:t>
            </a:r>
            <a:r>
              <a:rPr lang="ru-RU" sz="2400" b="1" dirty="0" smtClean="0">
                <a:solidFill>
                  <a:srgbClr val="FFFFFF"/>
                </a:solidFill>
              </a:rPr>
              <a:t>, ЧАСТЬ 2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\\Pm-server2\Common\Кривохижина Татьяна\на страничку НД\Интерактивные плакаты\Интерактивные плакаты. Молекулярная физика. Часть 2\Готово\Molek_ph_2_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8538" y="2122558"/>
            <a:ext cx="1018185" cy="144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6152" name="Прямоугольник 11"/>
          <p:cNvSpPr>
            <a:spLocks noChangeArrowheads="1"/>
          </p:cNvSpPr>
          <p:nvPr/>
        </p:nvSpPr>
        <p:spPr bwMode="auto">
          <a:xfrm>
            <a:off x="214313" y="1268760"/>
            <a:ext cx="66436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Программы помогут учителю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наглядно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доступно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преподнести информацию по молекулярной физике и термодинамике для учащихся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10–11 классов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151" name="AutoShape 56"/>
          <p:cNvSpPr>
            <a:spLocks noChangeArrowheads="1"/>
          </p:cNvSpPr>
          <p:nvPr/>
        </p:nvSpPr>
        <p:spPr bwMode="auto">
          <a:xfrm>
            <a:off x="395536" y="2132856"/>
            <a:ext cx="5357813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154" name="Rectangle 2"/>
          <p:cNvSpPr>
            <a:spLocks noChangeArrowheads="1"/>
          </p:cNvSpPr>
          <p:nvPr/>
        </p:nvSpPr>
        <p:spPr bwMode="auto">
          <a:xfrm>
            <a:off x="142874" y="2276873"/>
            <a:ext cx="7309445" cy="372387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 numCol="2"/>
          <a:lstStyle/>
          <a:p>
            <a:pPr>
              <a:spcBef>
                <a:spcPts val="50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Часть 1: 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Определение скоростей молекул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Давление идеального газа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Изохорный, изотермический,  изобарный и адиабатический  процессы 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Работа газа в термодинамике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Агрегатные состояния вещества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Внутренняя энергия в термодинамике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Поверхностное натяжение 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Часть 2: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Основные положения МКТ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Температура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Уравнение состояния идеального газа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Насыщенный пар. Влажность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Свойства твердых тел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Теплопередача 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Первый закон термодинамики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Тепловые машины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                                                              </a:t>
            </a:r>
          </a:p>
          <a:p>
            <a:pPr>
              <a:spcBef>
                <a:spcPts val="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91264" cy="485581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000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Статичные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и </a:t>
            </a:r>
            <a:r>
              <a:rPr lang="en-GB" sz="2000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b="1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рисунки</a:t>
            </a:r>
            <a:endParaRPr lang="ru-RU" sz="2000" b="1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Анимированные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ролики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(стоп-кадр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включение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полного или частичного комментария)</a:t>
            </a:r>
            <a:r>
              <a:rPr lang="ar-SA" sz="2000" dirty="0" smtClean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‏</a:t>
            </a:r>
            <a:endParaRPr lang="ru-RU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3D-модели</a:t>
            </a:r>
            <a:endParaRPr lang="ru-RU" sz="2000" b="1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000" b="1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модели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экспериментов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и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наблюдений</a:t>
            </a:r>
            <a:endParaRPr lang="ru-RU" sz="2000" b="1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20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921814"/>
          </a:xfrm>
          <a:prstGeom prst="roundRect">
            <a:avLst/>
          </a:prstGeom>
          <a:solidFill>
            <a:srgbClr val="0070C0"/>
          </a:solidFill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МОЛЕКУЛЯРНАЯ ФИЗИКА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ЧАСТЬ</a:t>
            </a:r>
            <a:r>
              <a:rPr lang="en-GB" sz="2400" b="1" dirty="0" smtClean="0">
                <a:solidFill>
                  <a:srgbClr val="FFFFFF"/>
                </a:solidFill>
              </a:rPr>
              <a:t> 1</a:t>
            </a:r>
            <a:r>
              <a:rPr lang="ru-RU" sz="2400" b="1" dirty="0" smtClean="0">
                <a:solidFill>
                  <a:srgbClr val="FFFFFF"/>
                </a:solidFill>
              </a:rPr>
              <a:t>, ЧАСТЬ 2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293096"/>
            <a:ext cx="1920430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293096"/>
            <a:ext cx="1872208" cy="144016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293096"/>
            <a:ext cx="1920000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293096"/>
            <a:ext cx="1901208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492782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500"/>
              </a:spcBef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Таблицы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физических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величин</a:t>
            </a:r>
          </a:p>
          <a:p>
            <a:pPr>
              <a:lnSpc>
                <a:spcPct val="150000"/>
              </a:lnSpc>
              <a:spcBef>
                <a:spcPts val="500"/>
              </a:spcBef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фото-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видеоматериалы</a:t>
            </a:r>
          </a:p>
          <a:p>
            <a:pPr>
              <a:lnSpc>
                <a:spcPct val="150000"/>
              </a:lnSpc>
              <a:spcBef>
                <a:spcPts val="500"/>
              </a:spcBef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упражнения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иллюстрированные 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задачники                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 возможностью распечатки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Иллюстрированные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опорные конспекты</a:t>
            </a:r>
            <a:endParaRPr lang="ru-RU" sz="2000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900000"/>
          </a:xfrm>
          <a:prstGeom prst="roundRect">
            <a:avLst/>
          </a:prstGeom>
          <a:solidFill>
            <a:srgbClr val="0070C0"/>
          </a:solidFill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МОЛЕКУЛЯРНАЯ ФИЗИКА</a:t>
            </a:r>
            <a:r>
              <a:rPr lang="en-GB" sz="2400" b="1" dirty="0" smtClean="0">
                <a:solidFill>
                  <a:srgbClr val="FFFFFF"/>
                </a:solidFill>
              </a:rPr>
              <a:t>. </a:t>
            </a:r>
            <a:r>
              <a:rPr lang="ru-RU" sz="2400" b="1" dirty="0" smtClean="0">
                <a:solidFill>
                  <a:srgbClr val="FFFFFF"/>
                </a:solidFill>
              </a:rPr>
              <a:t>ЧАСТЬ</a:t>
            </a:r>
            <a:r>
              <a:rPr lang="en-GB" sz="2400" b="1" dirty="0" smtClean="0">
                <a:solidFill>
                  <a:srgbClr val="FFFFFF"/>
                </a:solidFill>
              </a:rPr>
              <a:t> 1</a:t>
            </a:r>
            <a:r>
              <a:rPr lang="ru-RU" sz="2400" b="1" dirty="0" smtClean="0">
                <a:solidFill>
                  <a:srgbClr val="FFFFFF"/>
                </a:solidFill>
              </a:rPr>
              <a:t>, ЧАСТЬ 2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77072"/>
            <a:ext cx="1920000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077072"/>
            <a:ext cx="1919134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77072"/>
            <a:ext cx="1920243" cy="144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077072"/>
            <a:ext cx="1872208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9" y="2780928"/>
            <a:ext cx="2076163" cy="288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214313" y="1339850"/>
            <a:ext cx="8929687" cy="649288"/>
          </a:xfrm>
          <a:prstGeom prst="rect">
            <a:avLst/>
          </a:prstGeom>
          <a:noFill/>
          <a:ln w="28440">
            <a:noFill/>
            <a:bevel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предназначена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для изучения курса анатомии и физиологии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учащимися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9 классов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sp>
        <p:nvSpPr>
          <p:cNvPr id="15366" name="AutoShape 56"/>
          <p:cNvSpPr>
            <a:spLocks noChangeArrowheads="1"/>
          </p:cNvSpPr>
          <p:nvPr/>
        </p:nvSpPr>
        <p:spPr bwMode="auto">
          <a:xfrm>
            <a:off x="323850" y="2087563"/>
            <a:ext cx="8568630" cy="4571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214313" y="2133600"/>
            <a:ext cx="6302375" cy="359965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68000" y="260648"/>
            <a:ext cx="8208000" cy="90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</a:t>
            </a:r>
            <a:r>
              <a:rPr lang="ru-RU" sz="2400" b="1" dirty="0" smtClean="0">
                <a:solidFill>
                  <a:srgbClr val="FFFFFF"/>
                </a:solidFill>
              </a:rPr>
              <a:t>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БИОЛОГИЯ ЧЕЛОВЕКА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95536" y="2276872"/>
            <a:ext cx="6408712" cy="3600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2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Скелет. Строение, состав и соединение костей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Мышечная система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Внутренняя среда организма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Кровеносная система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Дыхательная система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Пищеварительная система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Выделительная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система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baseline="0" dirty="0" smtClean="0">
                <a:solidFill>
                  <a:schemeClr val="tx1"/>
                </a:solidFill>
              </a:rPr>
              <a:t> Нервная система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Эндокринная система 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Половая система</a:t>
            </a:r>
          </a:p>
          <a:p>
            <a:pPr marL="0" marR="0" indent="0" algn="l" defTabSz="449263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</a:pP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Органы чувств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4927823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рисунки, анимации 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3D–модели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жизненных систем и органов человека</a:t>
            </a:r>
          </a:p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Анатомические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атласы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фотографии</a:t>
            </a:r>
          </a:p>
          <a:p>
            <a:pPr>
              <a:lnSpc>
                <a:spcPct val="150000"/>
              </a:lnSpc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Видеоролики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демонстрирующие различные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эксперименты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физиологические процессы</a:t>
            </a:r>
          </a:p>
          <a:p>
            <a:endParaRPr lang="ru-RU" sz="2000" dirty="0"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67544" y="116632"/>
            <a:ext cx="8208000" cy="900000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ИНТЕРАКТИВНЫЕ </a:t>
            </a:r>
            <a:r>
              <a:rPr lang="ru-RU" sz="2400" b="1" dirty="0" smtClean="0">
                <a:solidFill>
                  <a:srgbClr val="FFFFFF"/>
                </a:solidFill>
              </a:rPr>
              <a:t>ПЛАКАТЫ</a:t>
            </a:r>
            <a:r>
              <a:rPr lang="en-GB" sz="2400" b="1" dirty="0" smtClean="0">
                <a:solidFill>
                  <a:srgbClr val="FFFFFF"/>
                </a:solidFill>
              </a:rPr>
              <a:t>.</a:t>
            </a:r>
            <a:r>
              <a:rPr lang="ru-RU" sz="2400" b="1" dirty="0" smtClean="0">
                <a:solidFill>
                  <a:srgbClr val="FFFFFF"/>
                </a:solidFill>
              </a:rPr>
              <a:t>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 smtClean="0">
                <a:solidFill>
                  <a:srgbClr val="FFFFFF"/>
                </a:solidFill>
              </a:rPr>
              <a:t>БИОЛОГИЯ ЧЕЛОВЕКА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077072"/>
            <a:ext cx="2161353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77072"/>
            <a:ext cx="2162578" cy="1620000"/>
          </a:xfrm>
          <a:prstGeom prst="roundRect">
            <a:avLst>
              <a:gd name="adj" fmla="val 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77072"/>
            <a:ext cx="2161730" cy="1620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3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3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6328</TotalTime>
  <Words>1294</Words>
  <Application>Microsoft Office PowerPoint</Application>
  <PresentationFormat>Экран (4:3)</PresentationFormat>
  <Paragraphs>248</Paragraphs>
  <Slides>29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Оформление по умолчанию</vt:lpstr>
      <vt:lpstr>Слайд 1</vt:lpstr>
      <vt:lpstr>ИНТЕРАКТИВНЫЕ ПЛАКАТЫ</vt:lpstr>
      <vt:lpstr>ОРИГИНАЛЬНЫЕ ТЕХНОЛОГИЧЕСКИЕ РЕШЕНИЯ СЕРИИ</vt:lpstr>
      <vt:lpstr>Серия «Интерактивные плакаты»</vt:lpstr>
      <vt:lpstr>Слайд 5</vt:lpstr>
      <vt:lpstr>Слайд 6</vt:lpstr>
      <vt:lpstr>ИНТЕРАКТИВНЫЕ ПЛАКАТЫ.  МОЛЕКУЛЯРНАЯ ФИЗИКА. ЧАСТЬ 1, ЧАСТЬ 2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ИНТЕРАКТИВНЫЕ ПЛАКАТЫ.  ЭКОНОМИЧЕСКАЯ ГЕОГРАФИЯ РЕГИОНОВ МИРА ГЕОГРАФИЯ МАТЕРИКОВ: ИСТОРИЯ ОТКРЫТИЙ И НАСЕЛЕНИЕ</vt:lpstr>
      <vt:lpstr>ИНТЕРАКТИВНЫЕ ПЛАКАТЫ.  ЭКОНОМИЧЕСКАЯ ГЕОГРАФИЯ РЕГИОНОВ МИРА ГЕОГРАФИЯ МАТЕРИКОВ: ИСТОРИЯ ОТКРЫТИЙ И НАСЕЛЕНИЕ</vt:lpstr>
      <vt:lpstr>Слайд 20</vt:lpstr>
      <vt:lpstr>Слайд 21</vt:lpstr>
      <vt:lpstr>Слайд 22</vt:lpstr>
      <vt:lpstr>Слайд 23</vt:lpstr>
      <vt:lpstr>ИНТЕРАКТИВНЫЕ ПЛАКАТЫ. РУССКИЙ ЯЗЫК. ЧАСТИ РЕЧИ. МОРФОЛОГИЯ СОВРЕМЕННОГО РУССКОГО ЯЗЫКА И КУЛЬТУРА РЕЧИ</vt:lpstr>
      <vt:lpstr>ИНТЕРАКТИВНЫЕ ПЛАКАТЫ. РУССКИЙ ЯЗЫК. ЧАСТИ РЕЧИ. МОРФОЛОГИЯ СОВРЕМЕННОГО РУССКОГО ЯЗЫКА И КУЛЬТУРА РЕЧИ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lexa</dc:creator>
  <cp:lastModifiedBy>nakimova</cp:lastModifiedBy>
  <cp:revision>393</cp:revision>
  <dcterms:modified xsi:type="dcterms:W3CDTF">2015-04-14T14:46:06Z</dcterms:modified>
</cp:coreProperties>
</file>