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346" r:id="rId2"/>
    <p:sldId id="373" r:id="rId3"/>
    <p:sldId id="374" r:id="rId4"/>
    <p:sldId id="369" r:id="rId5"/>
    <p:sldId id="370" r:id="rId6"/>
    <p:sldId id="378" r:id="rId7"/>
    <p:sldId id="379" r:id="rId8"/>
    <p:sldId id="380" r:id="rId9"/>
    <p:sldId id="381" r:id="rId10"/>
    <p:sldId id="382" r:id="rId11"/>
    <p:sldId id="362" r:id="rId12"/>
    <p:sldId id="363" r:id="rId13"/>
    <p:sldId id="364" r:id="rId14"/>
    <p:sldId id="365" r:id="rId15"/>
    <p:sldId id="368" r:id="rId16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 showScrollbar="0"/>
    <p:sldAll/>
    <p:penClr>
      <a:schemeClr val="tx1"/>
    </p:penClr>
  </p:showPr>
  <p:clrMru>
    <a:srgbClr val="0070C0"/>
    <a:srgbClr val="005EB5"/>
    <a:srgbClr val="CCECFF"/>
    <a:srgbClr val="99CCFF"/>
    <a:srgbClr val="C54F8A"/>
    <a:srgbClr val="DF8C13"/>
    <a:srgbClr val="FFFFCC"/>
    <a:srgbClr val="FD0101"/>
    <a:srgbClr val="CCFF99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9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68825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/>
            </a:lvl1pPr>
          </a:lstStyle>
          <a:p>
            <a:fld id="{0CF224F1-EC9F-4F39-888F-B3B49027798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DDEC4-DB6F-466F-8737-FF6BD965BBD6}" type="slidenum">
              <a:rPr lang="en-GB"/>
              <a:pPr/>
              <a:t>1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A628C-9A63-43F4-8A40-C41FFC39377C}" type="slidenum">
              <a:rPr lang="ru-RU"/>
              <a:pPr/>
              <a:t>6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B0B912-322A-4F9A-9F01-5E046EBB27A2}" type="slidenum">
              <a:rPr lang="ru-RU"/>
              <a:pPr/>
              <a:t>7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596CC2-E84D-42CF-B669-D8480D3B75A8}" type="slidenum">
              <a:rPr lang="ru-RU"/>
              <a:pPr/>
              <a:t>8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CE1C3-F60E-4D3C-BF91-E0950DA4AF7C}" type="slidenum">
              <a:rPr lang="ru-RU"/>
              <a:pPr/>
              <a:t>9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1050" cy="3443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65E01E2-D47D-42CD-8804-8A9163218022}" type="slidenum">
              <a:rPr lang="ru-RU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9</a:t>
            </a:fld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1050" cy="34432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1050" cy="34432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1050" cy="34432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77863"/>
            <a:ext cx="4591050" cy="3443287"/>
          </a:xfrm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B6B1F726-E6BD-4917-95EE-95A3F8912D1D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15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2CAA1-754D-4B50-B6BB-6621F9E666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341CE-CF43-46D6-B58C-154EF41208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5BDDB-86BF-46F1-8687-CE9295A37C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8A6CD-471B-4B7E-838B-ABF94C7823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A07975-F519-4B27-A0C3-0F4ABCB1DC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310822-61F0-4B04-BD75-C10AF8EED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2066D4-1670-4EF9-8052-03CA205D41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3F3E5A-905F-40CB-BF3A-9F781549D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FCC86E-2779-4331-A124-4726E76427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58810-0D21-48FC-8CA4-2F68605D14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B762ED-FFF1-43A2-B420-A739DF6652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/>
            </a:lvl1pPr>
          </a:lstStyle>
          <a:p>
            <a:fld id="{38465B4B-9441-48C2-8382-C1F386E437D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2060575"/>
            <a:ext cx="9144000" cy="61913"/>
          </a:xfrm>
          <a:prstGeom prst="rect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8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0" y="3966109"/>
            <a:ext cx="9144000" cy="346075"/>
          </a:xfrm>
          <a:prstGeom prst="rect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8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1968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defRPr/>
            </a:pPr>
            <a:r>
              <a:rPr lang="ru-RU" sz="3500" cap="all" dirty="0" smtClean="0">
                <a:solidFill>
                  <a:srgbClr val="0070C0"/>
                </a:solidFill>
                <a:latin typeface="+mn-lt"/>
              </a:rPr>
              <a:t>ЦИФРОВАЯ УЧЕБНАЯ ПЛАТФОРМА</a:t>
            </a:r>
          </a:p>
          <a:p>
            <a:pPr algn="l" eaLnBrk="0" hangingPunct="0">
              <a:defRPr/>
            </a:pPr>
            <a:r>
              <a:rPr lang="ru-RU" sz="3500" cap="all" dirty="0" smtClean="0">
                <a:solidFill>
                  <a:srgbClr val="0070C0"/>
                </a:solidFill>
                <a:latin typeface="+mn-lt"/>
              </a:rPr>
              <a:t>И СИСТЕМЫ УПРАВЛЕНИЯ </a:t>
            </a:r>
          </a:p>
          <a:p>
            <a:pPr algn="l" eaLnBrk="0" hangingPunct="0">
              <a:defRPr/>
            </a:pPr>
            <a:r>
              <a:rPr lang="ru-RU" sz="3500" cap="all" dirty="0" smtClean="0">
                <a:solidFill>
                  <a:srgbClr val="0070C0"/>
                </a:solidFill>
                <a:latin typeface="+mn-lt"/>
              </a:rPr>
              <a:t>ОБРАЗОВАТЕЛЬНЫМ ПРОЦЕССОМ</a:t>
            </a:r>
            <a:endParaRPr lang="ru-RU" sz="3500" cap="all" dirty="0">
              <a:solidFill>
                <a:srgbClr val="0070C0"/>
              </a:solidFill>
              <a:latin typeface="+mn-lt"/>
            </a:endParaRPr>
          </a:p>
          <a:p>
            <a:pPr algn="l" eaLnBrk="0" hangingPunct="0">
              <a:defRPr/>
            </a:pPr>
            <a:endParaRPr lang="en-GB" sz="3500" cap="all" dirty="0">
              <a:solidFill>
                <a:srgbClr val="0070C0"/>
              </a:solidFill>
              <a:latin typeface="HelveticaNeue LT CYR 57 Cond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667" y="5353642"/>
            <a:ext cx="597272" cy="6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0" y="360363"/>
            <a:ext cx="9144000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70C0"/>
                </a:solidFill>
              </a:rPr>
              <a:t>ЦИФРОВАЯ УЧЕБНАЯ ПЛАТФОРМА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27"/>
          <p:cNvSpPr>
            <a:spLocks noChangeArrowheads="1"/>
          </p:cNvSpPr>
          <p:nvPr/>
        </p:nvSpPr>
        <p:spPr bwMode="auto">
          <a:xfrm>
            <a:off x="237068" y="950108"/>
            <a:ext cx="6957551" cy="105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Это новое технологическое решение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помогает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организовать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единое информационно-методическое пространство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, которое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обеспечит потребности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всех участников образовательного процесса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ru-RU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27"/>
          <p:cNvSpPr>
            <a:spLocks noChangeArrowheads="1"/>
          </p:cNvSpPr>
          <p:nvPr/>
        </p:nvSpPr>
        <p:spPr bwMode="auto">
          <a:xfrm>
            <a:off x="179384" y="2097789"/>
            <a:ext cx="8778004" cy="27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buFont typeface="Arial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Myriad Pro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Учащиеся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смогут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иметь доступ к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учебным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материалам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по предмету,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зани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</a:p>
          <a:p>
            <a:pPr lvl="0" algn="l"/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маться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самообразованием, в том числе в дистанционной форме;</a:t>
            </a:r>
          </a:p>
          <a:p>
            <a:pPr lvl="0" algn="l"/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algn="l">
              <a:buFont typeface="Arial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Учителя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– активно применять ИКТ для решения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различных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профессио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</a:p>
          <a:p>
            <a:pPr lvl="0" algn="l"/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нальных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задач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lvl="0" algn="l"/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algn="l">
              <a:buFont typeface="Arial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Родители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– участвовать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в образовании своих детей, помогать им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в выборе  </a:t>
            </a:r>
          </a:p>
          <a:p>
            <a:pPr lvl="0" algn="l"/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учебных материалов, контролировать успеваемость;</a:t>
            </a:r>
          </a:p>
          <a:p>
            <a:pPr lvl="0" algn="l"/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algn="l">
              <a:buFont typeface="Arial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Администрация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контролировать эффективность использования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онлайн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- </a:t>
            </a:r>
          </a:p>
          <a:p>
            <a:pPr lvl="0" algn="l"/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ресурсов и организации информационно-образовательной среды  ОУ школы</a:t>
            </a:r>
            <a:r>
              <a:rPr lang="ru-RU" sz="20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ru-RU" sz="20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276225" y="713430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260531" y="4880232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4" name="Рисунок 11" descr="Untitled-3-1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524" y="824447"/>
            <a:ext cx="1452119" cy="12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221064" y="4983990"/>
            <a:ext cx="8651631" cy="894303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262" y="5094524"/>
            <a:ext cx="871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Платформа интегрирована с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системами управления учебным  процессом  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NetSchool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Сетевой город.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652" y="1247010"/>
            <a:ext cx="4749802" cy="418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Сетевой Город. Образование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»</a:t>
            </a:r>
            <a:r>
              <a:rPr lang="en-US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–</a:t>
            </a:r>
            <a:r>
              <a:rPr lang="en-US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комплексная информационная 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система, объединяющая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в единую 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сеть образовательные учреждения 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органы управления образованием 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в пределах муниципального образования с возможностью расширения до уровня региона.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solidFill>
                <a:srgbClr val="262626"/>
              </a:solidFill>
            </a:endParaRPr>
          </a:p>
          <a:p>
            <a:pPr algn="l"/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Сетевой Город. Образование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» –</a:t>
            </a:r>
            <a:r>
              <a:rPr lang="en-US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представляет собой развитие системы «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School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»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информационная система для одного образовательного учреждения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) и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сочетает в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себе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образовательные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административные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коммуникативные функции.</a:t>
            </a:r>
          </a:p>
        </p:txBody>
      </p:sp>
      <p:pic>
        <p:nvPicPr>
          <p:cNvPr id="16390" name="Picture 12" descr="D:\sche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20" y="1373269"/>
            <a:ext cx="4542671" cy="12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D:\4 зкуыутефешщт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829" y="3262489"/>
            <a:ext cx="4174547" cy="23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6"/>
          <p:cNvSpPr>
            <a:spLocks noChangeArrowheads="1"/>
          </p:cNvSpPr>
          <p:nvPr/>
        </p:nvSpPr>
        <p:spPr bwMode="auto">
          <a:xfrm flipV="1">
            <a:off x="285720" y="6167457"/>
            <a:ext cx="4246563" cy="476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57163" y="75494"/>
            <a:ext cx="838835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Комплексная Информационная Система – </a:t>
            </a:r>
          </a:p>
          <a:p>
            <a:pPr eaLnBrk="0" hangingPunct="0"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«сетевой  город. Образование» </a:t>
            </a:r>
            <a:endParaRPr lang="en-GB" sz="2500" cap="all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276225" y="905343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929" y="5303341"/>
            <a:ext cx="762645" cy="79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0644" y="2768487"/>
            <a:ext cx="597272" cy="6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57163" y="120650"/>
            <a:ext cx="838835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Комплексная Информационная Система – </a:t>
            </a:r>
          </a:p>
          <a:p>
            <a:pPr eaLnBrk="0" hangingPunct="0">
              <a:buFont typeface="Arial" charset="0"/>
              <a:buNone/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«сетевой  город. Образование» </a:t>
            </a:r>
            <a:endParaRPr lang="en-GB" sz="2500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9" name="Picture 33" descr="D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6" y="1063961"/>
            <a:ext cx="8715404" cy="482216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276225" y="988307"/>
            <a:ext cx="8440738" cy="460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3"/>
          <p:cNvSpPr txBox="1">
            <a:spLocks noChangeArrowheads="1"/>
          </p:cNvSpPr>
          <p:nvPr/>
        </p:nvSpPr>
        <p:spPr bwMode="auto">
          <a:xfrm>
            <a:off x="147638" y="119063"/>
            <a:ext cx="8602662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HelveticaNeue LT CYR 57 Cond" pitchFamily="34" charset="0"/>
              </a:rPr>
              <a:t>«СЕТЕВОЙ ГОРОД. ОБРАЗОВАНИЕ» –</a:t>
            </a:r>
            <a:r>
              <a:rPr lang="en-US" sz="2500" cap="all" dirty="0" smtClean="0">
                <a:solidFill>
                  <a:srgbClr val="0070C0"/>
                </a:solidFill>
                <a:latin typeface="HelveticaNeue LT CYR 57 Cond" pitchFamily="34" charset="0"/>
              </a:rPr>
              <a:t> </a:t>
            </a:r>
            <a:endParaRPr lang="en-GB" sz="2500" cap="all" dirty="0" smtClean="0">
              <a:solidFill>
                <a:srgbClr val="0070C0"/>
              </a:solidFill>
              <a:latin typeface="HelveticaNeue LT CYR 57 Cond" pitchFamily="34" charset="0"/>
            </a:endParaRPr>
          </a:p>
          <a:p>
            <a:pPr eaLnBrk="0" hangingPunct="0"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HelveticaNeue LT CYR 57 Cond" pitchFamily="34" charset="0"/>
              </a:rPr>
              <a:t>«</a:t>
            </a: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УМНЫЙ ДОМ» В </a:t>
            </a:r>
            <a:r>
              <a:rPr lang="ru-RU" sz="2500" cap="all" dirty="0" smtClean="0">
                <a:solidFill>
                  <a:srgbClr val="0070C0"/>
                </a:solidFill>
                <a:latin typeface="HelveticaNeue LT CYR 57 Cond" pitchFamily="34" charset="0"/>
              </a:rPr>
              <a:t>ОБРАЗОВАНИИ </a:t>
            </a:r>
            <a:endParaRPr lang="ru-RU" sz="2500" cap="all" dirty="0">
              <a:solidFill>
                <a:srgbClr val="0070C0"/>
              </a:solidFill>
              <a:latin typeface="HelveticaNeue LT CYR 57 Cond" pitchFamily="34" charset="0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276225" y="1033463"/>
            <a:ext cx="8440738" cy="460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7" name="Picture 3" descr="C:\Documents and Settings\dshershavin\Рабочий стол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864399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84179" y="104761"/>
            <a:ext cx="8602663" cy="117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«сетевой  город. Образование». </a:t>
            </a:r>
          </a:p>
          <a:p>
            <a:pPr eaLnBrk="0" hangingPunct="0">
              <a:defRPr/>
            </a:pPr>
            <a:r>
              <a:rPr lang="ru-RU" sz="2500" cap="all" dirty="0" smtClean="0">
                <a:solidFill>
                  <a:srgbClr val="0070C0"/>
                </a:solidFill>
                <a:latin typeface="HelveticaNeue LT CYR 57 Cond" pitchFamily="34" charset="0"/>
              </a:rPr>
              <a:t>организация </a:t>
            </a: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дистанционного обучения</a:t>
            </a:r>
            <a:endParaRPr lang="en-GB" sz="2500" cap="all" dirty="0">
              <a:solidFill>
                <a:srgbClr val="0070C0"/>
              </a:solidFill>
              <a:latin typeface="HelveticaNeue LT CYR 57 Cond" pitchFamily="34" charset="0"/>
            </a:endParaRPr>
          </a:p>
          <a:p>
            <a:pPr>
              <a:lnSpc>
                <a:spcPts val="3200"/>
              </a:lnSpc>
              <a:buClr>
                <a:srgbClr val="FFFFFF"/>
              </a:buClr>
              <a:buSzPct val="100000"/>
              <a:defRPr/>
            </a:pPr>
            <a:r>
              <a:rPr lang="ru-RU" sz="2400" b="1" cap="all" dirty="0">
                <a:solidFill>
                  <a:srgbClr val="0070C0"/>
                </a:solidFill>
                <a:latin typeface="Arial" charset="0"/>
              </a:rPr>
              <a:t> </a:t>
            </a:r>
            <a:endParaRPr lang="en-GB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76225" y="988307"/>
            <a:ext cx="8440738" cy="460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032" name="Picture 8" descr="D:\Untitsdgsdgsdgsgled-44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752" y="-131630"/>
            <a:ext cx="9286908" cy="696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2"/>
          <p:cNvSpPr txBox="1">
            <a:spLocks noChangeArrowheads="1"/>
          </p:cNvSpPr>
          <p:nvPr/>
        </p:nvSpPr>
        <p:spPr bwMode="auto">
          <a:xfrm>
            <a:off x="285750" y="2049820"/>
            <a:ext cx="8567738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5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Департамент образования </a:t>
            </a:r>
          </a:p>
          <a:p>
            <a:pPr algn="l" eaLnBrk="0" hangingPunct="0">
              <a:defRPr/>
            </a:pPr>
            <a:r>
              <a:rPr lang="ru-RU" sz="25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компании «Новый Диск»</a:t>
            </a:r>
            <a:endParaRPr lang="en-GB" sz="2500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53"/>
          <p:cNvSpPr txBox="1">
            <a:spLocks noChangeArrowheads="1"/>
          </p:cNvSpPr>
          <p:nvPr/>
        </p:nvSpPr>
        <p:spPr bwMode="auto">
          <a:xfrm>
            <a:off x="311150" y="3187525"/>
            <a:ext cx="856773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По вопросам сотрудничества и продаж</a:t>
            </a:r>
          </a:p>
          <a:p>
            <a:pPr algn="l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обращаться по телефону: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+ 7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(495)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785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65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4, 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school@nd.ru</a:t>
            </a:r>
            <a:endParaRPr lang="ru-RU" sz="20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ru-RU" sz="2000" b="1" dirty="0">
              <a:solidFill>
                <a:srgbClr val="104A7E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Clr>
                <a:srgbClr val="FFFFFF"/>
              </a:buClr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www.school.nd.ru</a:t>
            </a:r>
            <a:endParaRPr lang="en-GB" sz="20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929" y="5303341"/>
            <a:ext cx="762645" cy="79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644" y="2768487"/>
            <a:ext cx="597272" cy="6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522" y="5144655"/>
            <a:ext cx="715962" cy="7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0" y="290027"/>
            <a:ext cx="9144000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ЦИФРОВАЯ УЧЕБНАЯ ПЛАТФОРМА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0928" y="910796"/>
            <a:ext cx="8715435" cy="137018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Федеральные государственные образовательные стандарты (ФГОС)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закрепляют требования по созданию на базе каждого образовательного учреждения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информационно-образовательной среды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определяют ее состав </a:t>
            </a:r>
            <a:endParaRPr lang="en-US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 функционирование. </a:t>
            </a:r>
            <a:endParaRPr lang="ru-RU" dirty="0" smtClean="0">
              <a:solidFill>
                <a:srgbClr val="0070C0"/>
              </a:solidFill>
              <a:latin typeface="+mn-lt"/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Рисунок 11" descr="Untitled-3-1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884" y="2197112"/>
            <a:ext cx="3245609" cy="27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6357958"/>
            <a:ext cx="9334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991" y="2401956"/>
            <a:ext cx="5662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 соответствии с требованиями ФГОС информационно-образовательная среда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должна</a:t>
            </a:r>
            <a:endParaRPr lang="en-US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endParaRPr lang="ru-RU" sz="6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включать в себя комплекс образовательных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ресурсов, в том числе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цифровые ресурсы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pPr algn="l">
              <a:lnSpc>
                <a:spcPct val="100000"/>
              </a:lnSpc>
            </a:pPr>
            <a:endParaRPr lang="ru-RU" sz="6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обеспечивать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информационно-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методическую поддержку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учебного процесса,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его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планирование и ресурсное наполнение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l">
              <a:lnSpc>
                <a:spcPct val="100000"/>
              </a:lnSpc>
            </a:pPr>
            <a:endParaRPr lang="ru-RU" sz="6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поддерживать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дистанционное взаимодействие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его участников. </a:t>
            </a: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276225" y="713430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7720" y="5248633"/>
            <a:ext cx="762645" cy="79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/>
          <p:cNvSpPr>
            <a:spLocks noChangeArrowheads="1"/>
          </p:cNvSpPr>
          <p:nvPr/>
        </p:nvSpPr>
        <p:spPr bwMode="auto">
          <a:xfrm>
            <a:off x="163480" y="902707"/>
            <a:ext cx="8532464" cy="105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Сегодня особенно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актуальным</a:t>
            </a: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становится внедрение в образовательные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учреждения </a:t>
            </a: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комплексного решения, в основе которого лежит </a:t>
            </a:r>
            <a:r>
              <a:rPr lang="ru-RU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автомати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зированная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цифровая учебная платформа</a:t>
            </a: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отвечающая потребностям всех участников образовательного процесса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276225" y="713430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290027"/>
            <a:ext cx="9144000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70C0"/>
                </a:solidFill>
              </a:rPr>
              <a:t>ЦИФРОВАЯ УЧЕБНАЯ ПЛАТФОРМА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6" y="2371414"/>
            <a:ext cx="2873063" cy="188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50" descr="\\Pm-server2\common\Захаров\Материалы\Апробация\2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050" y="2862553"/>
            <a:ext cx="2956183" cy="1980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030" y="3981847"/>
            <a:ext cx="2793442" cy="3941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267851" y="2212309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66" y="5353642"/>
            <a:ext cx="597272" cy="6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1004" y="2632213"/>
            <a:ext cx="597272" cy="6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276225" y="713430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8" y="127000"/>
            <a:ext cx="9282146" cy="4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ru-RU" sz="25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ЦИФРОВАЯ УЧЕБНАЯ ПЛАТФОРМА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262" y="1044465"/>
            <a:ext cx="8719126" cy="446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Единая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онлайн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информационно-образовательная среда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для детей,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педагогов, родителей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Более 2 000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интерактивных учебных ресурсов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для всех уровней </a:t>
            </a:r>
            <a:endParaRPr lang="en-US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образования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Оперативная доставка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ресурсов пользователям, создание </a:t>
            </a:r>
            <a:endParaRPr lang="en-US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индивидуальных образовательных траекторий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Оптимизация и автоматизация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труда педагогов по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планированию </a:t>
            </a:r>
            <a:endParaRPr lang="en-US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и организации учебного процесса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solidFill>
                <a:srgbClr val="0070C0"/>
              </a:solidFill>
              <a:latin typeface="Myriad Pro" pitchFamily="34" charset="0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solidFill>
                <a:srgbClr val="0070C0"/>
              </a:solidFill>
              <a:latin typeface="Myriad Pro" pitchFamily="34" charset="0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solidFill>
                <a:schemeClr val="dk1"/>
              </a:solidFill>
              <a:latin typeface="Myriad Pro" pitchFamily="34" charset="0"/>
              <a:ea typeface="+mn-ea"/>
              <a:cs typeface="+mn-cs"/>
            </a:endParaRPr>
          </a:p>
          <a:p>
            <a:pPr algn="l"/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4983" y="5433760"/>
            <a:ext cx="715962" cy="7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950" y="4011347"/>
            <a:ext cx="9889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Ресурсы платформы можно применять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с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различными техническими  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 устройствами</a:t>
            </a:r>
          </a:p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Мультимедийная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поддержка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образовательного процесса в школе и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38" y="127000"/>
            <a:ext cx="9282146" cy="4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ЦИФРОВАЯ УЧЕБНАЯ ПЛАТФОРМА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276225" y="713430"/>
            <a:ext cx="8440738" cy="36000"/>
          </a:xfrm>
          <a:prstGeom prst="roundRect">
            <a:avLst>
              <a:gd name="adj" fmla="val 0"/>
            </a:avLst>
          </a:prstGeom>
          <a:solidFill>
            <a:srgbClr val="005EB5"/>
          </a:solidFill>
          <a:ln w="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70" y="994786"/>
            <a:ext cx="3886404" cy="251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Прямоугольник 27"/>
          <p:cNvSpPr>
            <a:spLocks noChangeArrowheads="1"/>
          </p:cNvSpPr>
          <p:nvPr/>
        </p:nvSpPr>
        <p:spPr bwMode="auto">
          <a:xfrm>
            <a:off x="205821" y="4587058"/>
            <a:ext cx="3929089" cy="129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Платформа объединяет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учебные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ресурсы по всем основным образовательным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областям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для учащихся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1–11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классов, а также </a:t>
            </a: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для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детей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возраста. </a:t>
            </a:r>
            <a:endParaRPr lang="ru-RU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3" descr="\\Pm-server2\common\Кривохижина_Татьяна\Денис\Ресурсы образования\2013\Статья про портал\+\Web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493" y="1787237"/>
            <a:ext cx="4977111" cy="28929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4065" y="823501"/>
            <a:ext cx="8929688" cy="27993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5900" indent="-215900" algn="l" hangingPunct="1">
              <a:lnSpc>
                <a:spcPct val="100000"/>
              </a:lnSpc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В рамках отдельных образовательных областей учащимся и педагогам</a:t>
            </a:r>
            <a:endParaRPr lang="en-US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доступны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разнотипные учебные ресурсы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en-US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buFont typeface="Arial" charset="0"/>
              <a:buChar char="•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наглядные учебные материалы (3-D модели, интерактивные схемы, таблицы,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анимационные ролики и пр.);</a:t>
            </a:r>
            <a:endParaRPr lang="en-US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buFont typeface="Arial" charset="0"/>
              <a:buChar char="•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информационно-справочные модули,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интерактивные задания эвристического характера и тренировочные мини-игры;</a:t>
            </a:r>
            <a:endParaRPr lang="en-US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buFont typeface="Arial" charset="0"/>
              <a:buChar char="•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среды для проведения экспериментов, выполнения проектной работы;</a:t>
            </a: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5900" indent="-215900" algn="l" hangingPunct="1">
              <a:lnSpc>
                <a:spcPct val="100000"/>
              </a:lnSpc>
              <a:buClr>
                <a:srgbClr val="0070C0"/>
              </a:buClr>
              <a:buFont typeface="Arial" charset="0"/>
              <a:buChar char="•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контрольные упражнения и тесты.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3921537"/>
            <a:ext cx="2741612" cy="2055813"/>
          </a:xfrm>
          <a:prstGeom prst="rect">
            <a:avLst/>
          </a:prstGeom>
          <a:noFill/>
          <a:ln w="25560" cap="flat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1136" y="3921537"/>
            <a:ext cx="2697162" cy="2078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47650" y="741363"/>
            <a:ext cx="8440738" cy="460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638" y="127000"/>
            <a:ext cx="9282146" cy="4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ЦИФРОВАЯ УЧЕБНАЯ ПЛАТФОРМА</a:t>
            </a:r>
          </a:p>
        </p:txBody>
      </p:sp>
      <p:pic>
        <p:nvPicPr>
          <p:cNvPr id="2050" name="Picture 2" descr="\\Pm-server2\common\Кривохижина_Татьяна\на_страничку_НД\ИНТЕРАКТИВНЫЕ ПЛАКАТЫ\Интерактивные плакаты. Молекулярная физика. Часть 2\Готово\01_IP_Molek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3842" y="3937704"/>
            <a:ext cx="2714730" cy="20360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257698" y="671027"/>
            <a:ext cx="8440738" cy="460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0230" y="127000"/>
            <a:ext cx="7739062" cy="425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Ресурсы для дошкольного образования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768" y="1345027"/>
            <a:ext cx="3295860" cy="24727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2597" y="1147314"/>
            <a:ext cx="5133556" cy="2910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180975" indent="-180975" hangingPunct="1">
              <a:lnSpc>
                <a:spcPct val="7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16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 hangingPunct="1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интеллектуальное развитие</a:t>
            </a:r>
          </a:p>
          <a:p>
            <a:pPr marL="180975" indent="-180975" algn="l" hangingPunct="1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расширение кругозора, изучение окружающего мира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развитие речевых навыков</a:t>
            </a: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0975" indent="-180975" algn="l" hangingPunct="1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формирование математических</a:t>
            </a:r>
          </a:p>
          <a:p>
            <a:pPr marL="180975" indent="-180975" algn="l" hangingPunct="1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представлений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развитие творческих способностей </a:t>
            </a:r>
            <a:endParaRPr lang="ru-RU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0975" indent="-180975" algn="l" hangingPunct="1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патриотическое и нравственное воспитание</a:t>
            </a:r>
          </a:p>
          <a:p>
            <a:pPr marL="180975" indent="-180975" hangingPunct="1">
              <a:lnSpc>
                <a:spcPct val="70000"/>
              </a:lnSpc>
              <a:spcBef>
                <a:spcPts val="9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1600" dirty="0">
              <a:solidFill>
                <a:srgbClr val="262626"/>
              </a:solidFill>
              <a:latin typeface="Franklin Gothic Book" pitchFamily="32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40173" y="694913"/>
            <a:ext cx="8944487" cy="64487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Ресурсы помогут педагогам решить ключевые задачи развития и обучения дошкольников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860" y="4129139"/>
            <a:ext cx="2612571" cy="1959429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123" y="4112696"/>
            <a:ext cx="2606501" cy="1923634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026" name="Picture 2" descr="C:\Кривохижина\Мои рисунки\Скриншоты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66" y="4148713"/>
            <a:ext cx="2564004" cy="19230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115" y="1553021"/>
            <a:ext cx="2717800" cy="2038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4010025"/>
            <a:ext cx="2703512" cy="2028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4003675"/>
            <a:ext cx="2695575" cy="20542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1756" y="1118609"/>
            <a:ext cx="2703512" cy="2057400"/>
          </a:xfrm>
          <a:prstGeom prst="rect">
            <a:avLst/>
          </a:prstGeom>
          <a:solidFill>
            <a:srgbClr val="EDEDED"/>
          </a:solidFill>
          <a:ln w="9525" cap="flat">
            <a:noFill/>
            <a:round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7393" y="757583"/>
            <a:ext cx="5942012" cy="3796509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800" b="1" dirty="0">
              <a:solidFill>
                <a:srgbClr val="262626"/>
              </a:solidFill>
            </a:endParaRPr>
          </a:p>
          <a:p>
            <a:pPr marL="215900" indent="-215900"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Предметные области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Русский язык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Развитие речи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Литературное чтение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Окружающий мир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Математика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Музыка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Технология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ОБЖ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600" dirty="0">
              <a:solidFill>
                <a:srgbClr val="262626"/>
              </a:solidFill>
            </a:endParaRP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1600" dirty="0">
              <a:solidFill>
                <a:srgbClr val="262626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7350" y="127000"/>
            <a:ext cx="8796337" cy="425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РЕСУРСЫ ДЛЯ НАЧАЛЬНОГО ОБЩЕГО ОБРАЗОВАНИЯ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000500"/>
            <a:ext cx="2682875" cy="2019300"/>
          </a:xfrm>
          <a:prstGeom prst="rect">
            <a:avLst/>
          </a:prstGeom>
          <a:noFill/>
          <a:ln w="9360" cap="flat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47650" y="741363"/>
            <a:ext cx="8440738" cy="460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170" y="4190168"/>
            <a:ext cx="2590104" cy="1936610"/>
          </a:xfrm>
          <a:prstGeom prst="rect">
            <a:avLst/>
          </a:prstGeom>
          <a:solidFill>
            <a:srgbClr val="EDEDED"/>
          </a:solidFill>
          <a:ln w="9525" cap="flat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4202004"/>
            <a:ext cx="2542360" cy="19067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7" y="4200189"/>
            <a:ext cx="2573163" cy="1929490"/>
          </a:xfrm>
          <a:prstGeom prst="rect">
            <a:avLst/>
          </a:prstGeom>
          <a:solidFill>
            <a:srgbClr val="EDEDED"/>
          </a:solidFill>
          <a:ln w="9525" cap="flat">
            <a:noFill/>
            <a:round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3350" y="60325"/>
            <a:ext cx="9144000" cy="354013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Ресурсы для основного общего, среднего 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500" cap="all" dirty="0">
                <a:solidFill>
                  <a:srgbClr val="0070C0"/>
                </a:solidFill>
                <a:latin typeface="HelveticaNeue LT CYR 57 Cond" pitchFamily="34" charset="0"/>
              </a:rPr>
              <a:t>(полного) общего образования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31172" y="797578"/>
            <a:ext cx="5942013" cy="377650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215900" indent="-215900" algn="l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Предметные области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Математика 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Русский язык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История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Физика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Биология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Химия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География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МХК </a:t>
            </a:r>
          </a:p>
          <a:p>
            <a:pPr marL="180975" indent="-180975" algn="l">
              <a:lnSpc>
                <a:spcPct val="70000"/>
              </a:lnSpc>
              <a:spcBef>
                <a:spcPts val="900"/>
              </a:spcBef>
              <a:buClr>
                <a:srgbClr val="0070C0"/>
              </a:buClr>
              <a:buSzPct val="13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 ОБЖ</a:t>
            </a:r>
          </a:p>
          <a:p>
            <a:pPr marL="215900" indent="-215900" algn="l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 smtClean="0">
              <a:solidFill>
                <a:schemeClr val="dk1"/>
              </a:solidFill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238773"/>
            <a:ext cx="2905125" cy="2178050"/>
          </a:xfrm>
          <a:prstGeom prst="rect">
            <a:avLst/>
          </a:prstGeom>
          <a:noFill/>
          <a:ln w="9525" cap="flat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47650" y="871987"/>
            <a:ext cx="8440738" cy="460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1B5187"/>
              </a:gs>
            </a:gsLst>
            <a:lin ang="27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5564" y="1554692"/>
            <a:ext cx="2882372" cy="216318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74001"/>
              </a:schemeClr>
            </a:gs>
            <a:gs pos="100000">
              <a:srgbClr val="33CCFF">
                <a:alpha val="45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74001"/>
              </a:schemeClr>
            </a:gs>
            <a:gs pos="100000">
              <a:srgbClr val="33CCFF">
                <a:alpha val="45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620</Words>
  <Application>Microsoft Office PowerPoint</Application>
  <PresentationFormat>Экран (4:3)</PresentationFormat>
  <Paragraphs>134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lexa</dc:creator>
  <cp:lastModifiedBy>Демонстрационно-бесплатная версия</cp:lastModifiedBy>
  <cp:revision>594</cp:revision>
  <dcterms:modified xsi:type="dcterms:W3CDTF">2013-09-26T12:48:26Z</dcterms:modified>
</cp:coreProperties>
</file>